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60" r:id="rId3"/>
    <p:sldId id="264" r:id="rId4"/>
    <p:sldId id="294" r:id="rId5"/>
    <p:sldId id="295" r:id="rId6"/>
    <p:sldId id="259" r:id="rId7"/>
    <p:sldId id="265" r:id="rId8"/>
    <p:sldId id="287" r:id="rId9"/>
    <p:sldId id="288" r:id="rId10"/>
    <p:sldId id="289" r:id="rId11"/>
    <p:sldId id="269" r:id="rId12"/>
    <p:sldId id="276" r:id="rId13"/>
    <p:sldId id="277" r:id="rId14"/>
    <p:sldId id="278" r:id="rId15"/>
    <p:sldId id="281" r:id="rId16"/>
    <p:sldId id="272" r:id="rId17"/>
    <p:sldId id="296" r:id="rId18"/>
    <p:sldId id="290" r:id="rId19"/>
    <p:sldId id="291" r:id="rId20"/>
    <p:sldId id="293" r:id="rId21"/>
    <p:sldId id="292" r:id="rId22"/>
    <p:sldId id="25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2D0B8-3934-476C-A8DC-B5A10D004344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94D22-19EB-457A-867F-AE6886D4D3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450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47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14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64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4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3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36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8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32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6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87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2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E78D-F92D-4DAB-9143-3471FDAB63DB}" type="datetimeFigureOut">
              <a:rPr lang="pl-PL" smtClean="0"/>
              <a:t>26.09.2023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35BD-C264-46FC-AD36-56D0465B2B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9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systemie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ściągalności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dochodów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podatkowych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gminie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przykładzie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podatku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wynikające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regionalnych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izb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obrachunkowych</a:t>
            </a:r>
            <a:r>
              <a:rPr lang="pl-PL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Iwona Kowalska</a:t>
            </a:r>
          </a:p>
          <a:p>
            <a:pPr>
              <a:lnSpc>
                <a:spcPct val="110000"/>
              </a:lnSpc>
            </a:pP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Finansów </a:t>
            </a:r>
            <a:endParaRPr lang="pl-PL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Główna Gospodarstwa Wiejskiego w Warszawie</a:t>
            </a:r>
          </a:p>
          <a:p>
            <a:pPr>
              <a:lnSpc>
                <a:spcPct val="110000"/>
              </a:lnSpc>
            </a:pP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Finanse </a:t>
            </a: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samorządu terytorialnego 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warunkach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kryzysowych</a:t>
            </a:r>
          </a:p>
          <a:p>
            <a:pPr>
              <a:lnSpc>
                <a:spcPct val="110000"/>
              </a:lnSpc>
            </a:pP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Siedlce 27-28.09.2023</a:t>
            </a:r>
            <a:endParaRPr lang="pl-PL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0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zaistniałej sytuacji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cd. (przykłady)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kontroli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terminowości podejmowania czynności windykacyjnych wobec podatników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naruszenie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 rozporządzenia Ministra Finansów, Funduszy i Polityki Regionalnej z dnia 18 listopada 2020 roku w sprawie postępowania wierzycieli należności pieniężnych (Dz.U. z 2020 r. poz. 2083).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 rozporządzenia wskazano, że wierzyciel przesyła zobowiązanemu upomnienie, o ile jest wymagane, w zakresie należności pieniężnej, której wysokość: 1) przekracza dziesięciokrotność kosztów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upomnienia: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niezwłocznie - jeżeli nie zostały podjęte działania informacyjne, b) przed upływem 21 dni od dnia, w którym po raz pierwszy podjęto działanie informacyjne; 2) nie przekracza dziesięciokrotności kosztów upomnienia - przed upływem 6 miesięcy poprzedzających upływ terminu przedawnienia należności pieniężnej. 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801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 (4)</a:t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Gmina Czernichów: projekt: E-usługi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informacji przestrzennej Powiatu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Krakowskiego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stanu cyfryzacji w zakresie danych i dokumentów powiązanych z ewidencją gruntów i budynków Powiatowego Zasobu Geodezyjnego i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Kartograficznego (zwiększenie ilości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świadczonych e-usług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podniesienie jakości usług).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Korzyści: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łatwiejszy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dostęp dla osób fizycznych i innych instytucji do danych i dokumentów związanych z informacją przestrzenną bez konieczności wizyty w Urzędzie,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usprawnienie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pracy geodetów i inwestorów poprzez możliwość przeprowadzenia procesu zgłoszenia pracy geodezyjnej i uzgadniania dokumentacji projektowej drogą elektroniczną wraz z finalizacją procesu za pomocą płatności elektronicznej.</a:t>
            </a:r>
          </a:p>
          <a:p>
            <a:pPr marL="0" indent="0" algn="just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1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badań (5)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Czernichów: projekt: E-usługi w informacji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przestrzennej Powiatu Krakowskiego (cd.)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Główni odbiorcy projektu: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1)instytucje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tj. urzędy gmin, urzędy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skarbowe;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przedsiębiorcy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tj.  jednostki wykonawstwa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geodezyjnego;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projektanci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komornicy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sądowi;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osoby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fizyczne.</a:t>
            </a:r>
          </a:p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główne: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dostawa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bazy danych zobrazowań lotniczych wraz z dostawą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ortofotomapy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digitalizacja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dokumentów analogowych Powiatowego Zasobu Geodezyjnego i Kartograficznego, mapy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ewidencyjnej;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modernizacja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bazy danych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EGiB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dla gmin: Czernichów, Jerzmanowice-Przeginia, Kocmyrzów-Luborzyca, Krzeszowice – obszar wiejski, Liszki, Mogilany, Świątniki Górne – miasto, Wielka Wieś, Zabierzów.</a:t>
            </a:r>
          </a:p>
          <a:p>
            <a:pPr marL="0" indent="0" algn="just">
              <a:buNone/>
            </a:pP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0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badań (6)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Czernichów: projekt: E-usługi w informacji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przestrzennej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Powiatu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Krakowskiego (cd.)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realizacji projektu 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2017-2023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podpisania umowy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dofinansowanie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projektu:  22.02.2017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Całkowita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projektu: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24 191 667,05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Kwota dofinansowania: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14.460.696,09 zł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Łączny wkład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własny: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9 730 970,96 zł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powiat.krakow.pl/2016/03/informacja-o-projekcie-e-uslugi-w-informacji-przestrzennej</a:t>
            </a:r>
          </a:p>
          <a:p>
            <a:pPr marL="0" indent="0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(dostęp: 25.08.2023)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91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badań (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Czernichów: projekt: E-usługi w informacji przestrzennej Powiatu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Krakowskiego (cd.)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Starostwo Powiatowe w </a:t>
            </a: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Krakowie: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modernizacja posiadanej ewidencji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gruntów i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budynków</a:t>
            </a: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(tj.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dokonano aktualizacji ewidencji gruntów w zakresie użytków rolnych gruntowych dla terenów zabudowanych i zurbanizowanych oraz uzupełniono bazę danych ewidencyjnych o informacje dotyczące budynków i </a:t>
            </a: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lokali - uwzględnione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zostały wszystkie budynki znajdujące się na terenie działki, ogrodzenia, podwórza, dojazdy, śmietniki, studnie, oczka wodne itp</a:t>
            </a: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 marL="0" indent="0" algn="just">
              <a:buNone/>
            </a:pPr>
            <a:r>
              <a:rPr lang="pl-PL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Skutek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dokonano zmiany sposobu faktycznego użytkowania działek, co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przełożyło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bezpośrednio na wysokość podatku od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 (gmina Czernichów - wzrost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podatku od nieruchomości 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pl-PL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pl-PL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6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 (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Czernichów: projekt: E-usługi w informacji przestrzennej Powiatu Krakowskiego (cd.)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Tab. 1 Stan należności z tytułu podatku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nieruchomości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wynikający z decyzji administracyjnych </a:t>
            </a:r>
          </a:p>
          <a:p>
            <a:pPr marL="0" indent="0" algn="just">
              <a:buNone/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deklaracji podatkowych w gminie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Czernichów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2021-2023* [w zł]</a:t>
            </a:r>
          </a:p>
          <a:p>
            <a:pPr marL="0" indent="0" algn="just">
              <a:buNone/>
            </a:pP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Sprawozdanie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 -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27S gminy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Czernichów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lata 2021 - 2023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*Modernizacja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gruntów została rozpoczęta w 2022 </a:t>
            </a: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W 2023 r.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przeprowadzano dalszy wymiar podatku. Przypis należności na dzień </a:t>
            </a: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30.06.2023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zawiera również korekty dotyczące roku </a:t>
            </a: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 Dlatego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realny przypis i wzrost będzie </a:t>
            </a: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widoczny dopiero przy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wymiarze na rok 2024. </a:t>
            </a:r>
            <a:r>
              <a:rPr lang="pl-PL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gminie </a:t>
            </a:r>
            <a:r>
              <a:rPr lang="pl-P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stosowano maksymalnych stawek w podatku od nieruchomości.</a:t>
            </a:r>
          </a:p>
          <a:p>
            <a:pPr marL="0" indent="0">
              <a:buNone/>
            </a:pP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07480"/>
              </p:ext>
            </p:extLst>
          </p:nvPr>
        </p:nvGraphicFramePr>
        <p:xfrm>
          <a:off x="628650" y="2548328"/>
          <a:ext cx="7623435" cy="2399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869"/>
                <a:gridCol w="1845738"/>
                <a:gridCol w="1966414"/>
                <a:gridCol w="1966414"/>
              </a:tblGrid>
              <a:tr h="2128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Wyszczególnienie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Należności z tytułu podatku od nieruchomości na dzień: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54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31 grudnia 2021 r. (IV Kw.)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31 grudnia 2021r.(IV Kw.)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30 czerwca 2023 r. (II Kw.)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0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osoby prawne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1 915 714,34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2 062 423,78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2 236 201,96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8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osoby fizyczne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2 348 915,25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3 141 154,52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3 973 921,31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2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Ogółem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4 264 629,59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>
                          <a:effectLst/>
                        </a:rPr>
                        <a:t>5 203 578,83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00" dirty="0">
                          <a:effectLst/>
                        </a:rPr>
                        <a:t>6 210 123,27 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39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(1a)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Wnioski de lege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ferenda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 kontroli RIO (przykłady)</a:t>
            </a:r>
          </a:p>
          <a:p>
            <a:pPr marL="457200" indent="-457200" algn="just">
              <a:buAutoNum type="arabicPeriod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Dokonywać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rzetelnej kontroli przedkładanych przez podatników deklaracji i informacji,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stwierdzenia ich formalnej poprawności oraz ustalenia stanu faktycznego, w zakresie niezbędnym do stwierdzenia ich zgodności z przedstawionymi dokumentami, stosownie do art. 272 pkt 2 i pkt 3 w związku z art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ust.5 ustawy ordynacja podatkowa.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razie wątpliwości co do poprawności złożonej deklaracji wzywać podatników do udzielenia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 wyznaczonym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terminie, niezbędnych wyjaśnień lub uzupełnienia deklaracji, wskazując przyczyny podania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wątpliwość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rzetelności danych w niej zawartych, stosownie do przepisów art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274a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2 ordynacji podatkowej. W sytuacji, gdy złożona przez podatnika deklaracja zawiera błędy rachunkowe, inne oczywiste omyłki albo wypełniono ją niezgodnie z ustalonymi wymaganiami, podejmować czynności określone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274 </a:t>
            </a:r>
            <a:r>
              <a:rPr lang="pl-PL" sz="2000" dirty="0"/>
              <a:t>§ 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 tejże ustawy.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5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(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Dokonywać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weryfikacji danych zawartych w informacjach i deklaracjach podatkowych z danymi wynikającymi z ewidencji gruntów i budynków, stosownie do art.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1 ustawy Prawo geodezyjne i kartograficzne.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niedopełnienia przez podatnika obowiązku złożenia właściwemu organowi podatkowemu deklaracji lub informacji o nieruchomościach i obiektach budowlanych, w terminie 14 dni od dnia wystąpienia okoliczności uzasadniających powstanie albo wygaśnięcie obowiązku podatkowego, zażądać od podatnika złożenia wyjaśnień w sprawie przyczyn niezłożenia deklaracji lub wzywać do ich złożenia, stosownie do art. 274 </a:t>
            </a:r>
            <a:r>
              <a:rPr lang="pl-PL" dirty="0"/>
              <a:t>§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1ustawy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ordynacja podatkowa.</a:t>
            </a:r>
          </a:p>
        </p:txBody>
      </p:sp>
    </p:spTree>
    <p:extLst>
      <p:ext uri="{BB962C8B-B14F-4D97-AF65-F5344CB8AC3E}">
        <p14:creationId xmlns:p14="http://schemas.microsoft.com/office/powerpoint/2010/main" val="2579026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lege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ferenda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z ekspertyz) – regulacje dotyczące podmiotu   w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podatku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nieruchomości</a:t>
            </a:r>
          </a:p>
          <a:p>
            <a:pPr marL="0" indent="0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trwały zarządca jest podatnikiem i czy umowy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 zawarte przenoszą posiadanie na inne podmioty, przez co stają się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podatnikami.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Propozycja: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 ust. 1 pkt 4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ustawy o podatkach i opłatach lokalnych (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u.p.o.l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wskazać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podatnikiem, obok posiadacza, jest trwały zarządca nieruchomości. </a:t>
            </a:r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Sprecyzowania wymaga kwestia obowiązku podatkowego w sytuacji, gdy Skarb Państwa lub jednostka samorządu terytorialnego jest jedynie współwłaścicielem przedmiotu opodatkowania i jest on przekazany w posiadanie.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Propozycja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zmiana w art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 ust. 1 pkt 4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u.p.o.l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poprzez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zaznaczenie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obowiązek podatkowy przechodzi na posiadacza również wówczas, gdy przedmiot podatku jest we współwłasności.</a:t>
            </a:r>
            <a:endParaRPr lang="pl-PL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praktyce dużo problemów powstaje przy opodatkowaniu współwłaścicieli (art. 3 ust. 4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u.p.o.l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Propozycja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Współwłaściciele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(współposiadacze) powinni być opodatkowani alternatywnie: albo solidarnie, albo zgodnie z ich udziałami w nieruchomości, o czym decydowałby organ podatkowy.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P. Felis (red.): Opodatkowanie nieruchomości w Polsce na tle systemów europejskich. Wybrane problemy i propozycje zmian. Instytut Finansów, Warszawa 2023, s.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51-52.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12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de lege </a:t>
            </a:r>
            <a:r>
              <a:rPr lang="pl-PL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ferenda</a:t>
            </a:r>
            <a:r>
              <a:rPr lang="pl-PL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(przykłady z ekspertyz) – regulacje dotyczące </a:t>
            </a:r>
            <a:r>
              <a:rPr lang="pl-PL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przedmiotu w </a:t>
            </a:r>
            <a:r>
              <a:rPr lang="pl-PL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podatku od nieruchomości </a:t>
            </a:r>
            <a:endParaRPr lang="pl-PL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sposób precyzyjny powinien być określony przedmiot opodatkowania podatkiem od nieruchomości, gdyż to nie jest podatek od nieruchomości, a podatek od budynków, budowli i gruntów. Należy usunąć z ustawy mylące pojęcia: „nieruchomość” i „obiekt budowlany”. Powinny być one zastąpione zwrotem – „przedmiot opodatkowania”, którym są wskazane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budynki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budowle i grunty, bez względu na to, czy stanowią nieruchomość w rozumieniu cywilistycznym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wyjść od zlikwidowania w słowniczku do ustawy (art. 1a ust. 1 pkt 1 i 2) definicji budynku i budowli, gdyż skutki już prawie 20-letniego okresu obowiązywania tych definicji oceniane są negatywnie.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Rozwiązaniem byłoby posiadanie prawidłowo funkcjonującej ewidencji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gruntów i budynków, poszerzoną o budowle podlegające opodatkowaniu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Definicje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budynków i budowli powinny być powiązane – na wzór podatku od towarów i usług – z klasyfikacjami statystycznymi (Polska Klasyfikacja Obiektów Budowlanych – PKOB lub Klasyfikacja Środków Trwałych – KŚT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</a:t>
            </a: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Felis (red.): </a:t>
            </a: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Opodatkowanie nieruchomości w Polsce na tle systemów europejskich. Wybrane problemy i propozycje </a:t>
            </a: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zmian. Instytut Finansów, Warszawa 2023, s. 52</a:t>
            </a: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007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Dlaczego taki temat?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Dlaczego podatek od nieruchomości?</a:t>
            </a:r>
          </a:p>
          <a:p>
            <a:pPr marL="457200" indent="-457200">
              <a:buAutoNum type="arabicParenR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dotyczy zasobu, który ma względnie stały charakter i może być źródłem stabilnych wpływów podatkowych;</a:t>
            </a:r>
          </a:p>
          <a:p>
            <a:pPr marL="457200" indent="-457200">
              <a:buAutoNum type="arabicParenR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kumulacja funkcji: fiskalna, stymulacyjna, informacyjna, redystrybucyjna;</a:t>
            </a:r>
          </a:p>
          <a:p>
            <a:pPr marL="457200" indent="-457200">
              <a:buAutoNum type="arabicParenR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 zainteresowania teorii ekonomicznych (perspektywa tradycyjna, korzyści, kapitałowa);</a:t>
            </a:r>
          </a:p>
          <a:p>
            <a:pPr marL="457200" indent="-457200">
              <a:buAutoNum type="arabicParenR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reguły legitymizacji opodatkowania majątku nieruchomego (reguła ekwiwalentu; reguła możliwości płatniczych).</a:t>
            </a:r>
          </a:p>
          <a:p>
            <a:pPr marL="0" indent="0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Stosunkowo dużo przesłanek jak na podatek lokalny.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Dlaczego nieprawidłowości?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Interesujące poznawczo i aplikacyjnie zagadnienie oszacowania strat finansowych dla budżetów gmin w związku z nieprawidłowością ściągalności podatku od nieruchomości oraz rozpoznanie możliwości zapobiegania tym nieprawidłowościom.</a:t>
            </a:r>
          </a:p>
          <a:p>
            <a:pPr marL="0" indent="0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Dlaczego RIO?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Dzięki działalności RIO obywatel/podatnik może posiąść wiedzę o skali nieprawidłowości w ściągalności dochodów podatkowych (w formie dostępu publicznego).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Niedoceniony obszar eksploracji wiedzy na temat oceny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finansów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JST w Polsce.</a:t>
            </a:r>
          </a:p>
          <a:p>
            <a:pPr marL="0" indent="0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6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de lege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ferenda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ekspertyz)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regulacje dotyczące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przedmiotu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podatku od nieruchomości 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u.p.o.l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powinien znaleźć się przepis, z którego wynikałby wiążący charakter danych z ewidencji gruntów i budynków przy klasyfikowaniu budynków i budowli na potrzeby opodatkowania. W przypadku braku tych obiektów w ewidencji ich klasyfikacja odbywałby się na podstawie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definicji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budynku i budowli opartej o symbol z PKOB lub KŚT.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Należy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przedmiotem podatku od nieruchomości objąć użytki rolne położone na terenie miast (art. 2 ust 2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u.p.o.l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Należy zakładać, że użytki rolne położone w granicach miast tracą charakter rolny i w związku z tym powinny podlegać opodatkowaniu podatkiem od nieruchomości.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P. Felis (red.): Opodatkowanie nieruchomości w Polsce na tle systemów europejskich. Wybrane problemy i propozycje zmian. Instytut Finansów, Warszawa 2023, s. 52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26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Zamiast podsumowania…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de lege </a:t>
            </a:r>
            <a:r>
              <a:rPr lang="pl-PL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ferenda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(przykłady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pl-PL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ekspertyz) 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regulacje dotyczące </a:t>
            </a:r>
            <a:r>
              <a:rPr lang="pl-PL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opodatkowania w podatku od nieruchomości </a:t>
            </a:r>
          </a:p>
          <a:p>
            <a:pPr marL="514350" indent="-514350" algn="just">
              <a:buAutoNum type="arabicPeriod"/>
            </a:pP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Zastąpienie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 przypadku przedsiębiorców – powierzchni, która stanowi obecnie podstawę opodatkowania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budynków,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wartością przyjętą na potrzeby amortyzacji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podatkowej (w tym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wartość ta jest obligatoryjnie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ustalana, a także   jest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wykazywana w ewidencji środków trwałych prowadzonej na potrzeby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amortyzacji).</a:t>
            </a:r>
          </a:p>
          <a:p>
            <a:pPr marL="514350" indent="-514350" algn="just">
              <a:buAutoNum type="arabicPeriod"/>
            </a:pP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wartości rynkowej gruntów związanych z prowadzeniem działalności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gospodarczej (na wzór działań organów podatkowych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potrzeby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ustalenia np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podatku VAT, podatku dochodowego albo podatku od czynności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cywilnoprawnych). </a:t>
            </a:r>
          </a:p>
          <a:p>
            <a:pPr marL="514350" indent="-514350" algn="just">
              <a:buAutoNum type="arabicPeriod"/>
            </a:pP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Należałoby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jednoznacznie określić zasady opodatkowania części budowli związanych z prowadzeniem działalności gospodarczej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byłoby przyjąć rozwiązanie dotyczące ustalenia procentowego części </a:t>
            </a:r>
            <a:r>
              <a:rPr lang="pl-PL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budowli (a przez to jej wartości) zajętej na działalność </a:t>
            </a:r>
            <a:r>
              <a:rPr lang="pl-PL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gospodarczą.</a:t>
            </a:r>
            <a:endParaRPr lang="pl-PL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</a:t>
            </a:r>
            <a:r>
              <a:rPr lang="pl-PL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Felis (red.): Opodatkowanie nieruchomości w Polsce na tle systemów europejskich. Wybrane problemy i propozycje zmian. Instytut Finansów, Warszawa 2023, s. </a:t>
            </a:r>
            <a:r>
              <a:rPr lang="pl-PL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53.</a:t>
            </a:r>
            <a:endParaRPr lang="pl-PL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1063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Iwona Kowalska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iwona_kowalska@sggw.edu.pl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6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badawcze (1)</a:t>
            </a:r>
            <a:endParaRPr lang="pl-PL" sz="2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Cel:</a:t>
            </a:r>
          </a:p>
          <a:p>
            <a:pPr marL="0" indent="0" algn="just">
              <a:buNone/>
            </a:pPr>
            <a:r>
              <a:rPr lang="pl-PL" sz="1800" dirty="0" smtClean="0"/>
              <a:t>1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określenie skutków finansowych dla budżetów gmin w związku z nieprawidłowościami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ściągalności podatku od nieruchomości w systemie kontroli finansów samorządowych przeprowadzanych przez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RIO;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wskazanie propozycji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 służących polepszeniu funkcjonowania systemu ściągalności podatku od nieruchomości w Polsce (w ramach wsparcia unijnego w perspektywie 2014 - 2020 dla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JST). 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 danych – dane wtórne pochodzące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z:</a:t>
            </a:r>
          </a:p>
          <a:p>
            <a:pPr marL="0" lv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wystąpień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pokontrolnych regionalnych izb obrachunkowych w związku z przeprowadzonymi przez te instytucje kompleksowymi kontrolami gospodarki finansowej i zamówień publicznych na podstawie art.7 ust. 1 ustawy z dnia 7 października 1992 roku o regionalnych izbach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obrachunkowych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Dz. U. z 2022 r. poz. 1668). </a:t>
            </a:r>
          </a:p>
          <a:p>
            <a:pPr marL="0" indent="0" algn="just" fontAlgn="base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realizacji projektu Powiatu Krakowskiego na przykładzie gminy Czernichów: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E-usługi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informacji przestrzennej Powiatu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Krakowskiego w ramach 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Regionalnego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Operacyjnego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Małopolskiego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2014-2020 (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Oś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Priorytetowa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Cyfrowa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</a:t>
            </a:r>
            <a:r>
              <a:rPr lang="en-GB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opolska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E-administracja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otwarte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zasoby;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Poddziałanie 2.1.4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e-usługi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informacji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przestrzennej).</a:t>
            </a:r>
          </a:p>
          <a:p>
            <a:pPr marL="0" lv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sprawozdań RB27S gminy Czernichów za lata 2021 – 2023.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800" dirty="0"/>
          </a:p>
          <a:p>
            <a:pPr marL="0" indent="0" algn="ctr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9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badawcze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E-usługi w informacji przestrzennej Powiatu Krakowskiego</a:t>
            </a:r>
          </a:p>
          <a:p>
            <a:pPr marL="0" indent="0" algn="just" fontAlgn="base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Regionalny Program Operacyjny województwa małopolskiego na lata 2014-2020</a:t>
            </a:r>
          </a:p>
          <a:p>
            <a:pPr marL="0" indent="0" algn="just" fontAlgn="base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 2: Cyfrowa Małopolska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(cel: zwiększenie poziomu wykorzystania technologii informacyjno-komunikacyjnych w procesie udostępniania zasobów i realizacji zadań publicznych)</a:t>
            </a:r>
          </a:p>
          <a:p>
            <a:pPr marL="0" indent="0" algn="just" fontAlgn="base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2.1: E-administracja i otwarte zasoby</a:t>
            </a:r>
          </a:p>
          <a:p>
            <a:pPr marL="0" indent="0" algn="just" fontAlgn="base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Poddziałanie 2.1.4: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e-usługi w informacji przestrzennej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(zakres wsparcia: rozwój infrastruktury informacji przestrzennej, a także cyfryzacja informacji przestrzennej oraz rejestrów publicznych gromadzonych w państwowym zasobie geodezyjnym i kartograficznym: ewidencji gruntów i budynków EGIB, bazie danych obiektów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topograficznych: BDOT500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BDOT10k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geodezyjnej ewidencji sieci uzbrojenia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terenu: GESUT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823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badawcze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beneficjenta: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Województwo małopolskie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jednostki samorządu terytorialnego, które zawarły z Województwem Małopolskim porozumienie dotyczące wspólnej realizacji zadań w zakresie geodezyjnych rejestrów publicznych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Instrumenty finansowe: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bezzwrotne dotacje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Maks. poziom dofinansowania UE wydatków kwalifikowalnych: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Nazwa Wnioskodawcy: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 Krakowski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 naboru: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RPMP.02.01.04-IZ.00-12-019/16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 naboru: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412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badawcze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etod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 1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study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pokontrolne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Łódzkiego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miasto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Zduńska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Wola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dotyczyła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– 2022);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Świętokrzyskiego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miasto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Zawichost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dotyczyła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2018);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Lubuskiego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Żary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dotyczyła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badawcze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etod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study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gmin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Czernichów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terenu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opolskiego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usługi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przestrzennej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Działanie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2.1: E-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otwarte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zasoby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2.1.4: e-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usługi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przestrzennej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Regionalnego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Operacyjnego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Województwa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Małopolskiego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2014-2020).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rzyczynek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rozważenia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zmian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base">
              <a:buAutoNum type="arabicParenR"/>
            </a:pP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dotychczasowym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konstrukcji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fontAlgn="base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ew. rozszerzenia zakresu kompetencji RIO w przedmiocie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JST.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500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badań (1)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Skutki dla budżetów gmin-zaniżenie podatku od nieruchomości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w odniesieniu do jednostkowych nieprawidłowości: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najniższe - 340,00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 (2020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r.);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najwyższe -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96 389,00 zł (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r.; 2021 r.).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Łączne skutki dla budżetów gmin: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45.091 zł (np. 36 stypendiów szkolnych)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193.458 zł (np. 1560 stypendiów szkolnych)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8.050 zł (np. 65 stypendiów szkolnych)</a:t>
            </a:r>
          </a:p>
          <a:p>
            <a:pPr marL="0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Zidentyfikowana nieprawidłowość w ściągalności podatku trwająca dłużej niż jeden rok. </a:t>
            </a:r>
          </a:p>
          <a:p>
            <a:pPr marL="0" indent="0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5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zaistniałej sytuacji (przykłady)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ujęcia w systemie informatycznym ewidencji podatkowej powierzchni budynków pozostałych pomimo, wykazywania przez podatnika przedmiotowych danych  w informacji w sprawie podatku od nieruchomości;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weryfikacji złożonej informacji dotyczącej budynków związanych z działalnością gospodarczą sklasyfikowaną jako budynki przemysłowe, budynki biurowe oraz pozostałe budynki niemieszkalne z danymi wynikającymi z ewidencji gruntów i budynków; 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weryfikacji złożonej informacji dotyczącej budynków mieszkalnych zgodnie 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danymi wynikającymi z ewidencji gruntów i budynków;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zaniechanie wezwanie podatnika do udzielenia, w wyznaczonym terminie, niezbędnych wyjaśnień lub uzupełnienia informacji o nieruchomościach i obiektach budowlanych, wskazując przyczyny podania w wątpliwość rzetelności danych w niej zwartych;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21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1579</TotalTime>
  <Words>2353</Words>
  <Application>Microsoft Office PowerPoint</Application>
  <PresentationFormat>Pokaz na ekranie (4:3)</PresentationFormat>
  <Paragraphs>192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Motyw pakietu Office</vt:lpstr>
      <vt:lpstr> Nieprawidłowości w systemie ściągalności dochodów podatkowych  w gminie na przykładzie podatku od nieruchomości wynikające  z kontroli regionalnych izb obrachunkowych </vt:lpstr>
      <vt:lpstr>Dlaczego taki temat? </vt:lpstr>
      <vt:lpstr>Założenia badawcze (1)</vt:lpstr>
      <vt:lpstr>Założenia badawcze (2)</vt:lpstr>
      <vt:lpstr>Założenia badawcze (3)</vt:lpstr>
      <vt:lpstr>Założenia badawcze (2)</vt:lpstr>
      <vt:lpstr>Założenia badawcze (3)</vt:lpstr>
      <vt:lpstr>Wyniki badań (1) </vt:lpstr>
      <vt:lpstr>Wyniki badań (2) </vt:lpstr>
      <vt:lpstr>Wyniki badań (3) </vt:lpstr>
      <vt:lpstr>Wyniki badań (4) Gmina Czernichów: projekt: E-usługi w informacji przestrzennej Powiatu Krakowskiego</vt:lpstr>
      <vt:lpstr>Wyniki badań (5) Gmina Czernichów: projekt: E-usługi w informacji przestrzennej Powiatu Krakowskiego (cd.)</vt:lpstr>
      <vt:lpstr>Wyniki badań (6) Gmina Czernichów: projekt: E-usługi w informacji przestrzennej Powiatu Krakowskiego (cd.)</vt:lpstr>
      <vt:lpstr>Wyniki badań (7) Gmina Czernichów: projekt: E-usługi w informacji przestrzennej Powiatu Krakowskiego (cd.)</vt:lpstr>
      <vt:lpstr>Wyniki badań (8) Gmina Czernichów: projekt: E-usługi w informacji przestrzennej Powiatu Krakowskiego (cd.)</vt:lpstr>
      <vt:lpstr>Zamiast podsumowania… (1a)</vt:lpstr>
      <vt:lpstr>Zamiast podsumowania… (1b)</vt:lpstr>
      <vt:lpstr>Zamiast podsumowania… (2)</vt:lpstr>
      <vt:lpstr>Zamiast podsumowania… (3)</vt:lpstr>
      <vt:lpstr>Zamiast podsumowania… (4)</vt:lpstr>
      <vt:lpstr>Zamiast podsumowania… (5)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</dc:creator>
  <cp:lastModifiedBy>Iwona</cp:lastModifiedBy>
  <cp:revision>380</cp:revision>
  <cp:lastPrinted>2023-06-19T21:02:19Z</cp:lastPrinted>
  <dcterms:created xsi:type="dcterms:W3CDTF">2020-11-22T16:09:57Z</dcterms:created>
  <dcterms:modified xsi:type="dcterms:W3CDTF">2023-09-26T21:20:42Z</dcterms:modified>
</cp:coreProperties>
</file>