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1324" r:id="rId3"/>
    <p:sldId id="800" r:id="rId4"/>
    <p:sldId id="1282" r:id="rId5"/>
    <p:sldId id="1283" r:id="rId6"/>
    <p:sldId id="1284" r:id="rId7"/>
    <p:sldId id="1322" r:id="rId8"/>
    <p:sldId id="1296" r:id="rId9"/>
    <p:sldId id="1323" r:id="rId10"/>
    <p:sldId id="1297" r:id="rId11"/>
    <p:sldId id="1325" r:id="rId12"/>
    <p:sldId id="1326" r:id="rId13"/>
  </p:sldIdLst>
  <p:sldSz cx="9144000" cy="6858000" type="screen4x3"/>
  <p:notesSz cx="6400800" cy="86868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News Gothic MT" panose="020B0503020103020203" pitchFamily="34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sz="1400" kern="1200">
        <a:solidFill>
          <a:srgbClr val="00579D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rgbClr val="00579D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rgbClr val="00579D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rgbClr val="00579D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rgbClr val="00579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579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579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579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579D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hradnik" initials="Z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15050"/>
    <a:srgbClr val="FFE3E1"/>
    <a:srgbClr val="00579D"/>
    <a:srgbClr val="969696"/>
    <a:srgbClr val="808080"/>
    <a:srgbClr val="E1E7F3"/>
    <a:srgbClr val="F8F8F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0" autoAdjust="0"/>
    <p:restoredTop sz="85503" autoAdjust="0"/>
  </p:normalViewPr>
  <p:slideViewPr>
    <p:cSldViewPr>
      <p:cViewPr varScale="1">
        <p:scale>
          <a:sx n="216" d="100"/>
          <a:sy n="216" d="100"/>
        </p:scale>
        <p:origin x="386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08"/>
    </p:cViewPr>
  </p:sorterViewPr>
  <p:notesViewPr>
    <p:cSldViewPr>
      <p:cViewPr varScale="1">
        <p:scale>
          <a:sx n="101" d="100"/>
          <a:sy n="101" d="100"/>
        </p:scale>
        <p:origin x="-648" y="-90"/>
      </p:cViewPr>
      <p:guideLst>
        <p:guide orient="horz" pos="2736"/>
        <p:guide pos="201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7"/>
            <a:ext cx="2778355" cy="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25" tIns="47453" rIns="94925" bIns="47453" numCol="1" anchor="t" anchorCtr="0" compatLnSpc="1">
            <a:prstTxWarp prst="textNoShape">
              <a:avLst/>
            </a:prstTxWarp>
          </a:bodyPr>
          <a:lstStyle>
            <a:lvl1pPr algn="l" defTabSz="960610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2462" y="7"/>
            <a:ext cx="2778355" cy="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25" tIns="47453" rIns="94925" bIns="47453" numCol="1" anchor="t" anchorCtr="0" compatLnSpc="1">
            <a:prstTxWarp prst="textNoShape">
              <a:avLst/>
            </a:prstTxWarp>
          </a:bodyPr>
          <a:lstStyle>
            <a:lvl1pPr algn="r" defTabSz="960610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8241189"/>
            <a:ext cx="2778355" cy="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25" tIns="47453" rIns="94925" bIns="47453" numCol="1" anchor="b" anchorCtr="0" compatLnSpc="1">
            <a:prstTxWarp prst="textNoShape">
              <a:avLst/>
            </a:prstTxWarp>
          </a:bodyPr>
          <a:lstStyle>
            <a:lvl1pPr algn="l" defTabSz="960610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2462" y="8241189"/>
            <a:ext cx="2778355" cy="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25" tIns="47453" rIns="94925" bIns="47453" numCol="1" anchor="b" anchorCtr="0" compatLnSpc="1">
            <a:prstTxWarp prst="textNoShape">
              <a:avLst/>
            </a:prstTxWarp>
          </a:bodyPr>
          <a:lstStyle>
            <a:lvl1pPr algn="r" defTabSz="960610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CA08D9D-BBC5-4761-9B4F-616FF3BBB8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3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7"/>
            <a:ext cx="2778355" cy="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25" tIns="47453" rIns="94925" bIns="47453" numCol="1" anchor="t" anchorCtr="0" compatLnSpc="1">
            <a:prstTxWarp prst="textNoShape">
              <a:avLst/>
            </a:prstTxWarp>
          </a:bodyPr>
          <a:lstStyle>
            <a:lvl1pPr algn="l" defTabSz="960610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2462" y="7"/>
            <a:ext cx="2778355" cy="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25" tIns="47453" rIns="94925" bIns="47453" numCol="1" anchor="t" anchorCtr="0" compatLnSpc="1">
            <a:prstTxWarp prst="textNoShape">
              <a:avLst/>
            </a:prstTxWarp>
          </a:bodyPr>
          <a:lstStyle>
            <a:lvl1pPr algn="r" defTabSz="960610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8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655638"/>
            <a:ext cx="4321175" cy="3241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49833" y="4120598"/>
            <a:ext cx="4701169" cy="39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25" tIns="47453" rIns="94925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8241189"/>
            <a:ext cx="2778355" cy="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25" tIns="47453" rIns="94925" bIns="47453" numCol="1" anchor="b" anchorCtr="0" compatLnSpc="1">
            <a:prstTxWarp prst="textNoShape">
              <a:avLst/>
            </a:prstTxWarp>
          </a:bodyPr>
          <a:lstStyle>
            <a:lvl1pPr algn="l" defTabSz="960610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2462" y="8241189"/>
            <a:ext cx="2778355" cy="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25" tIns="47453" rIns="94925" bIns="47453" numCol="1" anchor="b" anchorCtr="0" compatLnSpc="1">
            <a:prstTxWarp prst="textNoShape">
              <a:avLst/>
            </a:prstTxWarp>
          </a:bodyPr>
          <a:lstStyle>
            <a:lvl1pPr algn="r" defTabSz="960610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8EF573B-75E2-4A20-8E40-9642525BBB2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394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573B-75E2-4A20-8E40-9642525BBB2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17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6323013"/>
            <a:ext cx="5492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47663"/>
            <a:ext cx="368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0"/>
            <a:ext cx="7032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33350"/>
            <a:ext cx="60483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971550" y="6323013"/>
            <a:ext cx="8172450" cy="7937"/>
          </a:xfrm>
          <a:prstGeom prst="rect">
            <a:avLst/>
          </a:prstGeom>
          <a:solidFill>
            <a:srgbClr val="76BD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6283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71550" y="1808163"/>
            <a:ext cx="7453313" cy="1008062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62835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997200"/>
            <a:ext cx="7453313" cy="28797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News Gothic MT" pitchFamily="34" charset="0"/>
              </a:defRPr>
            </a:lvl1pPr>
          </a:lstStyle>
          <a:p>
            <a:pPr>
              <a:defRPr/>
            </a:pPr>
            <a:fld id="{FA918755-EAF8-4CDA-807C-8EB7A0C69D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2" name="Picture 2" descr="E:\Desktop\Logo_HSN_einzeilig_RGB_15cm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0" y="6338576"/>
            <a:ext cx="2285206" cy="4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3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6C15-B84C-4572-BB28-E1A878442D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82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2725" y="341313"/>
            <a:ext cx="1862138" cy="57880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341313"/>
            <a:ext cx="5438775" cy="57880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3422-4A7A-42A0-B510-1DBCEEBF2A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8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96DE8-F643-4F7E-96F0-B4536FA796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63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FA39-4D8D-4DD2-BE2E-EE45591937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1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1125538"/>
            <a:ext cx="364966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73613" y="1125538"/>
            <a:ext cx="3651250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FF43-D7B2-4F68-BA21-1706B83B78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5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476E-77A2-47B5-8F2E-78E638969C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1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07FB-501A-4906-991D-B4A311E3DC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60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FDDAC-BD76-4A31-88A8-A0FCD8ED95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03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9BB7-F896-4B14-9784-49931FCE5F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91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Municipal Finance System in the Federal Republic of Germany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E2374-E050-478B-A8AB-CFFC8679F7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7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6323013"/>
            <a:ext cx="5492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7864" y="6500813"/>
            <a:ext cx="5076999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/>
            </a:lvl1pPr>
          </a:lstStyle>
          <a:p>
            <a:pPr>
              <a:defRPr/>
            </a:pPr>
            <a:r>
              <a:rPr lang="en-US" dirty="0"/>
              <a:t>Municipal Finance System in the Federal Republic of Germany</a:t>
            </a:r>
            <a:endParaRPr lang="de-DE" dirty="0"/>
          </a:p>
        </p:txBody>
      </p:sp>
      <p:sp>
        <p:nvSpPr>
          <p:cNvPr id="1618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534150"/>
            <a:ext cx="431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A4BF1D-8E95-420B-8EDA-8282AB1CD2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173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47663"/>
            <a:ext cx="368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0"/>
            <a:ext cx="7032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33350"/>
            <a:ext cx="60483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341313"/>
            <a:ext cx="72009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717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125538"/>
            <a:ext cx="7453313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1815" name="Rectangle 23"/>
          <p:cNvSpPr>
            <a:spLocks noChangeArrowheads="1"/>
          </p:cNvSpPr>
          <p:nvPr/>
        </p:nvSpPr>
        <p:spPr bwMode="auto">
          <a:xfrm>
            <a:off x="971550" y="6323013"/>
            <a:ext cx="8172450" cy="7937"/>
          </a:xfrm>
          <a:prstGeom prst="rect">
            <a:avLst/>
          </a:prstGeom>
          <a:solidFill>
            <a:srgbClr val="76BD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3" name="Picture 2" descr="E:\Desktop\Logo_HSN_einzeilig_RGB_15cm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0" y="6338576"/>
            <a:ext cx="2285206" cy="4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7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7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7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7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57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rgbClr val="0057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rgbClr val="0057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rgbClr val="0057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rgbClr val="00579D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rgbClr val="00579D"/>
          </a:solidFill>
          <a:latin typeface="+mn-lt"/>
          <a:ea typeface="+mn-ea"/>
          <a:cs typeface="+mn-cs"/>
        </a:defRPr>
      </a:lvl1pPr>
      <a:lvl2pPr marL="712788" indent="-266700" algn="l" rtl="0" eaLnBrk="0" fontAlgn="base" hangingPunct="0">
        <a:spcBef>
          <a:spcPct val="35000"/>
        </a:spcBef>
        <a:spcAft>
          <a:spcPct val="0"/>
        </a:spcAft>
        <a:buChar char="–"/>
        <a:defRPr>
          <a:solidFill>
            <a:srgbClr val="00579D"/>
          </a:solidFill>
          <a:latin typeface="+mn-lt"/>
        </a:defRPr>
      </a:lvl2pPr>
      <a:lvl3pPr marL="1165225" indent="-273050" algn="l" rtl="0" eaLnBrk="0" fontAlgn="base" hangingPunct="0">
        <a:spcBef>
          <a:spcPct val="30000"/>
        </a:spcBef>
        <a:spcAft>
          <a:spcPct val="0"/>
        </a:spcAft>
        <a:buChar char="•"/>
        <a:defRPr>
          <a:solidFill>
            <a:srgbClr val="00579D"/>
          </a:solidFill>
          <a:latin typeface="+mn-lt"/>
        </a:defRPr>
      </a:lvl3pPr>
      <a:lvl4pPr marL="1611313" indent="-2667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rgbClr val="00579D"/>
          </a:solidFill>
          <a:latin typeface="+mn-lt"/>
        </a:defRPr>
      </a:lvl4pPr>
      <a:lvl5pPr marL="2057400" indent="-2667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579D"/>
          </a:solidFill>
          <a:latin typeface="+mn-lt"/>
        </a:defRPr>
      </a:lvl5pPr>
      <a:lvl6pPr marL="2514600" indent="-2667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579D"/>
          </a:solidFill>
          <a:latin typeface="+mn-lt"/>
        </a:defRPr>
      </a:lvl6pPr>
      <a:lvl7pPr marL="2971800" indent="-2667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579D"/>
          </a:solidFill>
          <a:latin typeface="+mn-lt"/>
        </a:defRPr>
      </a:lvl7pPr>
      <a:lvl8pPr marL="3429000" indent="-2667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579D"/>
          </a:solidFill>
          <a:latin typeface="+mn-lt"/>
        </a:defRPr>
      </a:lvl8pPr>
      <a:lvl9pPr marL="3886200" indent="-2667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579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61985E37-28B1-4955-B975-29F9F29EF805}" type="slidenum">
              <a:rPr lang="de-DE" sz="900" smtClean="0">
                <a:solidFill>
                  <a:schemeClr val="bg1"/>
                </a:solidFill>
                <a:latin typeface="News Gothic MT" pitchFamily="34" charset="0"/>
              </a:rPr>
              <a:pPr eaLnBrk="1" hangingPunct="1"/>
              <a:t>1</a:t>
            </a:fld>
            <a:endParaRPr lang="de-DE" sz="900" dirty="0">
              <a:solidFill>
                <a:schemeClr val="bg1"/>
              </a:solidFill>
              <a:latin typeface="News Gothic MT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3213026"/>
            <a:ext cx="7453313" cy="1224086"/>
          </a:xfrm>
        </p:spPr>
        <p:txBody>
          <a:bodyPr/>
          <a:lstStyle/>
          <a:p>
            <a:pPr eaLnBrk="1" hangingPunct="1"/>
            <a:r>
              <a:rPr lang="en-US" dirty="0"/>
              <a:t>Municipal Finance System</a:t>
            </a:r>
            <a:br>
              <a:rPr lang="en-US" dirty="0"/>
            </a:br>
            <a:r>
              <a:rPr lang="en-US" dirty="0"/>
              <a:t>in the Federal Republic of Germany: </a:t>
            </a:r>
            <a:br>
              <a:rPr lang="en-US" dirty="0"/>
            </a:br>
            <a:r>
              <a:rPr lang="en-US" dirty="0"/>
              <a:t>the Example of Thuringia</a:t>
            </a:r>
            <a:endParaRPr lang="de-DE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412776"/>
            <a:ext cx="7453313" cy="1151781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de-DE" dirty="0"/>
          </a:p>
          <a:p>
            <a:pPr eaLnBrk="1" hangingPunct="1">
              <a:spcBef>
                <a:spcPct val="50000"/>
              </a:spcBef>
            </a:pPr>
            <a:r>
              <a:rPr lang="de-DE" dirty="0"/>
              <a:t>Prof. Dr. Stefan Zahradnik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/>
          </a:p>
        </p:txBody>
      </p:sp>
      <p:sp>
        <p:nvSpPr>
          <p:cNvPr id="481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5042D7CC-1DDD-4F00-93C8-4E464CE6221D}" type="slidenum">
              <a:rPr lang="de-DE" sz="900" smtClean="0">
                <a:solidFill>
                  <a:schemeClr val="bg1"/>
                </a:solidFill>
              </a:rPr>
              <a:pPr eaLnBrk="1" hangingPunct="1"/>
              <a:t>10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Burden Compensation in Thuringia</a:t>
            </a:r>
            <a:endParaRPr lang="de-DE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25538"/>
            <a:ext cx="7453313" cy="4319686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300" dirty="0"/>
              <a:t>Schools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School transport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Education and training tasks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Provision of geographic base data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Operation and introduction of digital radio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Child day care tasks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School buildings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Elimination of special environmental burdens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Burdens on health resorts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Municipalities with below-average population density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Cultural burdens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Municipal investment lump sum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Climate protection and adaptation measures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Additional burden</a:t>
            </a:r>
          </a:p>
          <a:p>
            <a:pPr eaLnBrk="1" hangingPunct="1">
              <a:spcBef>
                <a:spcPct val="20000"/>
              </a:spcBef>
            </a:pPr>
            <a:r>
              <a:rPr lang="en-US" sz="1300" dirty="0"/>
              <a:t>Fund for budget consolidation, overcoming exceptional burdens,</a:t>
            </a:r>
            <a:br>
              <a:rPr lang="en-US" sz="1300" dirty="0"/>
            </a:br>
            <a:r>
              <a:rPr lang="en-US" sz="1300" dirty="0"/>
              <a:t>compensating for hardships in the implementation of fiscal equalization</a:t>
            </a:r>
            <a:br>
              <a:rPr lang="en-US" sz="1300" dirty="0"/>
            </a:br>
            <a:r>
              <a:rPr lang="en-US" sz="1300" dirty="0"/>
              <a:t>and promoting new cooperative ventures between municipalities</a:t>
            </a:r>
            <a:endParaRPr lang="de-DE" sz="13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7FB9D4-2FB6-898B-D83C-67628E5FA321}"/>
              </a:ext>
            </a:extLst>
          </p:cNvPr>
          <p:cNvSpPr txBox="1"/>
          <p:nvPr/>
        </p:nvSpPr>
        <p:spPr>
          <a:xfrm>
            <a:off x="886459" y="5949280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j-lt"/>
              </a:rPr>
              <a:t>(§§ 16-24 </a:t>
            </a:r>
            <a:r>
              <a:rPr lang="en-US" sz="1000" dirty="0" err="1">
                <a:latin typeface="+mj-lt"/>
              </a:rPr>
              <a:t>Thüringer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Finanzausgleichsgesetz</a:t>
            </a:r>
            <a:r>
              <a:rPr lang="en-US" sz="1000" dirty="0">
                <a:latin typeface="+mj-lt"/>
              </a:rPr>
              <a:t>)</a:t>
            </a:r>
            <a:endParaRPr lang="de-DE" sz="1000" dirty="0">
              <a:latin typeface="+mj-lt"/>
            </a:endParaRPr>
          </a:p>
        </p:txBody>
      </p:sp>
      <p:sp>
        <p:nvSpPr>
          <p:cNvPr id="5" name="Oval 72">
            <a:extLst>
              <a:ext uri="{FF2B5EF4-FFF2-40B4-BE49-F238E27FC236}">
                <a16:creationId xmlns:a16="http://schemas.microsoft.com/office/drawing/2014/main" id="{3AD3FB6A-C881-81EF-4554-A7C1AB06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38" y="4779287"/>
            <a:ext cx="536575" cy="216396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GB" sz="1000" b="1" dirty="0">
                <a:solidFill>
                  <a:srgbClr val="FFFFFF"/>
                </a:solidFill>
              </a:rPr>
              <a:t>965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5DB518-5ED1-C71F-A019-D4282296D5A2}"/>
              </a:ext>
            </a:extLst>
          </p:cNvPr>
          <p:cNvSpPr txBox="1"/>
          <p:nvPr/>
        </p:nvSpPr>
        <p:spPr>
          <a:xfrm>
            <a:off x="7549929" y="5019463"/>
            <a:ext cx="997389" cy="199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C00000"/>
                </a:solidFill>
              </a:rPr>
              <a:t>(million € in 2023)</a:t>
            </a:r>
          </a:p>
        </p:txBody>
      </p:sp>
    </p:spTree>
    <p:extLst>
      <p:ext uri="{BB962C8B-B14F-4D97-AF65-F5344CB8AC3E}">
        <p14:creationId xmlns:p14="http://schemas.microsoft.com/office/powerpoint/2010/main" val="381089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/>
          </a:p>
        </p:txBody>
      </p:sp>
      <p:sp>
        <p:nvSpPr>
          <p:cNvPr id="5017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934EE7CF-74EA-46F8-9B0D-156EEA978343}" type="slidenum">
              <a:rPr lang="de-DE" sz="900" smtClean="0">
                <a:solidFill>
                  <a:schemeClr val="bg1"/>
                </a:solidFill>
              </a:rPr>
              <a:pPr eaLnBrk="1" hangingPunct="1"/>
              <a:t>11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County Levy </a:t>
            </a:r>
            <a:r>
              <a:rPr lang="de-DE" dirty="0"/>
              <a:t>in </a:t>
            </a:r>
            <a:r>
              <a:rPr lang="de-DE" dirty="0" err="1"/>
              <a:t>Thuringia</a:t>
            </a:r>
            <a:endParaRPr lang="de-DE" dirty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25538"/>
            <a:ext cx="7596894" cy="28075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1300" dirty="0"/>
              <a:t>   Key allocation averaged over the previous year and the two preceding years</a:t>
            </a:r>
          </a:p>
          <a:p>
            <a:pPr marL="0" indent="0" eaLnBrk="1" hangingPunct="1">
              <a:buNone/>
            </a:pPr>
            <a:r>
              <a:rPr lang="en-GB" sz="1300" dirty="0"/>
              <a:t>+ Tax capacity index</a:t>
            </a:r>
          </a:p>
          <a:p>
            <a:pPr marL="0" indent="0" eaLnBrk="1" hangingPunct="1">
              <a:buNone/>
            </a:pPr>
            <a:r>
              <a:rPr lang="en-GB" sz="1300" dirty="0">
                <a:cs typeface="Arial" charset="0"/>
              </a:rPr>
              <a:t>− Fiscal equalisation levy </a:t>
            </a:r>
            <a:r>
              <a:rPr lang="en-GB" sz="1300" dirty="0"/>
              <a:t>averaged over the previous year and the two preceding years</a:t>
            </a:r>
          </a:p>
          <a:p>
            <a:pPr marL="0" indent="0" eaLnBrk="1" hangingPunct="1">
              <a:buNone/>
            </a:pPr>
            <a:r>
              <a:rPr lang="en-GB" sz="1300" dirty="0"/>
              <a:t>= County levy base</a:t>
            </a:r>
          </a:p>
          <a:p>
            <a:pPr marL="0" indent="0" eaLnBrk="1" hangingPunct="1">
              <a:buNone/>
            </a:pPr>
            <a:endParaRPr lang="en-GB" sz="1300" dirty="0"/>
          </a:p>
          <a:p>
            <a:pPr marL="0" indent="0" eaLnBrk="1" hangingPunct="1">
              <a:buNone/>
            </a:pPr>
            <a:r>
              <a:rPr lang="en-GB" sz="1300" dirty="0"/>
              <a:t>   </a:t>
            </a:r>
          </a:p>
          <a:p>
            <a:pPr marL="0" indent="0" eaLnBrk="1" hangingPunct="1">
              <a:buNone/>
            </a:pPr>
            <a:endParaRPr lang="en-GB" sz="1300" dirty="0"/>
          </a:p>
          <a:p>
            <a:pPr marL="0" indent="0" eaLnBrk="1" hangingPunct="1">
              <a:buNone/>
            </a:pPr>
            <a:r>
              <a:rPr lang="en-GB" sz="1300" dirty="0"/>
              <a:t>If some municipalities also function as school boards, but others do not, a school levy is applied separately, so that t</a:t>
            </a:r>
            <a:r>
              <a:rPr lang="en-US" sz="1300" dirty="0"/>
              <a:t>he county levy is then lower.</a:t>
            </a:r>
            <a:endParaRPr lang="en-GB" sz="1300" dirty="0">
              <a:cs typeface="Arial" charset="0"/>
            </a:endParaRP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3E7B824D-3262-7717-13CE-A47FD5B4F921}"/>
              </a:ext>
            </a:extLst>
          </p:cNvPr>
          <p:cNvCxnSpPr/>
          <p:nvPr/>
        </p:nvCxnSpPr>
        <p:spPr bwMode="auto">
          <a:xfrm>
            <a:off x="971550" y="1930089"/>
            <a:ext cx="6444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3D5E54-DBD3-8AB1-7E85-5E92C41C32A5}"/>
                  </a:ext>
                </a:extLst>
              </p:cNvPr>
              <p:cNvSpPr txBox="1"/>
              <p:nvPr/>
            </p:nvSpPr>
            <p:spPr>
              <a:xfrm>
                <a:off x="1090244" y="2544869"/>
                <a:ext cx="5288691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300" dirty="0"/>
                        <m:t>County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levy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base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a:rPr lang="en-GB" sz="13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rate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of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assessment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set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by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the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county</m:t>
                      </m:r>
                      <m:r>
                        <m:rPr>
                          <m:nor/>
                        </m:rPr>
                        <a:rPr lang="en-GB" sz="1300" dirty="0"/>
                        <m:t> = </m:t>
                      </m:r>
                      <m:r>
                        <m:rPr>
                          <m:nor/>
                        </m:rPr>
                        <a:rPr lang="en-GB" sz="1300" dirty="0"/>
                        <m:t>county</m:t>
                      </m:r>
                      <m:r>
                        <m:rPr>
                          <m:nor/>
                        </m:rPr>
                        <a:rPr lang="en-GB" sz="1300" dirty="0"/>
                        <m:t> </m:t>
                      </m:r>
                      <m:r>
                        <m:rPr>
                          <m:nor/>
                        </m:rPr>
                        <a:rPr lang="en-GB" sz="1300" dirty="0"/>
                        <m:t>levy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33D5E54-DBD3-8AB1-7E85-5E92C41C3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44" y="2544869"/>
                <a:ext cx="5288691" cy="200055"/>
              </a:xfrm>
              <a:prstGeom prst="rect">
                <a:avLst/>
              </a:prstGeom>
              <a:blipFill>
                <a:blip r:embed="rId2"/>
                <a:stretch>
                  <a:fillRect l="-1038" r="-231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BBB22875-F13B-254C-B342-26A651DED16F}"/>
              </a:ext>
            </a:extLst>
          </p:cNvPr>
          <p:cNvSpPr txBox="1"/>
          <p:nvPr/>
        </p:nvSpPr>
        <p:spPr>
          <a:xfrm>
            <a:off x="886459" y="5949280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j-lt"/>
              </a:rPr>
              <a:t>(§§ 25-28 </a:t>
            </a:r>
            <a:r>
              <a:rPr lang="en-US" sz="1000" dirty="0" err="1">
                <a:latin typeface="+mj-lt"/>
              </a:rPr>
              <a:t>Thüringer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Finanzausgleichsgesetz</a:t>
            </a:r>
            <a:r>
              <a:rPr lang="en-US" sz="1000" dirty="0">
                <a:latin typeface="+mj-lt"/>
              </a:rPr>
              <a:t>)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49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0F1DD4-089C-BAC1-525A-1F63F7083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75694"/>
              </p:ext>
            </p:extLst>
          </p:nvPr>
        </p:nvGraphicFramePr>
        <p:xfrm>
          <a:off x="985840" y="1170273"/>
          <a:ext cx="7438588" cy="4448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313">
                  <a:extLst>
                    <a:ext uri="{9D8B030D-6E8A-4147-A177-3AD203B41FA5}">
                      <a16:colId xmlns:a16="http://schemas.microsoft.com/office/drawing/2014/main" val="1708515009"/>
                    </a:ext>
                  </a:extLst>
                </a:gridCol>
                <a:gridCol w="1065831">
                  <a:extLst>
                    <a:ext uri="{9D8B030D-6E8A-4147-A177-3AD203B41FA5}">
                      <a16:colId xmlns:a16="http://schemas.microsoft.com/office/drawing/2014/main" val="83776578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77640474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1187458389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8366377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398025992"/>
                    </a:ext>
                  </a:extLst>
                </a:gridCol>
              </a:tblGrid>
              <a:tr h="278001">
                <a:tc rowSpan="2"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County-free cities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b="1" i="0" u="none" strike="noStrike" noProof="0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Municipalities</a:t>
                      </a:r>
                      <a:r>
                        <a:rPr lang="en-GB" sz="1400" b="1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within county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3597"/>
                  </a:ext>
                </a:extLst>
              </a:tr>
              <a:tr h="278001">
                <a:tc vMerge="1"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Erfurt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Weimar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Nordhausen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Weida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Ohrdruf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611180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Inhabitants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at 31.12.2022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214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969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620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339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613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54094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Real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property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tax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A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340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64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61063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Real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property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tax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B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700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020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215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86360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Local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business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tax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270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050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de-DE" sz="7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09514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Municipal share in income tax</a:t>
                      </a:r>
                      <a:endParaRPr lang="en-US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769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903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550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de-DE" sz="7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161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6887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Municipal share in value-added tax</a:t>
                      </a:r>
                      <a:endParaRPr lang="en-US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530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893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de-DE" sz="7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297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28054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Local excise and expense taxes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255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650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589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68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78831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Key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for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municipal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tasks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517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126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073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230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59788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Key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for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county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tasks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406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657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78461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Local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business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tax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levy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812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750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830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-182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-735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10833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Fiscal </a:t>
                      </a:r>
                      <a:r>
                        <a:rPr lang="de-DE" sz="1400" b="0" i="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equalisation</a:t>
                      </a:r>
                      <a:r>
                        <a:rPr lang="de-DE" sz="1400" b="0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levy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-18 T€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105609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County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levy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-19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922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364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  <a:r>
                        <a:rPr lang="de-DE" sz="7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240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38841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446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075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126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556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506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816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172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375421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Total per </a:t>
                      </a:r>
                      <a:r>
                        <a:rPr lang="de-DE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inhabitant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de-DE" sz="7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075 €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de-DE" sz="7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929 €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907 €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831 €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850 €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424804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A29450B-607F-F36D-349D-57EFD79D04D2}"/>
              </a:ext>
            </a:extLst>
          </p:cNvPr>
          <p:cNvGrpSpPr/>
          <p:nvPr/>
        </p:nvGrpSpPr>
        <p:grpSpPr>
          <a:xfrm>
            <a:off x="837110" y="2708919"/>
            <a:ext cx="143966" cy="1668051"/>
            <a:chOff x="837110" y="2564904"/>
            <a:chExt cx="143966" cy="2556284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9B1A78E0-8141-7179-4D74-D07E5A31FE40}"/>
                </a:ext>
              </a:extLst>
            </p:cNvPr>
            <p:cNvCxnSpPr/>
            <p:nvPr/>
          </p:nvCxnSpPr>
          <p:spPr bwMode="auto">
            <a:xfrm>
              <a:off x="837110" y="2564904"/>
              <a:ext cx="0" cy="25562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99CD3827-ACE1-3B40-5ECA-1BEF34D75962}"/>
                </a:ext>
              </a:extLst>
            </p:cNvPr>
            <p:cNvCxnSpPr/>
            <p:nvPr/>
          </p:nvCxnSpPr>
          <p:spPr bwMode="auto">
            <a:xfrm>
              <a:off x="837110" y="5116620"/>
              <a:ext cx="1439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42C44C1-9535-BFEA-B06B-F499AA00E679}"/>
                </a:ext>
              </a:extLst>
            </p:cNvPr>
            <p:cNvCxnSpPr/>
            <p:nvPr/>
          </p:nvCxnSpPr>
          <p:spPr bwMode="auto">
            <a:xfrm>
              <a:off x="837110" y="2564904"/>
              <a:ext cx="14396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BBFBFC1-5391-AA52-90CF-C6B1B64A9526}"/>
              </a:ext>
            </a:extLst>
          </p:cNvPr>
          <p:cNvGrpSpPr/>
          <p:nvPr/>
        </p:nvGrpSpPr>
        <p:grpSpPr>
          <a:xfrm>
            <a:off x="7956376" y="1332411"/>
            <a:ext cx="612018" cy="3588563"/>
            <a:chOff x="7956376" y="1300001"/>
            <a:chExt cx="612018" cy="4060800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3DC85A8B-01B0-5EE9-68FC-C62F41A58ED7}"/>
                </a:ext>
              </a:extLst>
            </p:cNvPr>
            <p:cNvCxnSpPr/>
            <p:nvPr/>
          </p:nvCxnSpPr>
          <p:spPr bwMode="auto">
            <a:xfrm>
              <a:off x="7956376" y="1300889"/>
              <a:ext cx="61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558944B8-5930-8019-BBD5-B0959DD7D693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8424428" y="5359783"/>
              <a:ext cx="1439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C801276E-17C0-8DC7-737B-561FC2B095F8}"/>
                </a:ext>
              </a:extLst>
            </p:cNvPr>
            <p:cNvCxnSpPr/>
            <p:nvPr/>
          </p:nvCxnSpPr>
          <p:spPr bwMode="auto">
            <a:xfrm>
              <a:off x="8568376" y="1300001"/>
              <a:ext cx="0" cy="4060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CDB8245C-D30C-8A82-53F3-6033301361E3}"/>
                  </a:ext>
                </a:extLst>
              </p:cNvPr>
              <p:cNvSpPr txBox="1"/>
              <p:nvPr/>
            </p:nvSpPr>
            <p:spPr>
              <a:xfrm rot="-5400000">
                <a:off x="-450877" y="3345859"/>
                <a:ext cx="1931811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sz="13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−35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local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rate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assessment</m:t>
                          </m:r>
                        </m:den>
                      </m:f>
                    </m:oMath>
                  </m:oMathPara>
                </a14:m>
                <a:endParaRPr lang="de-DE" sz="13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CDB8245C-D30C-8A82-53F3-603330136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-450877" y="3345859"/>
                <a:ext cx="1931811" cy="383888"/>
              </a:xfrm>
              <a:prstGeom prst="rect">
                <a:avLst/>
              </a:prstGeom>
              <a:blipFill>
                <a:blip r:embed="rId2"/>
                <a:stretch>
                  <a:fillRect l="-1587" t="-631" r="-14286" b="-12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feld 51">
            <a:extLst>
              <a:ext uri="{FF2B5EF4-FFF2-40B4-BE49-F238E27FC236}">
                <a16:creationId xmlns:a16="http://schemas.microsoft.com/office/drawing/2014/main" id="{6BBF67C1-0650-CB35-7964-43B89BD7AD05}"/>
              </a:ext>
            </a:extLst>
          </p:cNvPr>
          <p:cNvSpPr txBox="1"/>
          <p:nvPr/>
        </p:nvSpPr>
        <p:spPr>
          <a:xfrm>
            <a:off x="886459" y="5630478"/>
            <a:ext cx="75376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j-lt"/>
              </a:rPr>
              <a:t>(Inhabitants, key allocations and fiscal </a:t>
            </a:r>
            <a:r>
              <a:rPr lang="en-US" sz="1000" dirty="0" err="1">
                <a:latin typeface="+mj-lt"/>
              </a:rPr>
              <a:t>equalisation</a:t>
            </a:r>
            <a:r>
              <a:rPr lang="en-US" sz="1000" dirty="0">
                <a:latin typeface="+mj-lt"/>
              </a:rPr>
              <a:t> levy from Thuringian State Office for Statistics, otherwise Budget data for 2023)</a:t>
            </a:r>
            <a:endParaRPr lang="de-DE" sz="1000" dirty="0">
              <a:latin typeface="+mj-lt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E763B08-9A48-71E5-6497-747123F1C4DF}"/>
              </a:ext>
            </a:extLst>
          </p:cNvPr>
          <p:cNvSpPr txBox="1"/>
          <p:nvPr/>
        </p:nvSpPr>
        <p:spPr>
          <a:xfrm>
            <a:off x="859402" y="5944924"/>
            <a:ext cx="63337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j-lt"/>
              </a:rPr>
              <a:t>The municipalities additionally receive special burden compensation from the Land!</a:t>
            </a:r>
            <a:endParaRPr lang="de-DE" sz="1300" dirty="0">
              <a:latin typeface="+mj-lt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06527D55-9F5B-E6A5-4D8B-85A24283E927}"/>
              </a:ext>
            </a:extLst>
          </p:cNvPr>
          <p:cNvSpPr txBox="1"/>
          <p:nvPr/>
        </p:nvSpPr>
        <p:spPr>
          <a:xfrm>
            <a:off x="3302789" y="2020169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350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A72512D1-A5A2-4701-6718-8FE230072D9C}"/>
              </a:ext>
            </a:extLst>
          </p:cNvPr>
          <p:cNvSpPr txBox="1"/>
          <p:nvPr/>
        </p:nvSpPr>
        <p:spPr>
          <a:xfrm>
            <a:off x="3301200" y="2298404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550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624A39C-493E-E0B8-1106-12FBD0A1EFAB}"/>
              </a:ext>
            </a:extLst>
          </p:cNvPr>
          <p:cNvSpPr txBox="1"/>
          <p:nvPr/>
        </p:nvSpPr>
        <p:spPr>
          <a:xfrm>
            <a:off x="3301200" y="2577145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470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EBF7B320-C4BA-41BD-3651-7F63E6A5EDF1}"/>
              </a:ext>
            </a:extLst>
          </p:cNvPr>
          <p:cNvSpPr txBox="1"/>
          <p:nvPr/>
        </p:nvSpPr>
        <p:spPr>
          <a:xfrm>
            <a:off x="4364822" y="2019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296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114B653D-653A-3712-CDB4-16B5E53F9D52}"/>
              </a:ext>
            </a:extLst>
          </p:cNvPr>
          <p:cNvSpPr txBox="1"/>
          <p:nvPr/>
        </p:nvSpPr>
        <p:spPr>
          <a:xfrm>
            <a:off x="4363233" y="22968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480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23F73D4-7C51-4D1A-BD19-9F84F22C627D}"/>
              </a:ext>
            </a:extLst>
          </p:cNvPr>
          <p:cNvSpPr txBox="1"/>
          <p:nvPr/>
        </p:nvSpPr>
        <p:spPr>
          <a:xfrm>
            <a:off x="4363233" y="2577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430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6A81D1A-DCE8-41DC-3771-AA7386F83DCA}"/>
              </a:ext>
            </a:extLst>
          </p:cNvPr>
          <p:cNvSpPr txBox="1"/>
          <p:nvPr/>
        </p:nvSpPr>
        <p:spPr>
          <a:xfrm>
            <a:off x="5378549" y="2019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330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4D8BDC81-254C-9388-344F-E943E207BA9B}"/>
              </a:ext>
            </a:extLst>
          </p:cNvPr>
          <p:cNvSpPr txBox="1"/>
          <p:nvPr/>
        </p:nvSpPr>
        <p:spPr>
          <a:xfrm>
            <a:off x="5376960" y="22968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460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4BAFD7DB-86B8-7B0D-6E48-2617039E97FE}"/>
              </a:ext>
            </a:extLst>
          </p:cNvPr>
          <p:cNvSpPr txBox="1"/>
          <p:nvPr/>
        </p:nvSpPr>
        <p:spPr>
          <a:xfrm>
            <a:off x="5376960" y="2577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440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949B124C-26CB-02FF-F782-7C27F58D2DF5}"/>
              </a:ext>
            </a:extLst>
          </p:cNvPr>
          <p:cNvSpPr txBox="1"/>
          <p:nvPr/>
        </p:nvSpPr>
        <p:spPr>
          <a:xfrm>
            <a:off x="6427222" y="2019600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330</a:t>
            </a:r>
          </a:p>
        </p:txBody>
      </p:sp>
      <p:sp>
        <p:nvSpPr>
          <p:cNvPr id="34816" name="Textfeld 34815">
            <a:extLst>
              <a:ext uri="{FF2B5EF4-FFF2-40B4-BE49-F238E27FC236}">
                <a16:creationId xmlns:a16="http://schemas.microsoft.com/office/drawing/2014/main" id="{3A1CF5BB-F043-8DEA-9CB9-D448C199870A}"/>
              </a:ext>
            </a:extLst>
          </p:cNvPr>
          <p:cNvSpPr txBox="1"/>
          <p:nvPr/>
        </p:nvSpPr>
        <p:spPr>
          <a:xfrm>
            <a:off x="6425633" y="22968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450</a:t>
            </a:r>
          </a:p>
        </p:txBody>
      </p:sp>
      <p:sp>
        <p:nvSpPr>
          <p:cNvPr id="34817" name="Textfeld 34816">
            <a:extLst>
              <a:ext uri="{FF2B5EF4-FFF2-40B4-BE49-F238E27FC236}">
                <a16:creationId xmlns:a16="http://schemas.microsoft.com/office/drawing/2014/main" id="{6D1469FD-0F0A-DE34-18AB-7E5A7458C7B0}"/>
              </a:ext>
            </a:extLst>
          </p:cNvPr>
          <p:cNvSpPr txBox="1"/>
          <p:nvPr/>
        </p:nvSpPr>
        <p:spPr>
          <a:xfrm>
            <a:off x="6425633" y="2577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395</a:t>
            </a:r>
          </a:p>
        </p:txBody>
      </p:sp>
      <p:sp>
        <p:nvSpPr>
          <p:cNvPr id="34820" name="Textfeld 34819">
            <a:extLst>
              <a:ext uri="{FF2B5EF4-FFF2-40B4-BE49-F238E27FC236}">
                <a16:creationId xmlns:a16="http://schemas.microsoft.com/office/drawing/2014/main" id="{31022AF8-0D29-DEF8-24D4-227A78D166C3}"/>
              </a:ext>
            </a:extLst>
          </p:cNvPr>
          <p:cNvSpPr txBox="1"/>
          <p:nvPr/>
        </p:nvSpPr>
        <p:spPr>
          <a:xfrm>
            <a:off x="7399330" y="2019600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300</a:t>
            </a:r>
          </a:p>
        </p:txBody>
      </p:sp>
      <p:sp>
        <p:nvSpPr>
          <p:cNvPr id="34822" name="Textfeld 34821">
            <a:extLst>
              <a:ext uri="{FF2B5EF4-FFF2-40B4-BE49-F238E27FC236}">
                <a16:creationId xmlns:a16="http://schemas.microsoft.com/office/drawing/2014/main" id="{D6397E0D-9786-C06B-B9D8-CCCB2C192835}"/>
              </a:ext>
            </a:extLst>
          </p:cNvPr>
          <p:cNvSpPr txBox="1"/>
          <p:nvPr/>
        </p:nvSpPr>
        <p:spPr>
          <a:xfrm>
            <a:off x="7397741" y="22968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400</a:t>
            </a:r>
          </a:p>
        </p:txBody>
      </p:sp>
      <p:sp>
        <p:nvSpPr>
          <p:cNvPr id="34823" name="Textfeld 34822">
            <a:extLst>
              <a:ext uri="{FF2B5EF4-FFF2-40B4-BE49-F238E27FC236}">
                <a16:creationId xmlns:a16="http://schemas.microsoft.com/office/drawing/2014/main" id="{CC81D41E-B934-6811-2E32-F0ACDDB34D1E}"/>
              </a:ext>
            </a:extLst>
          </p:cNvPr>
          <p:cNvSpPr txBox="1"/>
          <p:nvPr/>
        </p:nvSpPr>
        <p:spPr>
          <a:xfrm>
            <a:off x="7397741" y="2577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400</a:t>
            </a:r>
          </a:p>
        </p:txBody>
      </p:sp>
      <p:sp>
        <p:nvSpPr>
          <p:cNvPr id="34824" name="Textfeld 34823">
            <a:extLst>
              <a:ext uri="{FF2B5EF4-FFF2-40B4-BE49-F238E27FC236}">
                <a16:creationId xmlns:a16="http://schemas.microsoft.com/office/drawing/2014/main" id="{30D311A2-7F0D-DB82-5EF5-9362E828799C}"/>
              </a:ext>
            </a:extLst>
          </p:cNvPr>
          <p:cNvSpPr txBox="1"/>
          <p:nvPr/>
        </p:nvSpPr>
        <p:spPr>
          <a:xfrm>
            <a:off x="1674613" y="1436629"/>
            <a:ext cx="1590747" cy="2056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r>
              <a:rPr lang="de-DE" sz="1100" dirty="0" err="1">
                <a:solidFill>
                  <a:srgbClr val="C00000"/>
                </a:solidFill>
              </a:rPr>
              <a:t>local</a:t>
            </a:r>
            <a:r>
              <a:rPr lang="de-DE" sz="1100" dirty="0">
                <a:solidFill>
                  <a:srgbClr val="C00000"/>
                </a:solidFill>
              </a:rPr>
              <a:t> rate of assessment</a:t>
            </a:r>
          </a:p>
        </p:txBody>
      </p:sp>
      <p:cxnSp>
        <p:nvCxnSpPr>
          <p:cNvPr id="34825" name="Gerader Verbinder 34824">
            <a:extLst>
              <a:ext uri="{FF2B5EF4-FFF2-40B4-BE49-F238E27FC236}">
                <a16:creationId xmlns:a16="http://schemas.microsoft.com/office/drawing/2014/main" id="{3CBF7FC4-D364-19BD-1742-1EEE19145FB8}"/>
              </a:ext>
            </a:extLst>
          </p:cNvPr>
          <p:cNvCxnSpPr/>
          <p:nvPr/>
        </p:nvCxnSpPr>
        <p:spPr bwMode="auto">
          <a:xfrm>
            <a:off x="3261444" y="1533766"/>
            <a:ext cx="2282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81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/>
          </a:p>
        </p:txBody>
      </p:sp>
      <p:sp>
        <p:nvSpPr>
          <p:cNvPr id="3481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7D0F6C2C-00B7-4565-95DA-B98189DF772C}" type="slidenum">
              <a:rPr lang="de-DE" sz="900" smtClean="0">
                <a:solidFill>
                  <a:schemeClr val="bg1"/>
                </a:solidFill>
              </a:rPr>
              <a:pPr eaLnBrk="1" hangingPunct="1"/>
              <a:t>12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348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550" y="341313"/>
            <a:ext cx="7308862" cy="358775"/>
          </a:xfrm>
        </p:spPr>
        <p:txBody>
          <a:bodyPr/>
          <a:lstStyle/>
          <a:p>
            <a:pPr eaLnBrk="1" hangingPunct="1"/>
            <a:r>
              <a:rPr lang="en-US" dirty="0"/>
              <a:t>Tax Revenue of selected Municipalities in Thuringia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3EF69D-0FC9-7477-1559-023695851FF7}"/>
              </a:ext>
            </a:extLst>
          </p:cNvPr>
          <p:cNvSpPr/>
          <p:nvPr/>
        </p:nvSpPr>
        <p:spPr bwMode="auto">
          <a:xfrm>
            <a:off x="6480212" y="2564904"/>
            <a:ext cx="1944749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3A924A-2469-09D0-EBB9-FCDCD1315E8C}"/>
              </a:ext>
            </a:extLst>
          </p:cNvPr>
          <p:cNvSpPr/>
          <p:nvPr/>
        </p:nvSpPr>
        <p:spPr bwMode="auto">
          <a:xfrm>
            <a:off x="6480212" y="3121242"/>
            <a:ext cx="1944749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F686918-2670-CB58-1A4A-114AA4D03EFE}"/>
              </a:ext>
            </a:extLst>
          </p:cNvPr>
          <p:cNvSpPr/>
          <p:nvPr/>
        </p:nvSpPr>
        <p:spPr bwMode="auto">
          <a:xfrm>
            <a:off x="6480212" y="4503709"/>
            <a:ext cx="1944749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F677024-BA67-3DBB-B488-59586153A9F2}"/>
              </a:ext>
            </a:extLst>
          </p:cNvPr>
          <p:cNvSpPr/>
          <p:nvPr/>
        </p:nvSpPr>
        <p:spPr bwMode="auto">
          <a:xfrm>
            <a:off x="6480212" y="5339949"/>
            <a:ext cx="1944749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98EBC2-BC08-3DE0-D004-B0FB16AEF1D8}"/>
              </a:ext>
            </a:extLst>
          </p:cNvPr>
          <p:cNvSpPr/>
          <p:nvPr/>
        </p:nvSpPr>
        <p:spPr bwMode="auto">
          <a:xfrm>
            <a:off x="6480212" y="3674218"/>
            <a:ext cx="1943918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EAD088F-4B29-14C9-E0FB-09265CDAF8E4}"/>
              </a:ext>
            </a:extLst>
          </p:cNvPr>
          <p:cNvSpPr/>
          <p:nvPr/>
        </p:nvSpPr>
        <p:spPr bwMode="auto">
          <a:xfrm>
            <a:off x="3360420" y="1729860"/>
            <a:ext cx="2075674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22D71AB-6681-6FA6-D3AC-0BFDD50EE65C}"/>
              </a:ext>
            </a:extLst>
          </p:cNvPr>
          <p:cNvSpPr/>
          <p:nvPr/>
        </p:nvSpPr>
        <p:spPr bwMode="auto">
          <a:xfrm>
            <a:off x="3360420" y="2562380"/>
            <a:ext cx="2075674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6D52032-E70B-D2EE-008B-331D3D325EBE}"/>
              </a:ext>
            </a:extLst>
          </p:cNvPr>
          <p:cNvSpPr/>
          <p:nvPr/>
        </p:nvSpPr>
        <p:spPr bwMode="auto">
          <a:xfrm>
            <a:off x="3360420" y="3118603"/>
            <a:ext cx="2075674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93192A-4D2B-501E-2A04-7AC336D31861}"/>
              </a:ext>
            </a:extLst>
          </p:cNvPr>
          <p:cNvSpPr/>
          <p:nvPr/>
        </p:nvSpPr>
        <p:spPr bwMode="auto">
          <a:xfrm>
            <a:off x="3360420" y="3673645"/>
            <a:ext cx="2075674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E6E8DAE-F6A4-2E56-41AA-6D489C2758FF}"/>
              </a:ext>
            </a:extLst>
          </p:cNvPr>
          <p:cNvSpPr/>
          <p:nvPr/>
        </p:nvSpPr>
        <p:spPr bwMode="auto">
          <a:xfrm>
            <a:off x="3360420" y="5344849"/>
            <a:ext cx="2075674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cxnSp>
        <p:nvCxnSpPr>
          <p:cNvPr id="34826" name="Gerade Verbindung mit Pfeil 34825">
            <a:extLst>
              <a:ext uri="{FF2B5EF4-FFF2-40B4-BE49-F238E27FC236}">
                <a16:creationId xmlns:a16="http://schemas.microsoft.com/office/drawing/2014/main" id="{80776942-9856-F07A-572B-F5C4E960050A}"/>
              </a:ext>
            </a:extLst>
          </p:cNvPr>
          <p:cNvCxnSpPr/>
          <p:nvPr/>
        </p:nvCxnSpPr>
        <p:spPr bwMode="auto">
          <a:xfrm>
            <a:off x="3489713" y="1533766"/>
            <a:ext cx="0" cy="4858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7E469850-B2B7-40F9-412E-480698B5F4EF}"/>
              </a:ext>
            </a:extLst>
          </p:cNvPr>
          <p:cNvSpPr/>
          <p:nvPr/>
        </p:nvSpPr>
        <p:spPr bwMode="auto">
          <a:xfrm>
            <a:off x="6479351" y="1733241"/>
            <a:ext cx="1944749" cy="27055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3" grpId="0" animBg="1"/>
      <p:bldP spid="4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Municipal Finance System in the Federal Republic of Germany</a:t>
            </a:r>
            <a:endParaRPr lang="de-DE" sz="1200" dirty="0"/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BC8D5EB6-B3CD-47A6-A987-DDE15C48A5E6}" type="slidenum">
              <a:rPr lang="de-DE" sz="900" smtClean="0">
                <a:solidFill>
                  <a:schemeClr val="bg1"/>
                </a:solidFill>
              </a:rPr>
              <a:pPr eaLnBrk="1" hangingPunct="1"/>
              <a:t>2</a:t>
            </a:fld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Outline of the Presentation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/>
          <a:lstStyle/>
          <a:p>
            <a:pPr marL="447675" indent="-361950" eaLnBrk="1" hangingPunct="1"/>
            <a:r>
              <a:rPr lang="en-US" dirty="0"/>
              <a:t>Structure of the Federal Republic of Germany</a:t>
            </a:r>
            <a:endParaRPr lang="en-GB" dirty="0"/>
          </a:p>
          <a:p>
            <a:pPr marL="447675" indent="-361950" eaLnBrk="1" hangingPunct="1"/>
            <a:r>
              <a:rPr lang="en-GB" dirty="0"/>
              <a:t>Tax revenue in the Federal Republic of Germany</a:t>
            </a:r>
          </a:p>
          <a:p>
            <a:pPr marL="447675" indent="-361950" eaLnBrk="1" hangingPunct="1"/>
            <a:r>
              <a:rPr lang="en-GB" dirty="0"/>
              <a:t>Tax revenue of selected municipalities in Thuringia</a:t>
            </a:r>
          </a:p>
          <a:p>
            <a:pPr marL="447675" indent="-361950" eaLnBrk="1" hangingPunct="1"/>
            <a:r>
              <a:rPr lang="en-GB" dirty="0"/>
              <a:t>Municipal taxes</a:t>
            </a:r>
          </a:p>
          <a:p>
            <a:pPr marL="447675" indent="-361950" eaLnBrk="1" hangingPunct="1"/>
            <a:r>
              <a:rPr lang="en-GB" dirty="0"/>
              <a:t>Municipal share of income taxes</a:t>
            </a:r>
          </a:p>
          <a:p>
            <a:pPr marL="447675" indent="-361950" eaLnBrk="1" hangingPunct="1"/>
            <a:r>
              <a:rPr lang="en-GB" dirty="0"/>
              <a:t>Key allocations to municipalities in Thuringia</a:t>
            </a:r>
          </a:p>
          <a:p>
            <a:pPr marL="447675" indent="-361950" eaLnBrk="1" hangingPunct="1"/>
            <a:r>
              <a:rPr lang="en-GB" dirty="0"/>
              <a:t>Fiscal equalisation levy in Thuringia</a:t>
            </a:r>
          </a:p>
          <a:p>
            <a:pPr marL="447675" indent="-361950" eaLnBrk="1" hangingPunct="1"/>
            <a:r>
              <a:rPr lang="en-GB" dirty="0"/>
              <a:t>Special burden compensation in Thuringia</a:t>
            </a:r>
          </a:p>
          <a:p>
            <a:pPr marL="447675" indent="-361950" eaLnBrk="1" hangingPunct="1"/>
            <a:r>
              <a:rPr lang="en-GB" dirty="0"/>
              <a:t>County levy in Thuringia</a:t>
            </a:r>
          </a:p>
        </p:txBody>
      </p: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AD1983C9-854B-5088-2141-4ADA468B5B18}"/>
              </a:ext>
            </a:extLst>
          </p:cNvPr>
          <p:cNvSpPr/>
          <p:nvPr/>
        </p:nvSpPr>
        <p:spPr bwMode="auto">
          <a:xfrm>
            <a:off x="6210932" y="3058931"/>
            <a:ext cx="252028" cy="1440160"/>
          </a:xfrm>
          <a:prstGeom prst="rightBrace">
            <a:avLst>
              <a:gd name="adj1" fmla="val 37193"/>
              <a:gd name="adj2" fmla="val 50000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67DBD6-C3B9-C73E-464E-0752B6C05779}"/>
              </a:ext>
            </a:extLst>
          </p:cNvPr>
          <p:cNvSpPr txBox="1"/>
          <p:nvPr/>
        </p:nvSpPr>
        <p:spPr>
          <a:xfrm>
            <a:off x="6534968" y="3301957"/>
            <a:ext cx="2393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It is not identical in all Länder, but it is similar.</a:t>
            </a:r>
            <a:br>
              <a:rPr lang="en-US" dirty="0"/>
            </a:br>
            <a:r>
              <a:rPr lang="en-US" dirty="0"/>
              <a:t>I'll explain using Thuringia as an example.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75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 dirty="0"/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BC8D5EB6-B3CD-47A6-A987-DDE15C48A5E6}" type="slidenum">
              <a:rPr lang="de-DE" sz="900" smtClean="0">
                <a:solidFill>
                  <a:schemeClr val="bg1"/>
                </a:solidFill>
              </a:rPr>
              <a:pPr eaLnBrk="1" hangingPunct="1"/>
              <a:t>3</a:t>
            </a:fld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Structure of the Federal Republic of Germany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93E58AC-87B6-1A9B-89FD-A993F17F0728}"/>
              </a:ext>
            </a:extLst>
          </p:cNvPr>
          <p:cNvSpPr/>
          <p:nvPr/>
        </p:nvSpPr>
        <p:spPr bwMode="auto">
          <a:xfrm>
            <a:off x="5615755" y="1806425"/>
            <a:ext cx="3096705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/>
              <a:t>16 Länder</a:t>
            </a:r>
            <a:br>
              <a:rPr lang="en-GB" sz="1200" dirty="0"/>
            </a:br>
            <a:r>
              <a:rPr lang="en-GB" sz="1200" dirty="0"/>
              <a:t>thereof:</a:t>
            </a:r>
            <a:br>
              <a:rPr lang="en-GB" sz="1200" dirty="0"/>
            </a:br>
            <a:r>
              <a:rPr lang="en-GB" sz="1200" dirty="0"/>
              <a:t>13 </a:t>
            </a:r>
            <a:r>
              <a:rPr lang="en-GB" sz="1200" dirty="0" err="1"/>
              <a:t>Flächenländer</a:t>
            </a:r>
            <a:br>
              <a:rPr lang="en-GB" sz="1200" dirty="0"/>
            </a:br>
            <a:r>
              <a:rPr lang="en-GB" sz="1200" dirty="0"/>
              <a:t>  3 City States (Berlin, Bremen, Hamburg)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4B90CCA-5166-34AE-224A-EE76372BA7F9}"/>
              </a:ext>
            </a:extLst>
          </p:cNvPr>
          <p:cNvGrpSpPr/>
          <p:nvPr/>
        </p:nvGrpSpPr>
        <p:grpSpPr>
          <a:xfrm>
            <a:off x="986401" y="1170000"/>
            <a:ext cx="4197667" cy="1457658"/>
            <a:chOff x="986401" y="1170000"/>
            <a:chExt cx="4485699" cy="1457658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BCD66F0D-96EB-77C7-02BA-AA32C1EB3532}"/>
                </a:ext>
              </a:extLst>
            </p:cNvPr>
            <p:cNvCxnSpPr>
              <a:stCxn id="6" idx="3"/>
              <a:endCxn id="8" idx="1"/>
            </p:cNvCxnSpPr>
            <p:nvPr/>
          </p:nvCxnSpPr>
          <p:spPr bwMode="auto">
            <a:xfrm flipV="1">
              <a:off x="1801454" y="2214738"/>
              <a:ext cx="285559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C9B1B2F-449E-38A6-FB05-A5F31E1DEEC4}"/>
                </a:ext>
              </a:extLst>
            </p:cNvPr>
            <p:cNvSpPr/>
            <p:nvPr/>
          </p:nvSpPr>
          <p:spPr bwMode="auto">
            <a:xfrm>
              <a:off x="986401" y="1170000"/>
              <a:ext cx="4485698" cy="30777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Federation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3E4E7DB-0914-8A37-D8A9-DF24EC56939D}"/>
                </a:ext>
              </a:extLst>
            </p:cNvPr>
            <p:cNvSpPr/>
            <p:nvPr/>
          </p:nvSpPr>
          <p:spPr bwMode="auto">
            <a:xfrm>
              <a:off x="986401" y="2060850"/>
              <a:ext cx="815053" cy="30777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Land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5584244-6D2C-F802-06EE-292DAD10F6A9}"/>
                </a:ext>
              </a:extLst>
            </p:cNvPr>
            <p:cNvSpPr/>
            <p:nvPr/>
          </p:nvSpPr>
          <p:spPr bwMode="auto">
            <a:xfrm>
              <a:off x="4657046" y="2060849"/>
              <a:ext cx="815053" cy="30777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Land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0087280-737E-917A-8950-02FB9681FC51}"/>
                </a:ext>
              </a:extLst>
            </p:cNvPr>
            <p:cNvSpPr/>
            <p:nvPr/>
          </p:nvSpPr>
          <p:spPr bwMode="auto">
            <a:xfrm>
              <a:off x="2740412" y="2060848"/>
              <a:ext cx="961862" cy="30777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Thuringia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0683EC4-7860-8249-A92E-3CB0CF08EF20}"/>
                </a:ext>
              </a:extLst>
            </p:cNvPr>
            <p:cNvSpPr/>
            <p:nvPr/>
          </p:nvSpPr>
          <p:spPr bwMode="auto">
            <a:xfrm>
              <a:off x="2376793" y="2381437"/>
              <a:ext cx="1704913" cy="2462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00" dirty="0"/>
                <a:t>(2.1 million inhabitants)</a:t>
              </a: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87A0EFC-90CC-5BA2-9F2A-F50A1E498328}"/>
                </a:ext>
              </a:extLst>
            </p:cNvPr>
            <p:cNvSpPr/>
            <p:nvPr/>
          </p:nvSpPr>
          <p:spPr bwMode="auto">
            <a:xfrm>
              <a:off x="2376793" y="1473712"/>
              <a:ext cx="1704913" cy="2462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00" dirty="0"/>
                <a:t>(82.2 million inhabitants)</a:t>
              </a: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Geschweifte Klammer rechts 15">
              <a:extLst>
                <a:ext uri="{FF2B5EF4-FFF2-40B4-BE49-F238E27FC236}">
                  <a16:creationId xmlns:a16="http://schemas.microsoft.com/office/drawing/2014/main" id="{D450494A-C8E3-0A17-F4CA-7C2F957B6BF8}"/>
                </a:ext>
              </a:extLst>
            </p:cNvPr>
            <p:cNvSpPr/>
            <p:nvPr/>
          </p:nvSpPr>
          <p:spPr bwMode="auto">
            <a:xfrm rot="16200000">
              <a:off x="3112238" y="-371023"/>
              <a:ext cx="234025" cy="4485699"/>
            </a:xfrm>
            <a:prstGeom prst="rightBrace">
              <a:avLst>
                <a:gd name="adj1" fmla="val 24206"/>
                <a:gd name="adj2" fmla="val 50000"/>
              </a:avLst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Geschweifte Klammer rechts 16">
            <a:extLst>
              <a:ext uri="{FF2B5EF4-FFF2-40B4-BE49-F238E27FC236}">
                <a16:creationId xmlns:a16="http://schemas.microsoft.com/office/drawing/2014/main" id="{9B594E95-44E7-64E6-36F5-A0904AF4637C}"/>
              </a:ext>
            </a:extLst>
          </p:cNvPr>
          <p:cNvSpPr/>
          <p:nvPr/>
        </p:nvSpPr>
        <p:spPr bwMode="auto">
          <a:xfrm rot="-5400000">
            <a:off x="2968222" y="675822"/>
            <a:ext cx="234025" cy="4197667"/>
          </a:xfrm>
          <a:prstGeom prst="rightBrace">
            <a:avLst>
              <a:gd name="adj1" fmla="val 24206"/>
              <a:gd name="adj2" fmla="val 50000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E8EF9F7-B604-E3E3-0EE6-34A869A4331C}"/>
              </a:ext>
            </a:extLst>
          </p:cNvPr>
          <p:cNvSpPr/>
          <p:nvPr/>
        </p:nvSpPr>
        <p:spPr bwMode="auto">
          <a:xfrm>
            <a:off x="986402" y="3084759"/>
            <a:ext cx="705280" cy="3077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Erfurt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84C690B-4B9B-0E8A-3259-C1E08EA22DEF}"/>
              </a:ext>
            </a:extLst>
          </p:cNvPr>
          <p:cNvSpPr/>
          <p:nvPr/>
        </p:nvSpPr>
        <p:spPr bwMode="auto">
          <a:xfrm>
            <a:off x="986401" y="3453915"/>
            <a:ext cx="705280" cy="3077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Gera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C85041E-3CC2-E2FA-C895-E1B7D71D4430}"/>
              </a:ext>
            </a:extLst>
          </p:cNvPr>
          <p:cNvSpPr/>
          <p:nvPr/>
        </p:nvSpPr>
        <p:spPr bwMode="auto">
          <a:xfrm>
            <a:off x="986401" y="3823071"/>
            <a:ext cx="705280" cy="3077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Jena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D806A43-2AD6-4623-98E8-11F010860FE8}"/>
              </a:ext>
            </a:extLst>
          </p:cNvPr>
          <p:cNvSpPr/>
          <p:nvPr/>
        </p:nvSpPr>
        <p:spPr bwMode="auto">
          <a:xfrm>
            <a:off x="986401" y="4192227"/>
            <a:ext cx="705280" cy="3077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Suhl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31E0E1D-7A6F-331E-A9A5-75BC92F772B7}"/>
              </a:ext>
            </a:extLst>
          </p:cNvPr>
          <p:cNvSpPr/>
          <p:nvPr/>
        </p:nvSpPr>
        <p:spPr bwMode="auto">
          <a:xfrm>
            <a:off x="986401" y="4561383"/>
            <a:ext cx="705280" cy="3077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Weimar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177D541-629D-F971-BBB6-2FDEE6A32FE3}"/>
              </a:ext>
            </a:extLst>
          </p:cNvPr>
          <p:cNvSpPr/>
          <p:nvPr/>
        </p:nvSpPr>
        <p:spPr bwMode="auto">
          <a:xfrm>
            <a:off x="5533718" y="2997580"/>
            <a:ext cx="2916324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/>
              <a:t>  12 Counties in Thuringia</a:t>
            </a:r>
            <a:br>
              <a:rPr lang="en-GB" sz="1200" dirty="0"/>
            </a:b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rPr>
              <a:t>294 Counties in the Federation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FA4A908-0576-B652-3912-446966D5999C}"/>
              </a:ext>
            </a:extLst>
          </p:cNvPr>
          <p:cNvGrpSpPr/>
          <p:nvPr/>
        </p:nvGrpSpPr>
        <p:grpSpPr>
          <a:xfrm>
            <a:off x="1979713" y="3088782"/>
            <a:ext cx="3204355" cy="1026677"/>
            <a:chOff x="1979713" y="3088782"/>
            <a:chExt cx="3728474" cy="1026677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BDEA2BB2-EED5-A85C-51FA-9171522D8B4E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 bwMode="auto">
            <a:xfrm flipV="1">
              <a:off x="2951821" y="3245510"/>
              <a:ext cx="178425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9929772-1B8E-216F-3E1D-7689B2B06F38}"/>
                </a:ext>
              </a:extLst>
            </p:cNvPr>
            <p:cNvSpPr/>
            <p:nvPr/>
          </p:nvSpPr>
          <p:spPr bwMode="auto">
            <a:xfrm>
              <a:off x="1979714" y="3091622"/>
              <a:ext cx="972107" cy="30777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County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6EA3C923-3204-40B0-0E03-E13E1D6FCF21}"/>
                </a:ext>
              </a:extLst>
            </p:cNvPr>
            <p:cNvSpPr/>
            <p:nvPr/>
          </p:nvSpPr>
          <p:spPr bwMode="auto">
            <a:xfrm>
              <a:off x="4736079" y="3091621"/>
              <a:ext cx="972108" cy="30777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County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C028395-815E-2D9C-A5EA-91A999A2C8C3}"/>
                </a:ext>
              </a:extLst>
            </p:cNvPr>
            <p:cNvSpPr/>
            <p:nvPr/>
          </p:nvSpPr>
          <p:spPr bwMode="auto">
            <a:xfrm>
              <a:off x="3383870" y="3088782"/>
              <a:ext cx="972107" cy="30777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County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Geschweifte Klammer rechts 28">
              <a:extLst>
                <a:ext uri="{FF2B5EF4-FFF2-40B4-BE49-F238E27FC236}">
                  <a16:creationId xmlns:a16="http://schemas.microsoft.com/office/drawing/2014/main" id="{E106BB0F-432D-6C9A-4007-C75D318A3620}"/>
                </a:ext>
              </a:extLst>
            </p:cNvPr>
            <p:cNvSpPr/>
            <p:nvPr/>
          </p:nvSpPr>
          <p:spPr bwMode="auto">
            <a:xfrm rot="-5400000">
              <a:off x="3726937" y="1753784"/>
              <a:ext cx="234025" cy="3728473"/>
            </a:xfrm>
            <a:prstGeom prst="rightBrace">
              <a:avLst>
                <a:gd name="adj1" fmla="val 24206"/>
                <a:gd name="adj2" fmla="val 50000"/>
              </a:avLst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585F9DD5-B398-38DE-EA84-9CDCB47ED1C5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 bwMode="auto">
            <a:xfrm flipV="1">
              <a:off x="2951821" y="3976959"/>
              <a:ext cx="178425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E1E04619-86F0-9C62-18B6-A1EDE2704C24}"/>
                </a:ext>
              </a:extLst>
            </p:cNvPr>
            <p:cNvSpPr/>
            <p:nvPr/>
          </p:nvSpPr>
          <p:spPr bwMode="auto">
            <a:xfrm>
              <a:off x="1979714" y="3838460"/>
              <a:ext cx="972107" cy="27699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/>
                <a:t>Municipality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6156F2FA-3018-E3F6-ED05-28F3905264FE}"/>
                </a:ext>
              </a:extLst>
            </p:cNvPr>
            <p:cNvSpPr/>
            <p:nvPr/>
          </p:nvSpPr>
          <p:spPr bwMode="auto">
            <a:xfrm>
              <a:off x="4736079" y="3838459"/>
              <a:ext cx="972108" cy="27699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/>
                <a:t>Municipality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1D9434E0-3EC9-312D-7D41-4FD6A05ADCFD}"/>
                </a:ext>
              </a:extLst>
            </p:cNvPr>
            <p:cNvSpPr/>
            <p:nvPr/>
          </p:nvSpPr>
          <p:spPr bwMode="auto">
            <a:xfrm>
              <a:off x="3383870" y="3835619"/>
              <a:ext cx="972107" cy="27699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/>
                <a:t>Municipality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1F7B343D-48FC-4D39-11AF-882925999B17}"/>
              </a:ext>
            </a:extLst>
          </p:cNvPr>
          <p:cNvSpPr/>
          <p:nvPr/>
        </p:nvSpPr>
        <p:spPr bwMode="auto">
          <a:xfrm>
            <a:off x="5317333" y="3580710"/>
            <a:ext cx="3743908" cy="1615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/>
              <a:t>     619 Municipalities within counties in Thuringia</a:t>
            </a:r>
            <a:br>
              <a:rPr lang="en-GB" sz="1200" dirty="0"/>
            </a:br>
            <a:r>
              <a:rPr lang="en-GB" sz="1200" dirty="0"/>
              <a:t>10.664 Municipalities within counties in the Federation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/>
              <a:t>         5 County-free cities in Thuringia</a:t>
            </a:r>
            <a:br>
              <a:rPr lang="en-GB" sz="1200" dirty="0"/>
            </a:br>
            <a:r>
              <a:rPr lang="en-GB" sz="1200" dirty="0"/>
              <a:t>     109 County-free cities in the Federation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/>
              <a:t>            (01/2023)</a:t>
            </a:r>
            <a:br>
              <a:rPr lang="en-GB" sz="1200" dirty="0"/>
            </a:b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579D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5"/>
          <p:cNvSpPr>
            <a:spLocks noChangeArrowheads="1"/>
          </p:cNvSpPr>
          <p:nvPr/>
        </p:nvSpPr>
        <p:spPr bwMode="auto">
          <a:xfrm>
            <a:off x="3544888" y="3659030"/>
            <a:ext cx="2308225" cy="111583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de-DE"/>
          </a:p>
        </p:txBody>
      </p:sp>
      <p:sp>
        <p:nvSpPr>
          <p:cNvPr id="33800" name="Text Box 25"/>
          <p:cNvSpPr txBox="1">
            <a:spLocks noChangeArrowheads="1"/>
          </p:cNvSpPr>
          <p:nvPr/>
        </p:nvSpPr>
        <p:spPr bwMode="auto">
          <a:xfrm>
            <a:off x="3505200" y="2030413"/>
            <a:ext cx="2386013" cy="3376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64800" rIns="72000" bIns="82800"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Taxes of the </a:t>
            </a:r>
            <a:r>
              <a:rPr lang="en-GB" sz="1200" b="1" u="sng" dirty="0" err="1"/>
              <a:t>Länder</a:t>
            </a:r>
            <a:r>
              <a:rPr lang="en-GB" sz="1200" b="1" u="sng" dirty="0"/>
              <a:t>: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Property tax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Inheritance tax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Real property transfer tax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Beer tax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Race betting and lottery tax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Fire protection tax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endParaRPr lang="en-GB" sz="1200" dirty="0"/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Shares in</a:t>
            </a:r>
            <a:br>
              <a:rPr lang="en-GB" sz="1200" b="1" u="sng" dirty="0"/>
            </a:br>
            <a:r>
              <a:rPr lang="en-GB" sz="1200" b="1" u="sng" dirty="0"/>
              <a:t>joint taxes: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Income tax (42,5%)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Corporation tax (50%)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Value-added tax (currently approx. 47.7%)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endParaRPr lang="en-GB" sz="1200" dirty="0"/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Share in</a:t>
            </a:r>
            <a:br>
              <a:rPr lang="en-GB" sz="1200" b="1" u="sng" dirty="0"/>
            </a:br>
            <a:r>
              <a:rPr lang="en-GB" sz="1200" b="1" u="sng" dirty="0"/>
              <a:t>local business tax levy</a:t>
            </a:r>
          </a:p>
        </p:txBody>
      </p:sp>
      <p:sp>
        <p:nvSpPr>
          <p:cNvPr id="33812" name="Freeform 37"/>
          <p:cNvSpPr>
            <a:spLocks/>
          </p:cNvSpPr>
          <p:nvPr/>
        </p:nvSpPr>
        <p:spPr bwMode="auto">
          <a:xfrm>
            <a:off x="4572000" y="4771336"/>
            <a:ext cx="1512888" cy="71437"/>
          </a:xfrm>
          <a:custGeom>
            <a:avLst/>
            <a:gdLst>
              <a:gd name="T0" fmla="*/ 0 w 930"/>
              <a:gd name="T1" fmla="*/ 0 h 68"/>
              <a:gd name="T2" fmla="*/ 0 w 930"/>
              <a:gd name="T3" fmla="*/ 2147483647 h 68"/>
              <a:gd name="T4" fmla="*/ 2147483647 w 930"/>
              <a:gd name="T5" fmla="*/ 2147483647 h 68"/>
              <a:gd name="T6" fmla="*/ 0 60000 65536"/>
              <a:gd name="T7" fmla="*/ 0 60000 65536"/>
              <a:gd name="T8" fmla="*/ 0 60000 65536"/>
              <a:gd name="T9" fmla="*/ 0 w 930"/>
              <a:gd name="T10" fmla="*/ 0 h 68"/>
              <a:gd name="T11" fmla="*/ 930 w 930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68">
                <a:moveTo>
                  <a:pt x="0" y="0"/>
                </a:moveTo>
                <a:lnTo>
                  <a:pt x="0" y="68"/>
                </a:lnTo>
                <a:lnTo>
                  <a:pt x="930" y="68"/>
                </a:ln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379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 dirty="0"/>
          </a:p>
        </p:txBody>
      </p:sp>
      <p:sp>
        <p:nvSpPr>
          <p:cNvPr id="3379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E66F7C8B-1035-41B5-970C-6FC2328C0A76}" type="slidenum">
              <a:rPr lang="de-DE" sz="900" smtClean="0">
                <a:solidFill>
                  <a:schemeClr val="bg1"/>
                </a:solidFill>
              </a:rPr>
              <a:pPr eaLnBrk="1" hangingPunct="1"/>
              <a:t>4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33796" name="Rectangle 38"/>
          <p:cNvSpPr>
            <a:spLocks noChangeArrowheads="1"/>
          </p:cNvSpPr>
          <p:nvPr/>
        </p:nvSpPr>
        <p:spPr bwMode="auto">
          <a:xfrm>
            <a:off x="6078538" y="2478301"/>
            <a:ext cx="2308225" cy="1809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Tax Revenue in the Federal Republic of Germany</a:t>
            </a:r>
          </a:p>
        </p:txBody>
      </p:sp>
      <p:sp>
        <p:nvSpPr>
          <p:cNvPr id="33799" name="Text Box 24"/>
          <p:cNvSpPr txBox="1">
            <a:spLocks noChangeArrowheads="1"/>
          </p:cNvSpPr>
          <p:nvPr/>
        </p:nvSpPr>
        <p:spPr bwMode="auto">
          <a:xfrm>
            <a:off x="985837" y="1747838"/>
            <a:ext cx="2387601" cy="277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de-DE" b="1" dirty="0" err="1">
                <a:solidFill>
                  <a:srgbClr val="FFFFFF"/>
                </a:solidFill>
              </a:rPr>
              <a:t>the</a:t>
            </a:r>
            <a:r>
              <a:rPr lang="de-DE" b="1" dirty="0">
                <a:solidFill>
                  <a:srgbClr val="FFFFFF"/>
                </a:solidFill>
              </a:rPr>
              <a:t> </a:t>
            </a:r>
            <a:r>
              <a:rPr lang="de-DE" b="1" dirty="0" err="1">
                <a:solidFill>
                  <a:srgbClr val="FFFFFF"/>
                </a:solidFill>
              </a:rPr>
              <a:t>Federation</a:t>
            </a:r>
            <a:endParaRPr lang="de-DE" b="1" dirty="0">
              <a:solidFill>
                <a:srgbClr val="FFFFFF"/>
              </a:solidFill>
            </a:endParaRPr>
          </a:p>
        </p:txBody>
      </p:sp>
      <p:sp>
        <p:nvSpPr>
          <p:cNvPr id="33801" name="Text Box 26"/>
          <p:cNvSpPr txBox="1">
            <a:spLocks noChangeArrowheads="1"/>
          </p:cNvSpPr>
          <p:nvPr/>
        </p:nvSpPr>
        <p:spPr bwMode="auto">
          <a:xfrm>
            <a:off x="3505200" y="1747838"/>
            <a:ext cx="2386013" cy="277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de-DE" b="1" dirty="0" err="1">
                <a:solidFill>
                  <a:srgbClr val="FFFFFF"/>
                </a:solidFill>
              </a:rPr>
              <a:t>the</a:t>
            </a:r>
            <a:r>
              <a:rPr lang="de-DE" b="1" dirty="0">
                <a:solidFill>
                  <a:srgbClr val="FFFFFF"/>
                </a:solidFill>
              </a:rPr>
              <a:t> Länder</a:t>
            </a:r>
          </a:p>
        </p:txBody>
      </p:sp>
      <p:sp>
        <p:nvSpPr>
          <p:cNvPr id="33802" name="Text Box 28"/>
          <p:cNvSpPr txBox="1">
            <a:spLocks noChangeArrowheads="1"/>
          </p:cNvSpPr>
          <p:nvPr/>
        </p:nvSpPr>
        <p:spPr bwMode="auto">
          <a:xfrm>
            <a:off x="6038850" y="1747838"/>
            <a:ext cx="2386013" cy="277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de-DE" b="1" dirty="0" err="1">
                <a:solidFill>
                  <a:srgbClr val="FFFFFF"/>
                </a:solidFill>
              </a:rPr>
              <a:t>the</a:t>
            </a:r>
            <a:r>
              <a:rPr lang="de-DE" b="1" dirty="0">
                <a:solidFill>
                  <a:srgbClr val="FFFFFF"/>
                </a:solidFill>
              </a:rPr>
              <a:t> </a:t>
            </a:r>
            <a:r>
              <a:rPr lang="de-DE" b="1" dirty="0" err="1">
                <a:solidFill>
                  <a:srgbClr val="FFFFFF"/>
                </a:solidFill>
              </a:rPr>
              <a:t>Municipalities</a:t>
            </a:r>
            <a:r>
              <a:rPr lang="de-DE" b="1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33803" name="Line 29"/>
          <p:cNvSpPr>
            <a:spLocks noChangeShapeType="1"/>
          </p:cNvSpPr>
          <p:nvPr/>
        </p:nvSpPr>
        <p:spPr bwMode="auto">
          <a:xfrm>
            <a:off x="2195513" y="1601788"/>
            <a:ext cx="504031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3804" name="Line 30"/>
          <p:cNvSpPr>
            <a:spLocks noChangeShapeType="1"/>
          </p:cNvSpPr>
          <p:nvPr/>
        </p:nvSpPr>
        <p:spPr bwMode="auto">
          <a:xfrm>
            <a:off x="2195513" y="1601788"/>
            <a:ext cx="0" cy="1444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3805" name="Line 31"/>
          <p:cNvSpPr>
            <a:spLocks noChangeShapeType="1"/>
          </p:cNvSpPr>
          <p:nvPr/>
        </p:nvSpPr>
        <p:spPr bwMode="auto">
          <a:xfrm>
            <a:off x="4699000" y="1422400"/>
            <a:ext cx="0" cy="323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3806" name="Line 32"/>
          <p:cNvSpPr>
            <a:spLocks noChangeShapeType="1"/>
          </p:cNvSpPr>
          <p:nvPr/>
        </p:nvSpPr>
        <p:spPr bwMode="auto">
          <a:xfrm>
            <a:off x="7235825" y="1601788"/>
            <a:ext cx="0" cy="1444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3807" name="Text Box 33"/>
          <p:cNvSpPr txBox="1">
            <a:spLocks noChangeArrowheads="1"/>
          </p:cNvSpPr>
          <p:nvPr/>
        </p:nvSpPr>
        <p:spPr bwMode="auto">
          <a:xfrm>
            <a:off x="985838" y="2033588"/>
            <a:ext cx="2386012" cy="3979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64800" rIns="72000" bIns="82800"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Federal taxes: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Motor vehicle tax and</a:t>
            </a:r>
            <a:br>
              <a:rPr lang="en-GB" sz="1200" dirty="0"/>
            </a:br>
            <a:r>
              <a:rPr lang="en-GB" sz="1200" dirty="0"/>
              <a:t>air transport tax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Insurance tax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Solidarity surcharge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Various excise taxes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100" dirty="0"/>
              <a:t>(currently energy tax, tobacco tax, electricity tax, alcohol tax, coffee tax, sparkling wine tax, intermediate products tax, alcopop tax)</a:t>
            </a:r>
            <a:br>
              <a:rPr lang="en-GB" sz="1100" dirty="0"/>
            </a:br>
            <a:endParaRPr lang="en-GB" sz="1100" dirty="0"/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Shares in</a:t>
            </a:r>
            <a:br>
              <a:rPr lang="en-GB" sz="1200" b="1" u="sng" dirty="0"/>
            </a:br>
            <a:r>
              <a:rPr lang="en-GB" sz="1200" b="1" u="sng" dirty="0"/>
              <a:t>joint taxes: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Income tax (42,5%)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Corporation tax (50%)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Value-added tax</a:t>
            </a:r>
            <a:br>
              <a:rPr lang="en-GB" sz="1200" dirty="0"/>
            </a:br>
            <a:r>
              <a:rPr lang="en-GB" sz="1200" dirty="0"/>
              <a:t>(currently approx. 48,9%)</a:t>
            </a:r>
          </a:p>
          <a:p>
            <a:pPr algn="l" eaLnBrk="1" hangingPunct="1">
              <a:lnSpc>
                <a:spcPct val="85000"/>
              </a:lnSpc>
              <a:spcBef>
                <a:spcPct val="10000"/>
              </a:spcBef>
            </a:pPr>
            <a:endParaRPr lang="en-GB" sz="1200" dirty="0"/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Share in</a:t>
            </a:r>
            <a:br>
              <a:rPr lang="en-GB" sz="1200" b="1" u="sng" dirty="0"/>
            </a:br>
            <a:r>
              <a:rPr lang="en-GB" sz="1200" b="1" u="sng" dirty="0"/>
              <a:t>local business tax levy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endParaRPr lang="en-GB" sz="1200" b="1" u="sng" dirty="0"/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Tariffs</a:t>
            </a:r>
          </a:p>
        </p:txBody>
      </p:sp>
      <p:sp>
        <p:nvSpPr>
          <p:cNvPr id="33808" name="Text Box 34"/>
          <p:cNvSpPr txBox="1">
            <a:spLocks noChangeArrowheads="1"/>
          </p:cNvSpPr>
          <p:nvPr/>
        </p:nvSpPr>
        <p:spPr bwMode="auto">
          <a:xfrm>
            <a:off x="6038850" y="2033588"/>
            <a:ext cx="2386013" cy="3373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64800" rIns="72000" bIns="82800"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Municipal taxes: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Real property tax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Local business tax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Local excise and expense taxes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100" dirty="0"/>
              <a:t>(e.g. beverage tax, dog tax, hunting and fishing tax, liquor license tax, amusement tax [e.g. gaming machine tax], second home tax)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endParaRPr lang="en-GB" sz="1100" dirty="0"/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Shares in</a:t>
            </a:r>
            <a:br>
              <a:rPr lang="en-GB" sz="1200" b="1" u="sng" dirty="0"/>
            </a:br>
            <a:r>
              <a:rPr lang="en-GB" sz="1200" b="1" u="sng" dirty="0"/>
              <a:t>joint taxes: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Income tax (15%)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GB" sz="1200" dirty="0"/>
              <a:t>Value-added tax</a:t>
            </a:r>
            <a:br>
              <a:rPr lang="en-GB" sz="1200" dirty="0"/>
            </a:br>
            <a:r>
              <a:rPr lang="en-GB" sz="1200" dirty="0"/>
              <a:t>(currently approx. 3.4%)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endParaRPr lang="en-GB" sz="1200" dirty="0"/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sz="1200" b="1" u="sng" dirty="0"/>
              <a:t>Tax allocations according</a:t>
            </a:r>
            <a:br>
              <a:rPr lang="en-GB" sz="1200" b="1" u="sng" dirty="0"/>
            </a:br>
            <a:r>
              <a:rPr lang="en-GB" sz="1200" b="1" u="sng" dirty="0"/>
              <a:t>to the law of the Land</a:t>
            </a:r>
          </a:p>
          <a:p>
            <a:pPr algn="l"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1100" dirty="0"/>
              <a:t>(Municipal fiscal equalisation</a:t>
            </a:r>
            <a:r>
              <a:rPr lang="de-DE" sz="1100" dirty="0"/>
              <a:t>)</a:t>
            </a:r>
          </a:p>
        </p:txBody>
      </p:sp>
      <p:sp>
        <p:nvSpPr>
          <p:cNvPr id="33809" name="Text Box 19"/>
          <p:cNvSpPr txBox="1">
            <a:spLocks noChangeArrowheads="1"/>
          </p:cNvSpPr>
          <p:nvPr/>
        </p:nvSpPr>
        <p:spPr bwMode="auto">
          <a:xfrm>
            <a:off x="985838" y="1169988"/>
            <a:ext cx="7439026" cy="2778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b="1" dirty="0">
                <a:solidFill>
                  <a:schemeClr val="tx1"/>
                </a:solidFill>
              </a:rPr>
              <a:t>According to Article 106 of the Basic Law, the following are entitled to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3810" name="Freeform 39"/>
          <p:cNvSpPr>
            <a:spLocks/>
          </p:cNvSpPr>
          <p:nvPr/>
        </p:nvSpPr>
        <p:spPr bwMode="auto">
          <a:xfrm>
            <a:off x="2124075" y="2565779"/>
            <a:ext cx="3951288" cy="2775824"/>
          </a:xfrm>
          <a:custGeom>
            <a:avLst/>
            <a:gdLst>
              <a:gd name="T0" fmla="*/ 2147483647 w 2489"/>
              <a:gd name="T1" fmla="*/ 0 h 1936"/>
              <a:gd name="T2" fmla="*/ 2147483647 w 2489"/>
              <a:gd name="T3" fmla="*/ 0 h 1936"/>
              <a:gd name="T4" fmla="*/ 2147483647 w 2489"/>
              <a:gd name="T5" fmla="*/ 2147483647 h 1936"/>
              <a:gd name="T6" fmla="*/ 0 w 2489"/>
              <a:gd name="T7" fmla="*/ 2147483647 h 1936"/>
              <a:gd name="T8" fmla="*/ 0 60000 65536"/>
              <a:gd name="T9" fmla="*/ 0 60000 65536"/>
              <a:gd name="T10" fmla="*/ 0 60000 65536"/>
              <a:gd name="T11" fmla="*/ 0 60000 65536"/>
              <a:gd name="T12" fmla="*/ 0 w 2489"/>
              <a:gd name="T13" fmla="*/ 0 h 1936"/>
              <a:gd name="T14" fmla="*/ 2489 w 2489"/>
              <a:gd name="T15" fmla="*/ 1936 h 1936"/>
              <a:gd name="connsiteX0" fmla="*/ 10000 w 10000"/>
              <a:gd name="connsiteY0" fmla="*/ 29 h 10000"/>
              <a:gd name="connsiteX1" fmla="*/ 9634 w 10000"/>
              <a:gd name="connsiteY1" fmla="*/ 0 h 10000"/>
              <a:gd name="connsiteX2" fmla="*/ 9650 w 10000"/>
              <a:gd name="connsiteY2" fmla="*/ 10000 h 10000"/>
              <a:gd name="connsiteX3" fmla="*/ 0 w 10000"/>
              <a:gd name="connsiteY3" fmla="*/ 10000 h 10000"/>
              <a:gd name="connsiteX0" fmla="*/ 10000 w 10000"/>
              <a:gd name="connsiteY0" fmla="*/ 0 h 9971"/>
              <a:gd name="connsiteX1" fmla="*/ 9634 w 10000"/>
              <a:gd name="connsiteY1" fmla="*/ 10 h 9971"/>
              <a:gd name="connsiteX2" fmla="*/ 9650 w 10000"/>
              <a:gd name="connsiteY2" fmla="*/ 9971 h 9971"/>
              <a:gd name="connsiteX3" fmla="*/ 0 w 10000"/>
              <a:gd name="connsiteY3" fmla="*/ 9971 h 9971"/>
              <a:gd name="connsiteX0" fmla="*/ 10000 w 10000"/>
              <a:gd name="connsiteY0" fmla="*/ 0 h 10000"/>
              <a:gd name="connsiteX1" fmla="*/ 9641 w 10000"/>
              <a:gd name="connsiteY1" fmla="*/ 0 h 10000"/>
              <a:gd name="connsiteX2" fmla="*/ 9650 w 10000"/>
              <a:gd name="connsiteY2" fmla="*/ 1000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9641" y="0"/>
                </a:lnTo>
                <a:cubicBezTo>
                  <a:pt x="9646" y="3343"/>
                  <a:pt x="9645" y="6657"/>
                  <a:pt x="9650" y="10000"/>
                </a:cubicBezTo>
                <a:lnTo>
                  <a:pt x="0" y="1000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/>
          <a:p>
            <a:endParaRPr lang="de-DE"/>
          </a:p>
        </p:txBody>
      </p:sp>
      <p:sp>
        <p:nvSpPr>
          <p:cNvPr id="33811" name="Line 40"/>
          <p:cNvSpPr>
            <a:spLocks noChangeShapeType="1"/>
          </p:cNvSpPr>
          <p:nvPr/>
        </p:nvSpPr>
        <p:spPr bwMode="auto">
          <a:xfrm flipH="1">
            <a:off x="4679950" y="5049836"/>
            <a:ext cx="12604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3813" name="Text Box 41"/>
          <p:cNvSpPr txBox="1">
            <a:spLocks noChangeArrowheads="1"/>
          </p:cNvSpPr>
          <p:nvPr/>
        </p:nvSpPr>
        <p:spPr bwMode="auto">
          <a:xfrm>
            <a:off x="6025203" y="5486134"/>
            <a:ext cx="2421580" cy="16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900" dirty="0"/>
              <a:t>* resp. </a:t>
            </a:r>
            <a:r>
              <a:rPr lang="de-DE" sz="900" dirty="0" err="1"/>
              <a:t>associations</a:t>
            </a:r>
            <a:r>
              <a:rPr lang="de-DE" sz="900" dirty="0"/>
              <a:t> of </a:t>
            </a:r>
            <a:r>
              <a:rPr lang="de-DE" sz="900" dirty="0" err="1"/>
              <a:t>municipalities</a:t>
            </a:r>
            <a:r>
              <a:rPr lang="de-DE" sz="900" dirty="0"/>
              <a:t> (</a:t>
            </a:r>
            <a:r>
              <a:rPr lang="de-DE" sz="900" dirty="0" err="1"/>
              <a:t>counties</a:t>
            </a:r>
            <a:r>
              <a:rPr lang="de-DE" sz="900" dirty="0"/>
              <a:t>)</a:t>
            </a:r>
          </a:p>
        </p:txBody>
      </p:sp>
      <p:sp>
        <p:nvSpPr>
          <p:cNvPr id="33814" name="Text Box 60"/>
          <p:cNvSpPr txBox="1">
            <a:spLocks noChangeArrowheads="1"/>
          </p:cNvSpPr>
          <p:nvPr/>
        </p:nvSpPr>
        <p:spPr bwMode="auto">
          <a:xfrm>
            <a:off x="3517900" y="5738547"/>
            <a:ext cx="2386013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de-DE" b="1" dirty="0">
                <a:solidFill>
                  <a:schemeClr val="tx1"/>
                </a:solidFill>
              </a:rPr>
              <a:t>Länder </a:t>
            </a:r>
            <a:r>
              <a:rPr lang="de-DE" b="1" dirty="0" err="1">
                <a:solidFill>
                  <a:schemeClr val="tx1"/>
                </a:solidFill>
              </a:rPr>
              <a:t>fiscal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equalisation</a:t>
            </a:r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ECF37F0-2CF8-8487-EA6A-7AB534561F29}"/>
              </a:ext>
            </a:extLst>
          </p:cNvPr>
          <p:cNvGrpSpPr/>
          <p:nvPr/>
        </p:nvGrpSpPr>
        <p:grpSpPr>
          <a:xfrm>
            <a:off x="4643438" y="5407024"/>
            <a:ext cx="144462" cy="331523"/>
            <a:chOff x="4643438" y="5522647"/>
            <a:chExt cx="144462" cy="215900"/>
          </a:xfrm>
        </p:grpSpPr>
        <p:sp>
          <p:nvSpPr>
            <p:cNvPr id="33815" name="Line 62"/>
            <p:cNvSpPr>
              <a:spLocks noChangeShapeType="1"/>
            </p:cNvSpPr>
            <p:nvPr/>
          </p:nvSpPr>
          <p:spPr bwMode="auto">
            <a:xfrm>
              <a:off x="4643438" y="5522647"/>
              <a:ext cx="0" cy="2159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3816" name="Line 63"/>
            <p:cNvSpPr>
              <a:spLocks noChangeShapeType="1"/>
            </p:cNvSpPr>
            <p:nvPr/>
          </p:nvSpPr>
          <p:spPr bwMode="auto">
            <a:xfrm rot="10800000">
              <a:off x="4787900" y="5522647"/>
              <a:ext cx="0" cy="2159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3817" name="Oval 64"/>
          <p:cNvSpPr>
            <a:spLocks noChangeArrowheads="1"/>
          </p:cNvSpPr>
          <p:nvPr/>
        </p:nvSpPr>
        <p:spPr bwMode="auto">
          <a:xfrm>
            <a:off x="2740025" y="2074615"/>
            <a:ext cx="536575" cy="216396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109.5</a:t>
            </a:r>
          </a:p>
        </p:txBody>
      </p:sp>
      <p:sp>
        <p:nvSpPr>
          <p:cNvPr id="33818" name="Oval 65"/>
          <p:cNvSpPr>
            <a:spLocks noChangeArrowheads="1"/>
          </p:cNvSpPr>
          <p:nvPr/>
        </p:nvSpPr>
        <p:spPr bwMode="auto">
          <a:xfrm>
            <a:off x="5256213" y="2070100"/>
            <a:ext cx="536575" cy="225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25.9</a:t>
            </a:r>
          </a:p>
        </p:txBody>
      </p:sp>
      <p:sp>
        <p:nvSpPr>
          <p:cNvPr id="33819" name="Oval 66"/>
          <p:cNvSpPr>
            <a:spLocks noChangeArrowheads="1"/>
          </p:cNvSpPr>
          <p:nvPr/>
        </p:nvSpPr>
        <p:spPr bwMode="auto">
          <a:xfrm>
            <a:off x="2740025" y="4026779"/>
            <a:ext cx="536575" cy="216396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269.4</a:t>
            </a:r>
          </a:p>
        </p:txBody>
      </p:sp>
      <p:sp>
        <p:nvSpPr>
          <p:cNvPr id="33820" name="Oval 67"/>
          <p:cNvSpPr>
            <a:spLocks noChangeArrowheads="1"/>
          </p:cNvSpPr>
          <p:nvPr/>
        </p:nvSpPr>
        <p:spPr bwMode="auto">
          <a:xfrm>
            <a:off x="5256213" y="3717032"/>
            <a:ext cx="536575" cy="216396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266.5</a:t>
            </a:r>
          </a:p>
        </p:txBody>
      </p:sp>
      <p:sp>
        <p:nvSpPr>
          <p:cNvPr id="33821" name="Oval 68"/>
          <p:cNvSpPr>
            <a:spLocks noChangeArrowheads="1"/>
          </p:cNvSpPr>
          <p:nvPr/>
        </p:nvSpPr>
        <p:spPr bwMode="auto">
          <a:xfrm>
            <a:off x="7780338" y="2070100"/>
            <a:ext cx="536575" cy="225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71.6</a:t>
            </a:r>
          </a:p>
        </p:txBody>
      </p:sp>
      <p:sp>
        <p:nvSpPr>
          <p:cNvPr id="33822" name="Oval 69"/>
          <p:cNvSpPr>
            <a:spLocks noChangeArrowheads="1"/>
          </p:cNvSpPr>
          <p:nvPr/>
        </p:nvSpPr>
        <p:spPr bwMode="auto">
          <a:xfrm>
            <a:off x="7780338" y="3959659"/>
            <a:ext cx="536575" cy="225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43.1</a:t>
            </a:r>
          </a:p>
        </p:txBody>
      </p:sp>
      <p:sp>
        <p:nvSpPr>
          <p:cNvPr id="33823" name="Oval 70"/>
          <p:cNvSpPr>
            <a:spLocks noChangeArrowheads="1"/>
          </p:cNvSpPr>
          <p:nvPr/>
        </p:nvSpPr>
        <p:spPr bwMode="auto">
          <a:xfrm>
            <a:off x="2740025" y="5230478"/>
            <a:ext cx="536575" cy="22542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2.1</a:t>
            </a:r>
          </a:p>
        </p:txBody>
      </p:sp>
      <p:sp>
        <p:nvSpPr>
          <p:cNvPr id="33824" name="Oval 71"/>
          <p:cNvSpPr>
            <a:spLocks noChangeArrowheads="1"/>
          </p:cNvSpPr>
          <p:nvPr/>
        </p:nvSpPr>
        <p:spPr bwMode="auto">
          <a:xfrm>
            <a:off x="5259388" y="4941886"/>
            <a:ext cx="536575" cy="22542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6.2</a:t>
            </a:r>
          </a:p>
        </p:txBody>
      </p:sp>
      <p:sp>
        <p:nvSpPr>
          <p:cNvPr id="33825" name="Oval 72"/>
          <p:cNvSpPr>
            <a:spLocks noChangeArrowheads="1"/>
          </p:cNvSpPr>
          <p:nvPr/>
        </p:nvSpPr>
        <p:spPr bwMode="auto">
          <a:xfrm>
            <a:off x="7780338" y="4929894"/>
            <a:ext cx="536575" cy="225425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49.3</a:t>
            </a:r>
          </a:p>
        </p:txBody>
      </p:sp>
      <p:sp>
        <p:nvSpPr>
          <p:cNvPr id="33826" name="Oval 76"/>
          <p:cNvSpPr>
            <a:spLocks noChangeArrowheads="1"/>
          </p:cNvSpPr>
          <p:nvPr/>
        </p:nvSpPr>
        <p:spPr bwMode="auto">
          <a:xfrm>
            <a:off x="6196013" y="5763947"/>
            <a:ext cx="536575" cy="225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>
                <a:solidFill>
                  <a:srgbClr val="FFFFFF"/>
                </a:solidFill>
              </a:rPr>
              <a:t>XX,X</a:t>
            </a:r>
          </a:p>
        </p:txBody>
      </p:sp>
      <p:sp>
        <p:nvSpPr>
          <p:cNvPr id="33827" name="Text Box 77"/>
          <p:cNvSpPr txBox="1">
            <a:spLocks noChangeArrowheads="1"/>
          </p:cNvSpPr>
          <p:nvPr/>
        </p:nvSpPr>
        <p:spPr bwMode="auto">
          <a:xfrm>
            <a:off x="6867599" y="5756009"/>
            <a:ext cx="1520825" cy="2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de-DE" sz="900" dirty="0" err="1"/>
              <a:t>Taxes</a:t>
            </a:r>
            <a:r>
              <a:rPr lang="de-DE" sz="900" dirty="0"/>
              <a:t> 2019 in </a:t>
            </a:r>
            <a:r>
              <a:rPr lang="de-DE" sz="900" dirty="0" err="1"/>
              <a:t>billion</a:t>
            </a:r>
            <a:r>
              <a:rPr lang="de-DE" sz="900" dirty="0"/>
              <a:t> €</a:t>
            </a:r>
            <a:br>
              <a:rPr lang="de-DE" sz="900" dirty="0"/>
            </a:br>
            <a:r>
              <a:rPr lang="de-DE" sz="900" dirty="0"/>
              <a:t>(BMF, 09/2021)</a:t>
            </a:r>
          </a:p>
        </p:txBody>
      </p:sp>
      <p:sp>
        <p:nvSpPr>
          <p:cNvPr id="33828" name="Rectangle 78"/>
          <p:cNvSpPr>
            <a:spLocks noChangeArrowheads="1"/>
          </p:cNvSpPr>
          <p:nvPr/>
        </p:nvSpPr>
        <p:spPr bwMode="auto">
          <a:xfrm>
            <a:off x="6156325" y="5738547"/>
            <a:ext cx="2268538" cy="277812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3829" name="Oval 79"/>
          <p:cNvSpPr>
            <a:spLocks noChangeArrowheads="1"/>
          </p:cNvSpPr>
          <p:nvPr/>
        </p:nvSpPr>
        <p:spPr bwMode="auto">
          <a:xfrm>
            <a:off x="2744788" y="5744530"/>
            <a:ext cx="536575" cy="225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5.1</a:t>
            </a:r>
          </a:p>
        </p:txBody>
      </p:sp>
      <p:sp>
        <p:nvSpPr>
          <p:cNvPr id="3" name="Oval 69">
            <a:extLst>
              <a:ext uri="{FF2B5EF4-FFF2-40B4-BE49-F238E27FC236}">
                <a16:creationId xmlns:a16="http://schemas.microsoft.com/office/drawing/2014/main" id="{9891618D-5955-D369-F836-2B7929CBD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119" y="4293096"/>
            <a:ext cx="536575" cy="225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 b="1" dirty="0">
                <a:solidFill>
                  <a:srgbClr val="FFFFFF"/>
                </a:solidFill>
              </a:rPr>
              <a:t>8.3</a:t>
            </a:r>
          </a:p>
        </p:txBody>
      </p:sp>
    </p:spTree>
    <p:extLst>
      <p:ext uri="{BB962C8B-B14F-4D97-AF65-F5344CB8AC3E}">
        <p14:creationId xmlns:p14="http://schemas.microsoft.com/office/powerpoint/2010/main" val="144928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/>
          </a:p>
        </p:txBody>
      </p:sp>
      <p:sp>
        <p:nvSpPr>
          <p:cNvPr id="3481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7D0F6C2C-00B7-4565-95DA-B98189DF772C}" type="slidenum">
              <a:rPr lang="de-DE" sz="900" smtClean="0">
                <a:solidFill>
                  <a:schemeClr val="bg1"/>
                </a:solidFill>
              </a:rPr>
              <a:pPr eaLnBrk="1" hangingPunct="1"/>
              <a:t>5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348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550" y="341313"/>
            <a:ext cx="7308862" cy="358775"/>
          </a:xfrm>
        </p:spPr>
        <p:txBody>
          <a:bodyPr/>
          <a:lstStyle/>
          <a:p>
            <a:pPr eaLnBrk="1" hangingPunct="1"/>
            <a:r>
              <a:rPr lang="en-US" dirty="0"/>
              <a:t>Tax Revenue of selected Municipalities in Thuringia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626AA75-625E-66D9-1FD6-4F777360A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96168"/>
              </p:ext>
            </p:extLst>
          </p:nvPr>
        </p:nvGraphicFramePr>
        <p:xfrm>
          <a:off x="985840" y="1170273"/>
          <a:ext cx="7438588" cy="4448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313">
                  <a:extLst>
                    <a:ext uri="{9D8B030D-6E8A-4147-A177-3AD203B41FA5}">
                      <a16:colId xmlns:a16="http://schemas.microsoft.com/office/drawing/2014/main" val="1708515009"/>
                    </a:ext>
                  </a:extLst>
                </a:gridCol>
                <a:gridCol w="1065831">
                  <a:extLst>
                    <a:ext uri="{9D8B030D-6E8A-4147-A177-3AD203B41FA5}">
                      <a16:colId xmlns:a16="http://schemas.microsoft.com/office/drawing/2014/main" val="83776578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77640474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1187458389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8366377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398025992"/>
                    </a:ext>
                  </a:extLst>
                </a:gridCol>
              </a:tblGrid>
              <a:tr h="278001">
                <a:tc rowSpan="2"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County-free cities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b="1" i="0" u="none" strike="noStrike" noProof="0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Municipalities</a:t>
                      </a:r>
                      <a:r>
                        <a:rPr lang="en-GB" sz="1400" b="1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within county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3597"/>
                  </a:ext>
                </a:extLst>
              </a:tr>
              <a:tr h="278001">
                <a:tc vMerge="1"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Erfurt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Weimar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Nordhausen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Weida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Ohrdruf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611180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Inhabitants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at 31.12.2022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214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969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620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339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613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54094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Real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property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tax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A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340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64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61063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Real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property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tax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B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700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020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215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86360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Local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business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tax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270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050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de-DE" sz="7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09514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Municipal share in income tax</a:t>
                      </a:r>
                      <a:endParaRPr lang="en-US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769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903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550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de-DE" sz="7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161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6887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Municipal share in value-added tax</a:t>
                      </a:r>
                      <a:endParaRPr lang="en-US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530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893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400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de-DE" sz="7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297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28054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Local excise and expense taxes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255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650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589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68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78831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Key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for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municipal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tasks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517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126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073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230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59788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Key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for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county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tasks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406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657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78461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Local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business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tax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levy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812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750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830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-182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-735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10833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Fiscal </a:t>
                      </a:r>
                      <a:r>
                        <a:rPr lang="de-DE" sz="1400" b="0" i="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equalisation</a:t>
                      </a:r>
                      <a:r>
                        <a:rPr lang="de-DE" sz="1400" b="0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levy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-18 T€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105609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County </a:t>
                      </a:r>
                      <a:r>
                        <a:rPr lang="de-DE" sz="1400" u="none" strike="noStrike" dirty="0" err="1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levy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-19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922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-2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364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  <a:r>
                        <a:rPr lang="de-DE" sz="7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b="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240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38841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446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075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126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556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506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816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de-DE" sz="7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solidFill>
                            <a:srgbClr val="00579D"/>
                          </a:solidFill>
                          <a:effectLst/>
                          <a:latin typeface="Arial Narrow" panose="020B0606020202030204" pitchFamily="34" charset="0"/>
                        </a:rPr>
                        <a:t>172 T€</a:t>
                      </a:r>
                      <a:endParaRPr lang="de-DE" sz="1400" b="0" i="0" u="none" strike="noStrike" dirty="0">
                        <a:solidFill>
                          <a:srgbClr val="00579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375421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 algn="l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Total per </a:t>
                      </a:r>
                      <a:r>
                        <a:rPr lang="de-DE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inhabitant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de-DE" sz="7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075 €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de-DE" sz="7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929 €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907 €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831 €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400" u="none" strike="noStrike" dirty="0">
                          <a:effectLst/>
                          <a:latin typeface="Arial Narrow" panose="020B0606020202030204" pitchFamily="34" charset="0"/>
                        </a:rPr>
                        <a:t>850 €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424804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6E60961-EE80-B645-F1B9-3B7F01814CE7}"/>
              </a:ext>
            </a:extLst>
          </p:cNvPr>
          <p:cNvGrpSpPr/>
          <p:nvPr/>
        </p:nvGrpSpPr>
        <p:grpSpPr>
          <a:xfrm>
            <a:off x="837110" y="2708919"/>
            <a:ext cx="143966" cy="1668051"/>
            <a:chOff x="837110" y="2564904"/>
            <a:chExt cx="143966" cy="2556284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F4F16D3B-01FD-9C0E-C199-A149B6561BC0}"/>
                </a:ext>
              </a:extLst>
            </p:cNvPr>
            <p:cNvCxnSpPr/>
            <p:nvPr/>
          </p:nvCxnSpPr>
          <p:spPr bwMode="auto">
            <a:xfrm>
              <a:off x="837110" y="2564904"/>
              <a:ext cx="0" cy="25562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EC759BC6-315B-4AF8-51B1-84D5C2883447}"/>
                </a:ext>
              </a:extLst>
            </p:cNvPr>
            <p:cNvCxnSpPr/>
            <p:nvPr/>
          </p:nvCxnSpPr>
          <p:spPr bwMode="auto">
            <a:xfrm>
              <a:off x="837110" y="5116620"/>
              <a:ext cx="1439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D68A4BBD-2F61-0E34-2AE7-7CEB5D251886}"/>
                </a:ext>
              </a:extLst>
            </p:cNvPr>
            <p:cNvCxnSpPr/>
            <p:nvPr/>
          </p:nvCxnSpPr>
          <p:spPr bwMode="auto">
            <a:xfrm>
              <a:off x="837110" y="2564904"/>
              <a:ext cx="14396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98BFF69-D2FA-0926-C7B2-5BCD08846B12}"/>
              </a:ext>
            </a:extLst>
          </p:cNvPr>
          <p:cNvGrpSpPr/>
          <p:nvPr/>
        </p:nvGrpSpPr>
        <p:grpSpPr>
          <a:xfrm>
            <a:off x="7956376" y="1332411"/>
            <a:ext cx="612018" cy="3579728"/>
            <a:chOff x="7956376" y="1300001"/>
            <a:chExt cx="612018" cy="4060800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14BFD42-9866-6453-592E-9489C76759EB}"/>
                </a:ext>
              </a:extLst>
            </p:cNvPr>
            <p:cNvCxnSpPr/>
            <p:nvPr/>
          </p:nvCxnSpPr>
          <p:spPr bwMode="auto">
            <a:xfrm>
              <a:off x="7956376" y="1300889"/>
              <a:ext cx="61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CE68F490-4481-3A38-CAF7-4BD130A83E2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8424428" y="5359783"/>
              <a:ext cx="1439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0D46E57-65D4-26A4-1A65-28F5D47A221C}"/>
                </a:ext>
              </a:extLst>
            </p:cNvPr>
            <p:cNvCxnSpPr/>
            <p:nvPr/>
          </p:nvCxnSpPr>
          <p:spPr bwMode="auto">
            <a:xfrm>
              <a:off x="8568376" y="1300001"/>
              <a:ext cx="0" cy="4060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7EC02C5-D0F7-7AFD-63EB-D11FB00ECFFD}"/>
                  </a:ext>
                </a:extLst>
              </p:cNvPr>
              <p:cNvSpPr txBox="1"/>
              <p:nvPr/>
            </p:nvSpPr>
            <p:spPr>
              <a:xfrm rot="-5400000">
                <a:off x="-450877" y="3345859"/>
                <a:ext cx="1931811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sz="13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−35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local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rate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assessment</m:t>
                          </m:r>
                        </m:den>
                      </m:f>
                    </m:oMath>
                  </m:oMathPara>
                </a14:m>
                <a:endParaRPr lang="de-DE" sz="13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7EC02C5-D0F7-7AFD-63EB-D11FB00E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-450877" y="3345859"/>
                <a:ext cx="1931811" cy="383888"/>
              </a:xfrm>
              <a:prstGeom prst="rect">
                <a:avLst/>
              </a:prstGeom>
              <a:blipFill>
                <a:blip r:embed="rId2"/>
                <a:stretch>
                  <a:fillRect l="-1587" t="-631" r="-14286" b="-12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>
            <a:extLst>
              <a:ext uri="{FF2B5EF4-FFF2-40B4-BE49-F238E27FC236}">
                <a16:creationId xmlns:a16="http://schemas.microsoft.com/office/drawing/2014/main" id="{168F3B70-C397-A3D1-EE74-98E10F27D640}"/>
              </a:ext>
            </a:extLst>
          </p:cNvPr>
          <p:cNvSpPr txBox="1"/>
          <p:nvPr/>
        </p:nvSpPr>
        <p:spPr>
          <a:xfrm>
            <a:off x="886459" y="5630478"/>
            <a:ext cx="75376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j-lt"/>
              </a:rPr>
              <a:t>(Inhabitants, key allocations and fiscal </a:t>
            </a:r>
            <a:r>
              <a:rPr lang="en-US" sz="1000" dirty="0" err="1">
                <a:latin typeface="+mj-lt"/>
              </a:rPr>
              <a:t>equalisation</a:t>
            </a:r>
            <a:r>
              <a:rPr lang="en-US" sz="1000" dirty="0">
                <a:latin typeface="+mj-lt"/>
              </a:rPr>
              <a:t> levy from Thuringian State Office for Statistics, otherwise Budget data for 2023)</a:t>
            </a:r>
            <a:endParaRPr lang="de-DE" sz="1000" dirty="0">
              <a:latin typeface="+mj-lt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677443E-820B-BE03-D305-CAF5FD2C582D}"/>
              </a:ext>
            </a:extLst>
          </p:cNvPr>
          <p:cNvSpPr txBox="1"/>
          <p:nvPr/>
        </p:nvSpPr>
        <p:spPr>
          <a:xfrm>
            <a:off x="859402" y="5944924"/>
            <a:ext cx="63337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j-lt"/>
              </a:rPr>
              <a:t>The municipalities additionally receive special burden compensation from the Land!</a:t>
            </a:r>
            <a:endParaRPr lang="de-DE" sz="1300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02789" y="2020169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350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301200" y="2298404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550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01200" y="2577145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470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364822" y="2019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296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363233" y="22968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480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363233" y="2577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430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378549" y="2019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330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376960" y="22968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460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376960" y="2577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440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427222" y="2019600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330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425633" y="22968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450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425633" y="2577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395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399330" y="2019600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300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397741" y="22968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400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397741" y="2577600"/>
            <a:ext cx="377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400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74613" y="1436629"/>
            <a:ext cx="1590747" cy="2056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r>
              <a:rPr lang="de-DE" sz="1100" dirty="0" err="1">
                <a:solidFill>
                  <a:srgbClr val="C00000"/>
                </a:solidFill>
              </a:rPr>
              <a:t>local</a:t>
            </a:r>
            <a:r>
              <a:rPr lang="de-DE" sz="1100" dirty="0">
                <a:solidFill>
                  <a:srgbClr val="C00000"/>
                </a:solidFill>
              </a:rPr>
              <a:t> rate of assessment</a:t>
            </a:r>
          </a:p>
        </p:txBody>
      </p:sp>
      <p:cxnSp>
        <p:nvCxnSpPr>
          <p:cNvPr id="15" name="Gerader Verbinder 14"/>
          <p:cNvCxnSpPr/>
          <p:nvPr/>
        </p:nvCxnSpPr>
        <p:spPr bwMode="auto">
          <a:xfrm>
            <a:off x="3261444" y="1533766"/>
            <a:ext cx="2282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mit Pfeil 38"/>
          <p:cNvCxnSpPr/>
          <p:nvPr/>
        </p:nvCxnSpPr>
        <p:spPr bwMode="auto">
          <a:xfrm>
            <a:off x="3489713" y="1533766"/>
            <a:ext cx="0" cy="4858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3065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/>
          </a:p>
        </p:txBody>
      </p:sp>
      <p:sp>
        <p:nvSpPr>
          <p:cNvPr id="358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3CAA29D6-9249-4E80-B33F-96A8E4C03CD1}" type="slidenum">
              <a:rPr lang="de-DE" sz="900" smtClean="0">
                <a:solidFill>
                  <a:schemeClr val="bg1"/>
                </a:solidFill>
              </a:rPr>
              <a:pPr eaLnBrk="1" hangingPunct="1"/>
              <a:t>6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Municipal Taxes</a:t>
            </a:r>
          </a:p>
        </p:txBody>
      </p:sp>
      <p:sp>
        <p:nvSpPr>
          <p:cNvPr id="35862" name="Rectangle 144"/>
          <p:cNvSpPr>
            <a:spLocks noGrp="1" noChangeArrowheads="1"/>
          </p:cNvSpPr>
          <p:nvPr>
            <p:ph type="body" idx="1"/>
          </p:nvPr>
        </p:nvSpPr>
        <p:spPr>
          <a:xfrm>
            <a:off x="971550" y="1125538"/>
            <a:ext cx="7596894" cy="26597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1300" u="sng" dirty="0"/>
              <a:t>Real property tax A (agricultural operations):</a:t>
            </a:r>
            <a:endParaRPr lang="en-GB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DBE1D40-043A-0DAB-0E12-77358117C6C9}"/>
              </a:ext>
            </a:extLst>
          </p:cNvPr>
          <p:cNvGrpSpPr/>
          <p:nvPr/>
        </p:nvGrpSpPr>
        <p:grpSpPr>
          <a:xfrm>
            <a:off x="971549" y="1432833"/>
            <a:ext cx="7453314" cy="720000"/>
            <a:chOff x="971549" y="1432833"/>
            <a:chExt cx="7453314" cy="720000"/>
          </a:xfrm>
        </p:grpSpPr>
        <p:sp>
          <p:nvSpPr>
            <p:cNvPr id="2" name="Rechteck 1"/>
            <p:cNvSpPr/>
            <p:nvPr/>
          </p:nvSpPr>
          <p:spPr bwMode="auto">
            <a:xfrm>
              <a:off x="971549" y="1432833"/>
              <a:ext cx="3095484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eaLnBrk="1" hangingPunct="1">
                <a:buNone/>
              </a:pPr>
              <a:r>
                <a:rPr lang="en-GB" sz="1300" dirty="0"/>
                <a:t>Taxable amount</a:t>
              </a:r>
              <a:br>
                <a:rPr lang="en-GB" sz="1300" dirty="0"/>
              </a:br>
              <a:r>
                <a:rPr lang="en-GB" sz="1300" dirty="0"/>
                <a:t>on the basis of the </a:t>
              </a:r>
              <a:r>
                <a:rPr lang="en-GB" sz="1300" b="1" i="1" dirty="0"/>
                <a:t>real property value</a:t>
              </a:r>
              <a:br>
                <a:rPr lang="en-GB" sz="1300" dirty="0"/>
              </a:br>
              <a:r>
                <a:rPr lang="en-GB" sz="1300" dirty="0"/>
                <a:t>(fraction of the real property value)</a:t>
              </a: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4391979" y="1432833"/>
              <a:ext cx="2218943" cy="720000"/>
            </a:xfrm>
            <a:prstGeom prst="rect">
              <a:avLst/>
            </a:prstGeom>
            <a:solidFill>
              <a:srgbClr val="FFE3E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eaLnBrk="1" hangingPunct="1">
                <a:buNone/>
              </a:pPr>
              <a:r>
                <a:rPr lang="en-GB" sz="1300" dirty="0">
                  <a:solidFill>
                    <a:srgbClr val="C00000"/>
                  </a:solidFill>
                </a:rPr>
                <a:t>local rate of assessment</a:t>
              </a:r>
              <a:br>
                <a:rPr lang="en-GB" sz="1300" dirty="0">
                  <a:solidFill>
                    <a:srgbClr val="C00000"/>
                  </a:solidFill>
                </a:rPr>
              </a:br>
              <a:r>
                <a:rPr lang="en-GB" sz="1300" dirty="0">
                  <a:solidFill>
                    <a:srgbClr val="C00000"/>
                  </a:solidFill>
                </a:rPr>
                <a:t>for </a:t>
              </a:r>
              <a:r>
                <a:rPr lang="en-GB" sz="1300" b="1" i="1" dirty="0">
                  <a:solidFill>
                    <a:srgbClr val="C00000"/>
                  </a:solidFill>
                </a:rPr>
                <a:t>agricultural operations</a:t>
              </a:r>
              <a:br>
                <a:rPr lang="en-GB" sz="1300" b="1" i="1" dirty="0">
                  <a:solidFill>
                    <a:srgbClr val="C00000"/>
                  </a:solidFill>
                </a:rPr>
              </a:br>
              <a:r>
                <a:rPr lang="en-GB" sz="1300" dirty="0">
                  <a:solidFill>
                    <a:srgbClr val="C00000"/>
                  </a:solidFill>
                </a:rPr>
                <a:t>(percentage)</a:t>
              </a: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984268" y="1432833"/>
              <a:ext cx="1440595" cy="720000"/>
            </a:xfrm>
            <a:prstGeom prst="rect">
              <a:avLst/>
            </a:prstGeom>
            <a:solidFill>
              <a:srgbClr val="FFE3E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eaLnBrk="1" hangingPunct="1">
                <a:buNone/>
              </a:pPr>
              <a:r>
                <a:rPr lang="en-GB" sz="1300" dirty="0">
                  <a:solidFill>
                    <a:srgbClr val="C00000"/>
                  </a:solidFill>
                </a:rPr>
                <a:t>Tax debt</a:t>
              </a: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4110295" y="1648857"/>
              <a:ext cx="247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•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653165" y="1635210"/>
              <a:ext cx="288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=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D83076F-A0D5-D564-33F1-2668D84AE2EF}"/>
              </a:ext>
            </a:extLst>
          </p:cNvPr>
          <p:cNvGrpSpPr/>
          <p:nvPr/>
        </p:nvGrpSpPr>
        <p:grpSpPr>
          <a:xfrm>
            <a:off x="971549" y="2627452"/>
            <a:ext cx="7459552" cy="720000"/>
            <a:chOff x="971549" y="2627452"/>
            <a:chExt cx="7459552" cy="720000"/>
          </a:xfrm>
        </p:grpSpPr>
        <p:sp>
          <p:nvSpPr>
            <p:cNvPr id="18" name="Rechteck 17"/>
            <p:cNvSpPr/>
            <p:nvPr/>
          </p:nvSpPr>
          <p:spPr bwMode="auto">
            <a:xfrm>
              <a:off x="971549" y="2627452"/>
              <a:ext cx="3095484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eaLnBrk="1" hangingPunct="1">
                <a:buNone/>
              </a:pPr>
              <a:r>
                <a:rPr lang="en-GB" sz="1300" dirty="0"/>
                <a:t>Taxable amount</a:t>
              </a:r>
              <a:br>
                <a:rPr lang="en-GB" sz="1300" dirty="0"/>
              </a:br>
              <a:r>
                <a:rPr lang="en-GB" sz="1300" dirty="0"/>
                <a:t>on the basis of the </a:t>
              </a:r>
              <a:r>
                <a:rPr lang="en-GB" sz="1300" b="1" i="1" dirty="0"/>
                <a:t>real property value</a:t>
              </a:r>
              <a:br>
                <a:rPr lang="en-GB" sz="1300" dirty="0"/>
              </a:br>
              <a:r>
                <a:rPr lang="en-GB" sz="1300" dirty="0"/>
                <a:t>(fraction of the real property value)</a:t>
              </a: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4398217" y="2627452"/>
              <a:ext cx="2218943" cy="720000"/>
            </a:xfrm>
            <a:prstGeom prst="rect">
              <a:avLst/>
            </a:prstGeom>
            <a:solidFill>
              <a:srgbClr val="FFE3E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eaLnBrk="1" hangingPunct="1">
                <a:buNone/>
              </a:pPr>
              <a:r>
                <a:rPr lang="en-GB" sz="1300" dirty="0">
                  <a:solidFill>
                    <a:srgbClr val="C00000"/>
                  </a:solidFill>
                </a:rPr>
                <a:t>local rate of assessment</a:t>
              </a:r>
              <a:br>
                <a:rPr lang="en-GB" sz="1300" dirty="0">
                  <a:solidFill>
                    <a:srgbClr val="C00000"/>
                  </a:solidFill>
                </a:rPr>
              </a:br>
              <a:r>
                <a:rPr lang="en-GB" sz="1300" dirty="0">
                  <a:solidFill>
                    <a:srgbClr val="C00000"/>
                  </a:solidFill>
                </a:rPr>
                <a:t>for </a:t>
              </a:r>
              <a:r>
                <a:rPr lang="en-GB" sz="1300" b="1" i="1" dirty="0">
                  <a:solidFill>
                    <a:srgbClr val="C00000"/>
                  </a:solidFill>
                </a:rPr>
                <a:t>other real properties</a:t>
              </a:r>
              <a:br>
                <a:rPr lang="en-GB" sz="1300" b="1" i="1" dirty="0">
                  <a:solidFill>
                    <a:srgbClr val="C00000"/>
                  </a:solidFill>
                </a:rPr>
              </a:br>
              <a:r>
                <a:rPr lang="en-GB" sz="1300" dirty="0">
                  <a:solidFill>
                    <a:srgbClr val="C00000"/>
                  </a:solidFill>
                </a:rPr>
                <a:t>(percentage)</a:t>
              </a: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6990506" y="2627452"/>
              <a:ext cx="1440595" cy="720000"/>
            </a:xfrm>
            <a:prstGeom prst="rect">
              <a:avLst/>
            </a:prstGeom>
            <a:solidFill>
              <a:srgbClr val="FFE3E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eaLnBrk="1" hangingPunct="1">
                <a:buNone/>
              </a:pPr>
              <a:r>
                <a:rPr lang="en-GB" sz="1300" dirty="0">
                  <a:solidFill>
                    <a:srgbClr val="C00000"/>
                  </a:solidFill>
                </a:rPr>
                <a:t>Tax debt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116533" y="2843476"/>
              <a:ext cx="247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•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659403" y="2829829"/>
              <a:ext cx="288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=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FE3E307-D3EE-4DF9-BDBD-EB98DE93BDF3}"/>
              </a:ext>
            </a:extLst>
          </p:cNvPr>
          <p:cNvGrpSpPr/>
          <p:nvPr/>
        </p:nvGrpSpPr>
        <p:grpSpPr>
          <a:xfrm>
            <a:off x="971549" y="3816876"/>
            <a:ext cx="7453314" cy="722838"/>
            <a:chOff x="971549" y="3816876"/>
            <a:chExt cx="7453314" cy="722838"/>
          </a:xfrm>
        </p:grpSpPr>
        <p:sp>
          <p:nvSpPr>
            <p:cNvPr id="23" name="Rechteck 22"/>
            <p:cNvSpPr/>
            <p:nvPr/>
          </p:nvSpPr>
          <p:spPr bwMode="auto">
            <a:xfrm>
              <a:off x="971549" y="3816876"/>
              <a:ext cx="3095484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eaLnBrk="1" hangingPunct="1">
                <a:buNone/>
              </a:pPr>
              <a:r>
                <a:rPr lang="en-GB" sz="1300" dirty="0"/>
                <a:t>Taxable amount</a:t>
              </a:r>
              <a:br>
                <a:rPr lang="en-GB" sz="1300" dirty="0"/>
              </a:br>
              <a:r>
                <a:rPr lang="en-GB" sz="1300" dirty="0"/>
                <a:t>on the basis of the </a:t>
              </a:r>
              <a:r>
                <a:rPr lang="en-GB" sz="1300" b="1" i="1" dirty="0"/>
                <a:t>commercial yield</a:t>
              </a:r>
              <a:br>
                <a:rPr lang="en-GB" sz="1300" dirty="0"/>
              </a:br>
              <a:r>
                <a:rPr lang="en-GB" sz="1300" dirty="0"/>
                <a:t>(fraction of the commercial yield)</a:t>
              </a: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4391979" y="3819714"/>
              <a:ext cx="2218943" cy="720000"/>
            </a:xfrm>
            <a:prstGeom prst="rect">
              <a:avLst/>
            </a:prstGeom>
            <a:solidFill>
              <a:srgbClr val="FFE3E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eaLnBrk="1" hangingPunct="1">
                <a:buNone/>
              </a:pPr>
              <a:r>
                <a:rPr lang="en-GB" sz="1300" dirty="0">
                  <a:solidFill>
                    <a:srgbClr val="C00000"/>
                  </a:solidFill>
                </a:rPr>
                <a:t>local rate of assessment</a:t>
              </a:r>
              <a:br>
                <a:rPr lang="en-GB" sz="1300" dirty="0">
                  <a:solidFill>
                    <a:srgbClr val="C00000"/>
                  </a:solidFill>
                </a:rPr>
              </a:br>
              <a:r>
                <a:rPr lang="en-GB" sz="1300" dirty="0">
                  <a:solidFill>
                    <a:srgbClr val="C00000"/>
                  </a:solidFill>
                </a:rPr>
                <a:t>for </a:t>
              </a:r>
              <a:r>
                <a:rPr lang="en-GB" sz="1300" b="1" i="1" dirty="0">
                  <a:solidFill>
                    <a:srgbClr val="C00000"/>
                  </a:solidFill>
                </a:rPr>
                <a:t>businesses</a:t>
              </a:r>
              <a:br>
                <a:rPr lang="en-GB" sz="1300" b="1" i="1" dirty="0">
                  <a:solidFill>
                    <a:srgbClr val="C00000"/>
                  </a:solidFill>
                </a:rPr>
              </a:br>
              <a:r>
                <a:rPr lang="en-GB" sz="1300" dirty="0">
                  <a:solidFill>
                    <a:srgbClr val="C00000"/>
                  </a:solidFill>
                </a:rPr>
                <a:t>(percentage)</a:t>
              </a: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984268" y="3819714"/>
              <a:ext cx="1440595" cy="720000"/>
            </a:xfrm>
            <a:prstGeom prst="rect">
              <a:avLst/>
            </a:prstGeom>
            <a:solidFill>
              <a:srgbClr val="FFE3E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eaLnBrk="1" hangingPunct="1">
                <a:buNone/>
              </a:pPr>
              <a:r>
                <a:rPr lang="en-GB" sz="1300" dirty="0">
                  <a:solidFill>
                    <a:srgbClr val="C00000"/>
                  </a:solidFill>
                </a:rPr>
                <a:t>Tax debt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110295" y="4035738"/>
              <a:ext cx="247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•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653165" y="4022091"/>
              <a:ext cx="288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=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266E89E-3908-AB48-62F1-69EEA0F9769B}"/>
              </a:ext>
            </a:extLst>
          </p:cNvPr>
          <p:cNvGrpSpPr/>
          <p:nvPr/>
        </p:nvGrpSpPr>
        <p:grpSpPr>
          <a:xfrm>
            <a:off x="965265" y="4615459"/>
            <a:ext cx="3118354" cy="468656"/>
            <a:chOff x="965265" y="4615459"/>
            <a:chExt cx="3118354" cy="468656"/>
          </a:xfrm>
        </p:grpSpPr>
        <p:sp>
          <p:nvSpPr>
            <p:cNvPr id="5" name="Geschweifte Klammer links 4">
              <a:extLst>
                <a:ext uri="{FF2B5EF4-FFF2-40B4-BE49-F238E27FC236}">
                  <a16:creationId xmlns:a16="http://schemas.microsoft.com/office/drawing/2014/main" id="{46CFA011-3A86-A2E7-C0C5-AFFA523BAAFA}"/>
                </a:ext>
              </a:extLst>
            </p:cNvPr>
            <p:cNvSpPr/>
            <p:nvPr/>
          </p:nvSpPr>
          <p:spPr bwMode="auto">
            <a:xfrm rot="-5400000">
              <a:off x="2449352" y="3137658"/>
              <a:ext cx="149106" cy="3104708"/>
            </a:xfrm>
            <a:prstGeom prst="leftBrace">
              <a:avLst>
                <a:gd name="adj1" fmla="val 26639"/>
                <a:gd name="adj2" fmla="val 50000"/>
              </a:avLst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3268E7F-7CAE-CE90-1759-D66C887E2EB5}"/>
                </a:ext>
              </a:extLst>
            </p:cNvPr>
            <p:cNvSpPr txBox="1"/>
            <p:nvPr/>
          </p:nvSpPr>
          <p:spPr>
            <a:xfrm>
              <a:off x="965265" y="4791727"/>
              <a:ext cx="311835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/>
                <a:t>determined by the tax office of the Land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500EC0F-4A42-F58E-1174-428FB5BE9EAD}"/>
              </a:ext>
            </a:extLst>
          </p:cNvPr>
          <p:cNvGrpSpPr/>
          <p:nvPr/>
        </p:nvGrpSpPr>
        <p:grpSpPr>
          <a:xfrm>
            <a:off x="4391980" y="4615459"/>
            <a:ext cx="4032883" cy="482816"/>
            <a:chOff x="4391980" y="4615459"/>
            <a:chExt cx="4032883" cy="482816"/>
          </a:xfrm>
        </p:grpSpPr>
        <p:sp>
          <p:nvSpPr>
            <p:cNvPr id="4" name="Geschweifte Klammer links 3">
              <a:extLst>
                <a:ext uri="{FF2B5EF4-FFF2-40B4-BE49-F238E27FC236}">
                  <a16:creationId xmlns:a16="http://schemas.microsoft.com/office/drawing/2014/main" id="{A7D28EA1-1AFB-7D1A-B603-8EFFC1E13E98}"/>
                </a:ext>
              </a:extLst>
            </p:cNvPr>
            <p:cNvSpPr/>
            <p:nvPr/>
          </p:nvSpPr>
          <p:spPr bwMode="auto">
            <a:xfrm rot="-5400000">
              <a:off x="6333869" y="2673570"/>
              <a:ext cx="149106" cy="4032883"/>
            </a:xfrm>
            <a:prstGeom prst="leftBrace">
              <a:avLst>
                <a:gd name="adj1" fmla="val 26639"/>
                <a:gd name="adj2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8C37D5C-6003-1936-5900-2BC78A570D9D}"/>
                </a:ext>
              </a:extLst>
            </p:cNvPr>
            <p:cNvSpPr txBox="1"/>
            <p:nvPr/>
          </p:nvSpPr>
          <p:spPr>
            <a:xfrm>
              <a:off x="4940505" y="4805887"/>
              <a:ext cx="293541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 err="1">
                  <a:solidFill>
                    <a:srgbClr val="C00000"/>
                  </a:solidFill>
                </a:rPr>
                <a:t>determinded</a:t>
              </a:r>
              <a:r>
                <a:rPr lang="en-GB" sz="1300" dirty="0">
                  <a:solidFill>
                    <a:srgbClr val="C00000"/>
                  </a:solidFill>
                </a:rPr>
                <a:t> by the local government</a:t>
              </a:r>
            </a:p>
          </p:txBody>
        </p:sp>
      </p:grpSp>
      <p:sp>
        <p:nvSpPr>
          <p:cNvPr id="9" name="Rectangle 144">
            <a:extLst>
              <a:ext uri="{FF2B5EF4-FFF2-40B4-BE49-F238E27FC236}">
                <a16:creationId xmlns:a16="http://schemas.microsoft.com/office/drawing/2014/main" id="{2BBCA38C-8AB5-CE95-ACB7-764817BBE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972" y="2322942"/>
            <a:ext cx="7596894" cy="2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>
                <a:solidFill>
                  <a:srgbClr val="00579D"/>
                </a:solidFill>
                <a:latin typeface="+mn-lt"/>
                <a:ea typeface="+mn-ea"/>
                <a:cs typeface="+mn-cs"/>
              </a:defRPr>
            </a:lvl1pPr>
            <a:lvl2pPr marL="712788" indent="-266700" algn="l" rtl="0" eaLnBrk="0" fontAlgn="base" hangingPunct="0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rgbClr val="00579D"/>
                </a:solidFill>
                <a:latin typeface="+mn-lt"/>
              </a:defRPr>
            </a:lvl2pPr>
            <a:lvl3pPr marL="1165225" indent="-2730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00579D"/>
                </a:solidFill>
                <a:latin typeface="+mn-lt"/>
              </a:defRPr>
            </a:lvl3pPr>
            <a:lvl4pPr marL="1611313" indent="-2667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rgbClr val="00579D"/>
                </a:solidFill>
                <a:latin typeface="+mn-lt"/>
              </a:defRPr>
            </a:lvl4pPr>
            <a:lvl5pPr marL="20574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5pPr>
            <a:lvl6pPr marL="25146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6pPr>
            <a:lvl7pPr marL="29718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7pPr>
            <a:lvl8pPr marL="34290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8pPr>
            <a:lvl9pPr marL="38862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GB" sz="1300" u="sng" kern="0" dirty="0"/>
              <a:t>Real property tax B (other real properties):</a:t>
            </a:r>
            <a:endParaRPr lang="en-GB" sz="1800" kern="0" dirty="0"/>
          </a:p>
        </p:txBody>
      </p:sp>
      <p:sp>
        <p:nvSpPr>
          <p:cNvPr id="10" name="Rectangle 144">
            <a:extLst>
              <a:ext uri="{FF2B5EF4-FFF2-40B4-BE49-F238E27FC236}">
                <a16:creationId xmlns:a16="http://schemas.microsoft.com/office/drawing/2014/main" id="{DFB930F1-5E54-5A60-951F-6043BCF22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81" y="3511611"/>
            <a:ext cx="7596894" cy="2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>
                <a:solidFill>
                  <a:srgbClr val="00579D"/>
                </a:solidFill>
                <a:latin typeface="+mn-lt"/>
                <a:ea typeface="+mn-ea"/>
                <a:cs typeface="+mn-cs"/>
              </a:defRPr>
            </a:lvl1pPr>
            <a:lvl2pPr marL="712788" indent="-266700" algn="l" rtl="0" eaLnBrk="0" fontAlgn="base" hangingPunct="0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rgbClr val="00579D"/>
                </a:solidFill>
                <a:latin typeface="+mn-lt"/>
              </a:defRPr>
            </a:lvl2pPr>
            <a:lvl3pPr marL="1165225" indent="-2730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00579D"/>
                </a:solidFill>
                <a:latin typeface="+mn-lt"/>
              </a:defRPr>
            </a:lvl3pPr>
            <a:lvl4pPr marL="1611313" indent="-2667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rgbClr val="00579D"/>
                </a:solidFill>
                <a:latin typeface="+mn-lt"/>
              </a:defRPr>
            </a:lvl4pPr>
            <a:lvl5pPr marL="20574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5pPr>
            <a:lvl6pPr marL="25146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6pPr>
            <a:lvl7pPr marL="29718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7pPr>
            <a:lvl8pPr marL="34290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8pPr>
            <a:lvl9pPr marL="38862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GB" sz="1300" u="sng" kern="0" dirty="0"/>
              <a:t>Local business tax:</a:t>
            </a:r>
            <a:endParaRPr lang="en-GB" sz="1800" kern="0" dirty="0"/>
          </a:p>
        </p:txBody>
      </p:sp>
      <p:sp>
        <p:nvSpPr>
          <p:cNvPr id="11" name="Rectangle 144">
            <a:extLst>
              <a:ext uri="{FF2B5EF4-FFF2-40B4-BE49-F238E27FC236}">
                <a16:creationId xmlns:a16="http://schemas.microsoft.com/office/drawing/2014/main" id="{B88A2C73-7DE7-173E-F6E3-2DB9F44E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81" y="5302812"/>
            <a:ext cx="7596894" cy="2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>
                <a:solidFill>
                  <a:srgbClr val="00579D"/>
                </a:solidFill>
                <a:latin typeface="+mn-lt"/>
                <a:ea typeface="+mn-ea"/>
                <a:cs typeface="+mn-cs"/>
              </a:defRPr>
            </a:lvl1pPr>
            <a:lvl2pPr marL="712788" indent="-266700" algn="l" rtl="0" eaLnBrk="0" fontAlgn="base" hangingPunct="0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rgbClr val="00579D"/>
                </a:solidFill>
                <a:latin typeface="+mn-lt"/>
              </a:defRPr>
            </a:lvl2pPr>
            <a:lvl3pPr marL="1165225" indent="-2730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00579D"/>
                </a:solidFill>
                <a:latin typeface="+mn-lt"/>
              </a:defRPr>
            </a:lvl3pPr>
            <a:lvl4pPr marL="1611313" indent="-2667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rgbClr val="00579D"/>
                </a:solidFill>
                <a:latin typeface="+mn-lt"/>
              </a:defRPr>
            </a:lvl4pPr>
            <a:lvl5pPr marL="20574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5pPr>
            <a:lvl6pPr marL="25146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6pPr>
            <a:lvl7pPr marL="29718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7pPr>
            <a:lvl8pPr marL="34290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8pPr>
            <a:lvl9pPr marL="388620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579D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400"/>
              </a:spcBef>
              <a:buFontTx/>
              <a:buNone/>
            </a:pPr>
            <a:r>
              <a:rPr lang="en-US" sz="1300" u="sng" kern="0" dirty="0"/>
              <a:t>Local excise and expense taxes: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n-US" sz="1300" kern="0" dirty="0"/>
              <a:t>Only consumptions and expenses are taxable. The tax must have a local sphere of action.</a:t>
            </a:r>
            <a:br>
              <a:rPr lang="en-US" sz="1300" kern="0" dirty="0"/>
            </a:br>
            <a:r>
              <a:rPr lang="en-US" sz="1300" kern="0" dirty="0"/>
              <a:t>It must not be similar to a tax already regulated by federal law. (Article 5 para. 2a of the Basic Law)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endParaRPr lang="en-GB" sz="1800" kern="0" dirty="0"/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30272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/>
          </a:p>
        </p:txBody>
      </p:sp>
      <p:sp>
        <p:nvSpPr>
          <p:cNvPr id="102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6F7C033E-A276-4485-A2A7-3F6D7DCED7FD}" type="slidenum">
              <a:rPr lang="de-DE" sz="900" smtClean="0">
                <a:solidFill>
                  <a:schemeClr val="bg1"/>
                </a:solidFill>
              </a:rPr>
              <a:pPr eaLnBrk="1" hangingPunct="1"/>
              <a:t>7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none" strike="noStrike" dirty="0">
                <a:solidFill>
                  <a:srgbClr val="00579D"/>
                </a:solidFill>
                <a:effectLst/>
              </a:rPr>
              <a:t>Municipal Share of Income Tax</a:t>
            </a:r>
            <a:endParaRPr lang="en-GB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300" u="sng" dirty="0"/>
              <a:t>Step 1: Determination of the ratio for each municipality:</a:t>
            </a:r>
          </a:p>
        </p:txBody>
      </p:sp>
      <p:graphicFrame>
        <p:nvGraphicFramePr>
          <p:cNvPr id="112953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302395"/>
              </p:ext>
            </p:extLst>
          </p:nvPr>
        </p:nvGraphicFramePr>
        <p:xfrm>
          <a:off x="931399" y="2816932"/>
          <a:ext cx="7633159" cy="1278688"/>
        </p:xfrm>
        <a:graphic>
          <a:graphicData uri="http://schemas.openxmlformats.org/drawingml/2006/table">
            <a:tbl>
              <a:tblPr/>
              <a:tblGrid>
                <a:gridCol w="100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kumimoji="0" lang="en-GB" sz="13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</a:p>
                  </a:txBody>
                  <a:tcPr marL="36000" marR="36000" marT="18005" marB="1800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Ratio of the municipality m</a:t>
                      </a:r>
                    </a:p>
                  </a:txBody>
                  <a:tcPr marL="36000" marR="36000" marT="36011" marB="3601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Tax(</a:t>
                      </a:r>
                      <a:r>
                        <a:rPr kumimoji="0" lang="en-GB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LI</a:t>
                      </a:r>
                      <a:r>
                        <a:rPr kumimoji="0" lang="en-GB" sz="1300" b="0" i="0" u="none" strike="noStrike" cap="none" normalizeH="0" baseline="-25000" noProof="0" dirty="0" err="1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t,m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</a:p>
                  </a:txBody>
                  <a:tcPr marL="36000" marR="36000" marT="18005" marB="180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Tax from the </a:t>
                      </a: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limited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 income of the taxpayer t residing in municipality m</a:t>
                      </a:r>
                      <a:b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</a:b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(tax on income</a:t>
                      </a: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 up to 35</a:t>
                      </a:r>
                      <a:r>
                        <a:rPr kumimoji="0" lang="en-GB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000 € for singles or 70</a:t>
                      </a:r>
                      <a:r>
                        <a:rPr kumimoji="0" lang="en-GB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000 € for jointly taxed spouses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)</a:t>
                      </a:r>
                      <a:endParaRPr kumimoji="0" lang="en-GB" sz="1300" b="0" i="0" u="none" strike="noStrike" cap="none" normalizeH="0" baseline="3000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marL="36000" marR="36000" marT="36011" marB="360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</a:t>
                      </a:r>
                      <a:r>
                        <a:rPr kumimoji="0" lang="en-GB" sz="13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</a:p>
                  </a:txBody>
                  <a:tcPr marL="36000" marR="36000" marT="18005" marB="180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Number of taxpayers residing in municipality m</a:t>
                      </a:r>
                    </a:p>
                  </a:txBody>
                  <a:tcPr marL="36000" marR="36000" marT="36011" marB="360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  <a:r>
                        <a:rPr kumimoji="0" lang="en-GB" sz="1300" b="0" i="0" u="none" strike="noStrike" cap="none" normalizeH="0" baseline="-25000" noProof="0" dirty="0" err="1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</a:t>
                      </a:r>
                      <a:endParaRPr kumimoji="0" lang="en-GB" sz="1300" b="0" i="0" u="none" strike="noStrike" cap="none" normalizeH="0" baseline="-2500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000" marR="36000" marT="18005" marB="180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+mj-lt"/>
                          <a:ea typeface="Cambria Math" panose="02040503050406030204" pitchFamily="18" charset="0"/>
                        </a:rPr>
                        <a:t>Number of municipalities of Land l</a:t>
                      </a:r>
                    </a:p>
                  </a:txBody>
                  <a:tcPr marL="36000" marR="36000" marT="36011" marB="360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4A9CDD8-66AA-4248-A4A7-D7E7454F3D5E}"/>
              </a:ext>
            </a:extLst>
          </p:cNvPr>
          <p:cNvSpPr txBox="1"/>
          <p:nvPr/>
        </p:nvSpPr>
        <p:spPr>
          <a:xfrm>
            <a:off x="2924277" y="1896693"/>
            <a:ext cx="1827743" cy="29238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300" dirty="0">
                <a:latin typeface="+mn-lt"/>
                <a:ea typeface="Cambria Math" panose="02040503050406030204" pitchFamily="18" charset="0"/>
              </a:rPr>
              <a:t>for all municipalities </a:t>
            </a:r>
            <a:r>
              <a:rPr lang="en-GB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22549CC-5099-1FE3-D78D-A25139E2B705}"/>
                  </a:ext>
                </a:extLst>
              </p:cNvPr>
              <p:cNvSpPr txBox="1"/>
              <p:nvPr/>
            </p:nvSpPr>
            <p:spPr>
              <a:xfrm>
                <a:off x="967771" y="1938799"/>
                <a:ext cx="3962180" cy="269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GB" sz="13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3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00" b="1" i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</m:t>
                          </m:r>
                        </m:num>
                        <m:den>
                          <m:r>
                            <a:rPr lang="en-GB" sz="1300" b="1" i="0" smtClean="0">
                              <a:latin typeface="Cambria Math" panose="02040503050406030204" pitchFamily="18" charset="0"/>
                            </a:rPr>
                            <m:t>                           </m:t>
                          </m:r>
                        </m:den>
                      </m:f>
                    </m:oMath>
                  </m:oMathPara>
                </a14:m>
                <a:endParaRPr lang="en-GB" sz="1300" b="1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22549CC-5099-1FE3-D78D-A25139E2B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71" y="1938799"/>
                <a:ext cx="3962180" cy="269946"/>
              </a:xfrm>
              <a:prstGeom prst="rect">
                <a:avLst/>
              </a:prstGeom>
              <a:blipFill>
                <a:blip r:embed="rId2"/>
                <a:stretch>
                  <a:fillRect l="-1538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B002FC4-00E1-04B9-B737-5008C8F97730}"/>
                  </a:ext>
                </a:extLst>
              </p:cNvPr>
              <p:cNvSpPr txBox="1"/>
              <p:nvPr/>
            </p:nvSpPr>
            <p:spPr>
              <a:xfrm>
                <a:off x="1855465" y="1357455"/>
                <a:ext cx="1000582" cy="657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3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de-DE" sz="13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13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3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Tax</m:t>
                          </m:r>
                          <m: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LI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3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B002FC4-00E1-04B9-B737-5008C8F9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65" y="1357455"/>
                <a:ext cx="1000582" cy="657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81CFB99-3292-2774-9C3F-FE6F4A7904F9}"/>
                  </a:ext>
                </a:extLst>
              </p:cNvPr>
              <p:cNvSpPr txBox="1"/>
              <p:nvPr/>
            </p:nvSpPr>
            <p:spPr>
              <a:xfrm>
                <a:off x="1464028" y="1886264"/>
                <a:ext cx="2835139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endParaRPr lang="en-GB" sz="13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13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GB" sz="130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13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3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30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GB" sz="130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  <m:d>
                                <m:d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3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30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3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3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  <m:r>
                                        <a:rPr lang="en-GB" sz="1300" b="0" i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30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13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81CFB99-3292-2774-9C3F-FE6F4A790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28" y="1886264"/>
                <a:ext cx="2835139" cy="858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A36DC24-FC2F-74A6-DA25-B2B41B575100}"/>
              </a:ext>
            </a:extLst>
          </p:cNvPr>
          <p:cNvCxnSpPr/>
          <p:nvPr/>
        </p:nvCxnSpPr>
        <p:spPr bwMode="auto">
          <a:xfrm>
            <a:off x="1408921" y="2051079"/>
            <a:ext cx="154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97CE6DB-38AA-FC3F-218C-FDC582DA16E4}"/>
              </a:ext>
            </a:extLst>
          </p:cNvPr>
          <p:cNvGrpSpPr/>
          <p:nvPr/>
        </p:nvGrpSpPr>
        <p:grpSpPr>
          <a:xfrm>
            <a:off x="1727684" y="1353763"/>
            <a:ext cx="5470534" cy="645747"/>
            <a:chOff x="1727684" y="1353763"/>
            <a:chExt cx="5470534" cy="645747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033C7FC5-86B8-52E0-8B3A-ABEE70A0C120}"/>
                </a:ext>
              </a:extLst>
            </p:cNvPr>
            <p:cNvSpPr/>
            <p:nvPr/>
          </p:nvSpPr>
          <p:spPr bwMode="auto">
            <a:xfrm>
              <a:off x="1727684" y="1353763"/>
              <a:ext cx="1128363" cy="645747"/>
            </a:xfrm>
            <a:prstGeom prst="round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719231D1-A33E-71D2-9242-D7F05A007A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1618" y="1687611"/>
              <a:ext cx="48624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3E46DFB-A976-0E59-3A47-60E37AD1BBB1}"/>
                </a:ext>
              </a:extLst>
            </p:cNvPr>
            <p:cNvSpPr txBox="1"/>
            <p:nvPr/>
          </p:nvSpPr>
          <p:spPr>
            <a:xfrm>
              <a:off x="3341072" y="1537514"/>
              <a:ext cx="38571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err="1">
                  <a:solidFill>
                    <a:srgbClr val="C00000"/>
                  </a:solidFill>
                </a:rPr>
                <a:t>Sum</a:t>
              </a:r>
              <a:r>
                <a:rPr lang="de-DE" dirty="0">
                  <a:solidFill>
                    <a:srgbClr val="C00000"/>
                  </a:solidFill>
                </a:rPr>
                <a:t> of </a:t>
              </a:r>
              <a:r>
                <a:rPr lang="de-DE" dirty="0" err="1">
                  <a:solidFill>
                    <a:srgbClr val="C00000"/>
                  </a:solidFill>
                </a:rPr>
                <a:t>tax</a:t>
              </a:r>
              <a:r>
                <a:rPr lang="de-DE" dirty="0">
                  <a:solidFill>
                    <a:srgbClr val="C00000"/>
                  </a:solidFill>
                </a:rPr>
                <a:t> on limited </a:t>
              </a:r>
              <a:r>
                <a:rPr lang="de-DE" dirty="0" err="1">
                  <a:solidFill>
                    <a:srgbClr val="C00000"/>
                  </a:solidFill>
                </a:rPr>
                <a:t>income</a:t>
              </a:r>
              <a:r>
                <a:rPr lang="de-DE" dirty="0">
                  <a:solidFill>
                    <a:srgbClr val="C00000"/>
                  </a:solidFill>
                </a:rPr>
                <a:t> in </a:t>
              </a:r>
              <a:r>
                <a:rPr lang="de-DE" dirty="0" err="1">
                  <a:solidFill>
                    <a:srgbClr val="C00000"/>
                  </a:solidFill>
                </a:rPr>
                <a:t>municipality</a:t>
              </a:r>
              <a:r>
                <a:rPr lang="de-DE" dirty="0">
                  <a:solidFill>
                    <a:srgbClr val="C00000"/>
                  </a:solidFill>
                </a:rPr>
                <a:t> m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F52CB0A-3FE7-1605-DE7C-770641702F0B}"/>
              </a:ext>
            </a:extLst>
          </p:cNvPr>
          <p:cNvGrpSpPr/>
          <p:nvPr/>
        </p:nvGrpSpPr>
        <p:grpSpPr>
          <a:xfrm>
            <a:off x="1464028" y="2099121"/>
            <a:ext cx="5788029" cy="645747"/>
            <a:chOff x="1464028" y="2099121"/>
            <a:chExt cx="5788029" cy="645747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BA67E8D8-E777-20CC-EE17-F0AD6E60737C}"/>
                </a:ext>
              </a:extLst>
            </p:cNvPr>
            <p:cNvSpPr/>
            <p:nvPr/>
          </p:nvSpPr>
          <p:spPr bwMode="auto">
            <a:xfrm>
              <a:off x="1464028" y="2099121"/>
              <a:ext cx="1392019" cy="645747"/>
            </a:xfrm>
            <a:prstGeom prst="round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E2DB0061-220A-5228-4A77-3E60CC76AB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56047" y="2428010"/>
              <a:ext cx="48624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DF0E101-40D3-E0E3-1B40-91585A23FD66}"/>
                </a:ext>
              </a:extLst>
            </p:cNvPr>
            <p:cNvSpPr txBox="1"/>
            <p:nvPr/>
          </p:nvSpPr>
          <p:spPr>
            <a:xfrm>
              <a:off x="3337203" y="2265447"/>
              <a:ext cx="3914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err="1">
                  <a:solidFill>
                    <a:srgbClr val="C00000"/>
                  </a:solidFill>
                </a:rPr>
                <a:t>Sum</a:t>
              </a:r>
              <a:r>
                <a:rPr lang="de-DE" dirty="0">
                  <a:solidFill>
                    <a:srgbClr val="C00000"/>
                  </a:solidFill>
                </a:rPr>
                <a:t> of </a:t>
              </a:r>
              <a:r>
                <a:rPr lang="de-DE" dirty="0" err="1">
                  <a:solidFill>
                    <a:srgbClr val="C00000"/>
                  </a:solidFill>
                </a:rPr>
                <a:t>tax</a:t>
              </a:r>
              <a:r>
                <a:rPr lang="de-DE">
                  <a:solidFill>
                    <a:srgbClr val="C00000"/>
                  </a:solidFill>
                </a:rPr>
                <a:t> on </a:t>
              </a:r>
              <a:r>
                <a:rPr lang="de-DE" dirty="0">
                  <a:solidFill>
                    <a:srgbClr val="C00000"/>
                  </a:solidFill>
                </a:rPr>
                <a:t>limited </a:t>
              </a:r>
              <a:r>
                <a:rPr lang="de-DE" dirty="0" err="1">
                  <a:solidFill>
                    <a:srgbClr val="C00000"/>
                  </a:solidFill>
                </a:rPr>
                <a:t>income</a:t>
              </a:r>
              <a:r>
                <a:rPr lang="de-DE" dirty="0">
                  <a:solidFill>
                    <a:srgbClr val="C00000"/>
                  </a:solidFill>
                </a:rPr>
                <a:t> in </a:t>
              </a:r>
              <a:r>
                <a:rPr lang="de-DE" dirty="0" err="1">
                  <a:solidFill>
                    <a:srgbClr val="C00000"/>
                  </a:solidFill>
                </a:rPr>
                <a:t>the</a:t>
              </a:r>
              <a:r>
                <a:rPr lang="de-DE" dirty="0">
                  <a:solidFill>
                    <a:srgbClr val="C00000"/>
                  </a:solidFill>
                </a:rPr>
                <a:t> </a:t>
              </a:r>
              <a:r>
                <a:rPr lang="de-DE" dirty="0" err="1">
                  <a:solidFill>
                    <a:srgbClr val="C00000"/>
                  </a:solidFill>
                </a:rPr>
                <a:t>entire</a:t>
              </a:r>
              <a:r>
                <a:rPr lang="de-DE" dirty="0">
                  <a:solidFill>
                    <a:srgbClr val="C00000"/>
                  </a:solidFill>
                </a:rPr>
                <a:t> Land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41794C3-C42F-CC0F-F392-30D7D6485339}"/>
              </a:ext>
            </a:extLst>
          </p:cNvPr>
          <p:cNvGrpSpPr/>
          <p:nvPr/>
        </p:nvGrpSpPr>
        <p:grpSpPr>
          <a:xfrm>
            <a:off x="874688" y="4284762"/>
            <a:ext cx="7863385" cy="1991603"/>
            <a:chOff x="874688" y="4284762"/>
            <a:chExt cx="7863385" cy="1991603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7D3A933C-D115-7983-D3A4-68C1814F6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000" y="4284762"/>
              <a:ext cx="7668763" cy="32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66700" indent="-266700" algn="l" rtl="0" eaLnBrk="0" fontAlgn="base" hangingPunct="0">
                <a:spcBef>
                  <a:spcPct val="40000"/>
                </a:spcBef>
                <a:spcAft>
                  <a:spcPct val="0"/>
                </a:spcAft>
                <a:buChar char="•"/>
                <a:defRPr>
                  <a:solidFill>
                    <a:srgbClr val="00579D"/>
                  </a:solidFill>
                  <a:latin typeface="+mn-lt"/>
                  <a:ea typeface="+mn-ea"/>
                  <a:cs typeface="+mn-cs"/>
                </a:defRPr>
              </a:lvl1pPr>
              <a:lvl2pPr marL="712788" indent="-266700" algn="l" rtl="0" eaLnBrk="0" fontAlgn="base" hangingPunct="0">
                <a:spcBef>
                  <a:spcPct val="35000"/>
                </a:spcBef>
                <a:spcAft>
                  <a:spcPct val="0"/>
                </a:spcAft>
                <a:buChar char="–"/>
                <a:defRPr>
                  <a:solidFill>
                    <a:srgbClr val="00579D"/>
                  </a:solidFill>
                  <a:latin typeface="+mn-lt"/>
                </a:defRPr>
              </a:lvl2pPr>
              <a:lvl3pPr marL="1165225" indent="-273050" algn="l" rtl="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>
                  <a:solidFill>
                    <a:srgbClr val="00579D"/>
                  </a:solidFill>
                  <a:latin typeface="+mn-lt"/>
                </a:defRPr>
              </a:lvl3pPr>
              <a:lvl4pPr marL="1611313" indent="-266700" algn="l" rtl="0" eaLnBrk="0" fontAlgn="base" hangingPunct="0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rgbClr val="00579D"/>
                  </a:solidFill>
                  <a:latin typeface="+mn-lt"/>
                </a:defRPr>
              </a:lvl4pPr>
              <a:lvl5pPr marL="2057400" indent="-2667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579D"/>
                  </a:solidFill>
                  <a:latin typeface="+mn-lt"/>
                </a:defRPr>
              </a:lvl5pPr>
              <a:lvl6pPr marL="2514600" indent="-2667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579D"/>
                  </a:solidFill>
                  <a:latin typeface="+mn-lt"/>
                </a:defRPr>
              </a:lvl6pPr>
              <a:lvl7pPr marL="2971800" indent="-2667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579D"/>
                  </a:solidFill>
                  <a:latin typeface="+mn-lt"/>
                </a:defRPr>
              </a:lvl7pPr>
              <a:lvl8pPr marL="3429000" indent="-2667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579D"/>
                  </a:solidFill>
                  <a:latin typeface="+mn-lt"/>
                </a:defRPr>
              </a:lvl8pPr>
              <a:lvl9pPr marL="3886200" indent="-2667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579D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sz="1300" u="sng" dirty="0"/>
                <a:t>Step 2: Determination of the individual share of the municipality:</a:t>
              </a:r>
              <a:endParaRPr lang="en-GB" sz="1300" u="sng" kern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30">
                  <a:extLst>
                    <a:ext uri="{FF2B5EF4-FFF2-40B4-BE49-F238E27FC236}">
                      <a16:creationId xmlns:a16="http://schemas.microsoft.com/office/drawing/2014/main" id="{30543638-567A-BEB1-2A34-4600202E4F06}"/>
                    </a:ext>
                  </a:extLst>
                </p:cNvPr>
                <p:cNvSpPr txBox="1"/>
                <p:nvPr/>
              </p:nvSpPr>
              <p:spPr bwMode="auto">
                <a:xfrm>
                  <a:off x="874688" y="4689599"/>
                  <a:ext cx="7863385" cy="395585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GB" sz="1300" dirty="0" smtClean="0"/>
                        <m:t>Share</m:t>
                      </m:r>
                      <m:r>
                        <m:rPr>
                          <m:nor/>
                        </m:rPr>
                        <a:rPr lang="en-GB" sz="1300" dirty="0" smtClean="0"/>
                        <m:t> </m:t>
                      </m:r>
                      <m:r>
                        <m:rPr>
                          <m:nor/>
                        </m:rPr>
                        <a:rPr lang="en-GB" sz="1300" dirty="0" smtClean="0"/>
                        <m:t>of</m:t>
                      </m:r>
                      <m:r>
                        <m:rPr>
                          <m:nor/>
                        </m:rPr>
                        <a:rPr lang="en-GB" sz="1300" dirty="0" smtClean="0"/>
                        <m:t> </m:t>
                      </m:r>
                      <m:r>
                        <m:rPr>
                          <m:nor/>
                        </m:rPr>
                        <a:rPr lang="en-GB" sz="1300" dirty="0" smtClean="0"/>
                        <m:t>income</m:t>
                      </m:r>
                      <m:r>
                        <m:rPr>
                          <m:nor/>
                        </m:rPr>
                        <a:rPr lang="en-GB" sz="1300" dirty="0" smtClean="0"/>
                        <m:t> </m:t>
                      </m:r>
                      <m:r>
                        <m:rPr>
                          <m:nor/>
                        </m:rPr>
                        <a:rPr lang="en-GB" sz="1300" dirty="0" smtClean="0"/>
                        <m:t>tax</m:t>
                      </m:r>
                      <m:r>
                        <m:rPr>
                          <m:nor/>
                        </m:rPr>
                        <a:rPr lang="en-GB" sz="1300" dirty="0" smtClean="0"/>
                        <m:t> </m:t>
                      </m:r>
                      <m:r>
                        <m:rPr>
                          <m:nor/>
                        </m:rPr>
                        <a:rPr lang="en-GB" sz="1300" dirty="0" smtClean="0"/>
                        <m:t>of</m:t>
                      </m:r>
                      <m:r>
                        <m:rPr>
                          <m:nor/>
                        </m:rPr>
                        <a:rPr lang="en-GB" sz="1300" dirty="0" smtClean="0"/>
                        <m:t> </m:t>
                      </m:r>
                      <m:r>
                        <m:rPr>
                          <m:nor/>
                        </m:rPr>
                        <a:rPr lang="en-GB" sz="1300" dirty="0" smtClean="0"/>
                        <m:t>municipality</m:t>
                      </m:r>
                      <m:r>
                        <m:rPr>
                          <m:nor/>
                        </m:rPr>
                        <a:rPr lang="en-GB" sz="1300" dirty="0" smtClean="0"/>
                        <m:t> </m:t>
                      </m:r>
                      <m:r>
                        <m:rPr>
                          <m:nor/>
                        </m:rPr>
                        <a:rPr lang="en-GB" sz="1300" dirty="0" smtClean="0"/>
                        <m:t>m</m:t>
                      </m:r>
                    </m:oMath>
                  </a14:m>
                  <a:r>
                    <a:rPr lang="en-GB" sz="13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GB" sz="1300" i="0">
                          <a:solidFill>
                            <a:srgbClr val="00579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DE" sz="1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300">
                              <a:latin typeface="+mj-lt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1300">
                              <a:latin typeface="+mj-lt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300">
                          <a:latin typeface="+mj-lt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de-DE" sz="1300" b="0" i="0" smtClean="0"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i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1300" i="1">
                              <a:solidFill>
                                <a:srgbClr val="00579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300" b="0" i="0" smtClean="0">
                              <a:solidFill>
                                <a:srgbClr val="00579D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m:t>RIT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1300" b="0" i="0" smtClean="0">
                              <a:solidFill>
                                <a:srgbClr val="00579D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1300" b="0" i="0" smtClean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i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de-DE" sz="1300" b="0" i="0" smtClean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i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de-DE" sz="1300" b="0" i="0" smtClean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1300" i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de-DE" sz="1300" b="0" i="0" smtClean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i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de-DE" sz="1300" b="0" i="0" smtClean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300" i="1">
                              <a:solidFill>
                                <a:srgbClr val="00579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300" b="0" i="0" smtClean="0">
                              <a:solidFill>
                                <a:srgbClr val="00579D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m:t>RCGT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1300" b="0" i="0" smtClean="0">
                              <a:solidFill>
                                <a:srgbClr val="00579D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1300" b="0" i="0" smtClean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i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de-DE" sz="1300" b="0" i="0" smtClean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i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de-DE" sz="1300" b="0" i="0" smtClean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1300" i="0">
                          <a:solidFill>
                            <a:srgbClr val="00579D"/>
                          </a:solidFill>
                          <a:latin typeface="+mj-lt"/>
                          <a:ea typeface="Cambria Math" panose="02040503050406030204" pitchFamily="18" charset="0"/>
                        </a:rPr>
                        <m:t>12)</m:t>
                      </m:r>
                    </m:oMath>
                  </a14:m>
                  <a:endParaRPr lang="en-GB" sz="1300" dirty="0">
                    <a:latin typeface="+mj-lt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Object 30">
                  <a:extLst>
                    <a:ext uri="{FF2B5EF4-FFF2-40B4-BE49-F238E27FC236}">
                      <a16:creationId xmlns:a16="http://schemas.microsoft.com/office/drawing/2014/main" id="{30543638-567A-BEB1-2A34-4600202E4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4688" y="4689599"/>
                  <a:ext cx="7863385" cy="3955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FD7DB8A-DECD-BA68-A3C2-67E43C9AE9D0}"/>
                </a:ext>
              </a:extLst>
            </p:cNvPr>
            <p:cNvSpPr txBox="1"/>
            <p:nvPr/>
          </p:nvSpPr>
          <p:spPr>
            <a:xfrm>
              <a:off x="2411760" y="5110189"/>
              <a:ext cx="19351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  <a:t>Revenue of the Land l</a:t>
              </a:r>
              <a:b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</a:br>
              <a: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  <a:t>from income tax</a:t>
              </a:r>
              <a:endParaRPr kumimoji="0" lang="en-GB" sz="1400" b="0" i="0" u="none" strike="noStrike" cap="none" normalizeH="0" baseline="30000" noProof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85EE688-2B0F-5937-A623-B65459B74C1E}"/>
                </a:ext>
              </a:extLst>
            </p:cNvPr>
            <p:cNvSpPr txBox="1"/>
            <p:nvPr/>
          </p:nvSpPr>
          <p:spPr>
            <a:xfrm>
              <a:off x="5220072" y="5106814"/>
              <a:ext cx="308770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  <a:t>Revenue of the Land l</a:t>
              </a:r>
              <a:b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</a:br>
              <a: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  <a:t>from capital gains tax</a:t>
              </a:r>
              <a:b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</a:br>
              <a: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  <a:t>according to § 43 para. 1 sentence 1</a:t>
              </a:r>
              <a:b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</a:br>
              <a: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  <a:t>nos. 6, 7 and 8 to 12 and sentence 2</a:t>
              </a:r>
              <a:br>
                <a:rPr kumimoji="0" lang="en-GB" sz="1400" b="0" i="0" u="none" strike="noStrike" cap="none" normalizeH="0" baseline="0" noProof="0" dirty="0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</a:br>
              <a:r>
                <a:rPr kumimoji="0" lang="en-GB" sz="1400" b="0" i="0" u="none" strike="noStrike" cap="none" normalizeH="0" baseline="0" noProof="0" dirty="0" err="1">
                  <a:ln>
                    <a:noFill/>
                  </a:ln>
                  <a:solidFill>
                    <a:srgbClr val="00579D"/>
                  </a:solidFill>
                  <a:effectLst/>
                  <a:latin typeface="Arial" charset="0"/>
                </a:rPr>
                <a:t>Einkommensteuergesetz</a:t>
              </a:r>
              <a:endParaRPr kumimoji="0" lang="en-GB" sz="1400" b="0" i="0" u="none" strike="noStrike" cap="none" normalizeH="0" baseline="0" noProof="0" dirty="0">
                <a:ln>
                  <a:noFill/>
                </a:ln>
                <a:solidFill>
                  <a:srgbClr val="00579D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AFC7FB11-B0C0-B60E-74A1-0F0511F6A6C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99167" y="4978217"/>
              <a:ext cx="191754" cy="1898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B3559D57-D441-52D3-773C-AF7EAB87163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652120" y="4958187"/>
              <a:ext cx="180020" cy="2098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3457082-1F72-1356-4EC0-214F9366D15C}"/>
              </a:ext>
            </a:extLst>
          </p:cNvPr>
          <p:cNvCxnSpPr/>
          <p:nvPr/>
        </p:nvCxnSpPr>
        <p:spPr bwMode="auto">
          <a:xfrm flipH="1">
            <a:off x="684127" y="2048395"/>
            <a:ext cx="1739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CADDAAC-C27C-4A00-61DB-F1506B43401E}"/>
              </a:ext>
            </a:extLst>
          </p:cNvPr>
          <p:cNvCxnSpPr/>
          <p:nvPr/>
        </p:nvCxnSpPr>
        <p:spPr bwMode="auto">
          <a:xfrm>
            <a:off x="683568" y="2048325"/>
            <a:ext cx="0" cy="25556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08E7DF06-0978-8007-A99E-DE24B51940A8}"/>
              </a:ext>
            </a:extLst>
          </p:cNvPr>
          <p:cNvCxnSpPr/>
          <p:nvPr/>
        </p:nvCxnSpPr>
        <p:spPr bwMode="auto">
          <a:xfrm>
            <a:off x="683568" y="4603988"/>
            <a:ext cx="338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056D308A-7531-1F6B-A12D-9657B9E9C4AD}"/>
              </a:ext>
            </a:extLst>
          </p:cNvPr>
          <p:cNvCxnSpPr/>
          <p:nvPr/>
        </p:nvCxnSpPr>
        <p:spPr bwMode="auto">
          <a:xfrm>
            <a:off x="4067944" y="4601234"/>
            <a:ext cx="0" cy="14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92D383-EE82-D8DD-E473-5779D51E5F77}"/>
              </a:ext>
            </a:extLst>
          </p:cNvPr>
          <p:cNvSpPr txBox="1"/>
          <p:nvPr/>
        </p:nvSpPr>
        <p:spPr>
          <a:xfrm>
            <a:off x="886459" y="5949280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j-lt"/>
              </a:rPr>
              <a:t>(§§ 1, 3 </a:t>
            </a:r>
            <a:r>
              <a:rPr lang="en-US" sz="1000">
                <a:latin typeface="+mj-lt"/>
              </a:rPr>
              <a:t>Gemeindefinanzreformgesetz</a:t>
            </a:r>
            <a:r>
              <a:rPr lang="en-US" sz="1000" dirty="0">
                <a:latin typeface="+mj-lt"/>
              </a:rPr>
              <a:t>)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32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/>
          </a:p>
        </p:txBody>
      </p:sp>
      <p:sp>
        <p:nvSpPr>
          <p:cNvPr id="4608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F0B6BF2E-DBFD-4583-9259-AF4FA6B1EA3F}" type="slidenum">
              <a:rPr lang="de-DE" sz="900" smtClean="0">
                <a:solidFill>
                  <a:schemeClr val="bg1"/>
                </a:solidFill>
              </a:rPr>
              <a:pPr eaLnBrk="1" hangingPunct="1"/>
              <a:t>8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Key </a:t>
            </a:r>
            <a:r>
              <a:rPr lang="en-US"/>
              <a:t>Allocations to </a:t>
            </a:r>
            <a:r>
              <a:rPr lang="en-US" dirty="0"/>
              <a:t>Municipalities in Thuringia</a:t>
            </a:r>
            <a:endParaRPr lang="de-DE" dirty="0"/>
          </a:p>
        </p:txBody>
      </p:sp>
      <p:sp>
        <p:nvSpPr>
          <p:cNvPr id="46087" name="Text Box 81"/>
          <p:cNvSpPr txBox="1">
            <a:spLocks noChangeArrowheads="1"/>
          </p:cNvSpPr>
          <p:nvPr/>
        </p:nvSpPr>
        <p:spPr bwMode="auto">
          <a:xfrm>
            <a:off x="986400" y="1170001"/>
            <a:ext cx="2864876" cy="25197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/>
              <a:t>Financial need index</a:t>
            </a:r>
          </a:p>
        </p:txBody>
      </p:sp>
      <p:graphicFrame>
        <p:nvGraphicFramePr>
          <p:cNvPr id="1195091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27253"/>
              </p:ext>
            </p:extLst>
          </p:nvPr>
        </p:nvGraphicFramePr>
        <p:xfrm>
          <a:off x="969690" y="1479214"/>
          <a:ext cx="2881586" cy="1783080"/>
        </p:xfrm>
        <a:graphic>
          <a:graphicData uri="http://schemas.openxmlformats.org/drawingml/2006/table">
            <a:tbl>
              <a:tblPr/>
              <a:tblGrid>
                <a:gridCol w="69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7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Inhabitants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Percentage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135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135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145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145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155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  <a:r>
                        <a:rPr kumimoji="0" lang="en-GB" sz="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000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579D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Arial" charset="0"/>
                        </a:rPr>
                        <a:t>155</a:t>
                      </a: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79D"/>
                          </a:solidFill>
                          <a:effectLst/>
                          <a:latin typeface="Arial" charset="0"/>
                        </a:rPr>
                        <a:t>to</a:t>
                      </a:r>
                    </a:p>
                  </a:txBody>
                  <a:tcPr marL="18000" marR="18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15900" algn="l"/>
                        </a:tabLst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165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8000" marR="18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6167" name="Line 170"/>
          <p:cNvSpPr>
            <a:spLocks noChangeShapeType="1"/>
          </p:cNvSpPr>
          <p:nvPr/>
        </p:nvSpPr>
        <p:spPr bwMode="auto">
          <a:xfrm>
            <a:off x="2735796" y="1602983"/>
            <a:ext cx="0" cy="17637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46168" name="Text Box 171"/>
          <p:cNvSpPr txBox="1">
            <a:spLocks noChangeArrowheads="1"/>
          </p:cNvSpPr>
          <p:nvPr/>
        </p:nvSpPr>
        <p:spPr bwMode="auto">
          <a:xfrm>
            <a:off x="930152" y="3367107"/>
            <a:ext cx="4469939" cy="4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10800" rIns="54000" bIns="10800">
            <a:spAutoFit/>
          </a:bodyPr>
          <a:lstStyle>
            <a:lvl1pPr marL="180975" indent="-180975"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marL="0" indent="0" algn="l" eaLnBrk="1" hangingPunct="1">
              <a:spcBef>
                <a:spcPct val="0"/>
              </a:spcBef>
            </a:pPr>
            <a:r>
              <a:rPr lang="en-GB" sz="1300" dirty="0"/>
              <a:t>Linear interpolation within classes.</a:t>
            </a:r>
            <a:br>
              <a:rPr lang="en-GB" sz="1300" dirty="0"/>
            </a:br>
            <a:r>
              <a:rPr lang="en-GB" sz="1300" dirty="0"/>
              <a:t>Additional 6.7 per child under 6 years of 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E886A2-F7CD-039C-8A7B-5E1DF21169CD}"/>
                  </a:ext>
                </a:extLst>
              </p:cNvPr>
              <p:cNvSpPr txBox="1"/>
              <p:nvPr/>
            </p:nvSpPr>
            <p:spPr>
              <a:xfrm>
                <a:off x="975773" y="3827917"/>
                <a:ext cx="6584559" cy="449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300">
                          <a:latin typeface="+mn-lt"/>
                        </a:rPr>
                        <m:t>F</m:t>
                      </m:r>
                      <m:r>
                        <m:rPr>
                          <m:nor/>
                        </m:rPr>
                        <a:rPr lang="de-DE" sz="1300" b="0" i="0" smtClean="0">
                          <a:latin typeface="+mn-lt"/>
                        </a:rPr>
                        <m:t>inancial</m:t>
                      </m:r>
                      <m:r>
                        <m:rPr>
                          <m:nor/>
                        </m:rPr>
                        <a:rPr lang="de-DE" sz="13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1300" b="0" i="0" smtClean="0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</a:rPr>
                        <m:t>eed</m:t>
                      </m:r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</a:rPr>
                        <m:t>index</m:t>
                      </m:r>
                      <m:r>
                        <m:rPr>
                          <m:nor/>
                        </m:rPr>
                        <a:rPr lang="de-DE" sz="1300" b="0" i="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</a:rPr>
                        <m:t>=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1300" b="0" i="0" smtClean="0">
                              <a:latin typeface="+mj-lt"/>
                            </a:rPr>
                            <m:t>inhabitants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1300" b="0" i="0" smtClean="0">
                                  <a:latin typeface="+mj-lt"/>
                                  <a:ea typeface="Cambria Math" panose="02040503050406030204" pitchFamily="18" charset="0"/>
                                </a:rPr>
                                <m:t>percentage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1300" b="0" i="0" smtClean="0">
                                  <a:latin typeface="+mj-lt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de-DE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children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300" i="0">
                              <a:latin typeface="+mj-lt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de-DE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1300" b="0" i="0" smtClean="0">
                              <a:latin typeface="+mj-lt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de-DE" sz="1300" b="0" i="0" smtClean="0"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  <a:ea typeface="Cambria Math" panose="02040503050406030204" pitchFamily="18" charset="0"/>
                        </a:rPr>
                        <m:t>unform</m:t>
                      </m:r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  <a:ea typeface="Cambria Math" panose="02040503050406030204" pitchFamily="18" charset="0"/>
                        </a:rPr>
                        <m:t>basic</m:t>
                      </m:r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300" b="0" i="0" smtClean="0">
                          <a:latin typeface="+mj-lt"/>
                          <a:ea typeface="Cambria Math" panose="02040503050406030204" pitchFamily="18" charset="0"/>
                        </a:rPr>
                        <m:t>amount</m:t>
                      </m:r>
                    </m:oMath>
                  </m:oMathPara>
                </a14:m>
                <a:endParaRPr lang="en-GB" sz="13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E886A2-F7CD-039C-8A7B-5E1DF2116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73" y="3827917"/>
                <a:ext cx="6584559" cy="449482"/>
              </a:xfrm>
              <a:prstGeom prst="rect">
                <a:avLst/>
              </a:prstGeom>
              <a:blipFill>
                <a:blip r:embed="rId2"/>
                <a:stretch>
                  <a:fillRect l="-926" t="-1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EDEFA00-B622-20D1-FF2B-B7756E6E96BC}"/>
              </a:ext>
            </a:extLst>
          </p:cNvPr>
          <p:cNvGrpSpPr/>
          <p:nvPr/>
        </p:nvGrpSpPr>
        <p:grpSpPr>
          <a:xfrm>
            <a:off x="5253037" y="1166812"/>
            <a:ext cx="3240088" cy="2539580"/>
            <a:chOff x="5253037" y="1166812"/>
            <a:chExt cx="3240088" cy="253958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A0CD2631-CF44-C289-C064-5BEC470617F9}"/>
                </a:ext>
              </a:extLst>
            </p:cNvPr>
            <p:cNvGrpSpPr/>
            <p:nvPr/>
          </p:nvGrpSpPr>
          <p:grpSpPr>
            <a:xfrm>
              <a:off x="5253037" y="1166812"/>
              <a:ext cx="3240088" cy="2539580"/>
              <a:chOff x="5253037" y="1166812"/>
              <a:chExt cx="3240088" cy="2539580"/>
            </a:xfrm>
          </p:grpSpPr>
          <p:sp>
            <p:nvSpPr>
              <p:cNvPr id="46088" name="Text Box 82"/>
              <p:cNvSpPr txBox="1">
                <a:spLocks noChangeArrowheads="1"/>
              </p:cNvSpPr>
              <p:nvPr/>
            </p:nvSpPr>
            <p:spPr bwMode="auto">
              <a:xfrm>
                <a:off x="5292725" y="1166812"/>
                <a:ext cx="3132138" cy="25197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>
                <a:lvl1pPr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579D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579D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579D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579D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b="1" dirty="0"/>
                  <a:t>Tax capacity index</a:t>
                </a:r>
              </a:p>
            </p:txBody>
          </p:sp>
          <p:sp>
            <p:nvSpPr>
              <p:cNvPr id="46169" name="Text Box 172"/>
              <p:cNvSpPr txBox="1">
                <a:spLocks noChangeArrowheads="1"/>
              </p:cNvSpPr>
              <p:nvPr/>
            </p:nvSpPr>
            <p:spPr bwMode="auto">
              <a:xfrm>
                <a:off x="5253037" y="1483979"/>
                <a:ext cx="3240088" cy="222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4000" tIns="10800" rIns="54000" bIns="10800">
                <a:spAutoFit/>
              </a:bodyPr>
              <a:lstStyle>
                <a:lvl1pPr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579D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579D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579D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579D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579D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GB" sz="1300" dirty="0"/>
                  <a:t>Total tax revenue on the basis of standardised rates of assessment:</a:t>
                </a:r>
              </a:p>
              <a:p>
                <a:pPr algn="l" eaLnBrk="1" hangingPunct="1"/>
                <a:r>
                  <a:rPr lang="en-GB" sz="1300" dirty="0"/>
                  <a:t>   Real property tax A		 271</a:t>
                </a:r>
                <a:br>
                  <a:rPr lang="en-GB" sz="1300" dirty="0"/>
                </a:br>
                <a:r>
                  <a:rPr lang="en-GB" sz="1300" dirty="0"/>
                  <a:t>+ Real property tax B		 389</a:t>
                </a:r>
                <a:br>
                  <a:rPr lang="en-GB" sz="1300" dirty="0"/>
                </a:br>
                <a:r>
                  <a:rPr lang="en-GB" sz="1300" dirty="0"/>
                  <a:t>+ Local business tax		 395</a:t>
                </a:r>
                <a:br>
                  <a:rPr lang="en-GB" sz="1300" dirty="0"/>
                </a:br>
                <a:r>
                  <a:rPr lang="en-GB" sz="1300" dirty="0">
                    <a:cs typeface="Arial" charset="0"/>
                  </a:rPr>
                  <a:t>− Local business tax levy	(100)</a:t>
                </a:r>
                <a:br>
                  <a:rPr lang="en-GB" sz="1300" dirty="0">
                    <a:cs typeface="Arial" charset="0"/>
                  </a:rPr>
                </a:br>
                <a:r>
                  <a:rPr lang="en-GB" sz="1300" dirty="0">
                    <a:cs typeface="Arial" charset="0"/>
                  </a:rPr>
                  <a:t>+ Municipal share in income tax	(100)</a:t>
                </a:r>
                <a:br>
                  <a:rPr lang="en-GB" sz="1300" dirty="0">
                    <a:cs typeface="Arial" charset="0"/>
                  </a:rPr>
                </a:br>
                <a:r>
                  <a:rPr lang="en-GB" sz="1300" dirty="0">
                    <a:cs typeface="Arial" charset="0"/>
                  </a:rPr>
                  <a:t>+ Municipal share in value-added tax	(100)</a:t>
                </a:r>
              </a:p>
              <a:p>
                <a:pPr algn="l" eaLnBrk="1" hangingPunct="1"/>
                <a:r>
                  <a:rPr lang="en-GB" sz="1300" dirty="0">
                    <a:cs typeface="Arial" charset="0"/>
                  </a:rPr>
                  <a:t>= Tax capacity Index</a:t>
                </a:r>
                <a:br>
                  <a:rPr lang="en-GB" sz="1300" dirty="0">
                    <a:cs typeface="Arial" charset="0"/>
                  </a:rPr>
                </a:br>
                <a:endParaRPr lang="en-GB" sz="1300" dirty="0">
                  <a:cs typeface="Arial" charset="0"/>
                </a:endParaRPr>
              </a:p>
            </p:txBody>
          </p:sp>
        </p:grp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E4226F48-B87B-D755-023C-D60A154389EA}"/>
                </a:ext>
              </a:extLst>
            </p:cNvPr>
            <p:cNvCxnSpPr/>
            <p:nvPr/>
          </p:nvCxnSpPr>
          <p:spPr bwMode="auto">
            <a:xfrm>
              <a:off x="5292725" y="3242014"/>
              <a:ext cx="3132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171" name="Text Box 174"/>
          <p:cNvSpPr txBox="1">
            <a:spLocks noChangeArrowheads="1"/>
          </p:cNvSpPr>
          <p:nvPr/>
        </p:nvSpPr>
        <p:spPr bwMode="auto">
          <a:xfrm>
            <a:off x="1620371" y="5002661"/>
            <a:ext cx="52918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300" dirty="0"/>
              <a:t>The uniform basic amount is set in such a way that the total key mass earmarked for key allocations is used up.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FDF8CE-59FD-FE6C-C390-BE7127FE7196}"/>
              </a:ext>
            </a:extLst>
          </p:cNvPr>
          <p:cNvGrpSpPr/>
          <p:nvPr/>
        </p:nvGrpSpPr>
        <p:grpSpPr>
          <a:xfrm>
            <a:off x="986401" y="4219202"/>
            <a:ext cx="7654362" cy="999731"/>
            <a:chOff x="986401" y="4313338"/>
            <a:chExt cx="7654362" cy="1079792"/>
          </a:xfrm>
        </p:grpSpPr>
        <p:sp>
          <p:nvSpPr>
            <p:cNvPr id="46170" name="Text Box 173"/>
            <p:cNvSpPr txBox="1">
              <a:spLocks noChangeArrowheads="1"/>
            </p:cNvSpPr>
            <p:nvPr/>
          </p:nvSpPr>
          <p:spPr bwMode="auto">
            <a:xfrm>
              <a:off x="1655676" y="4581128"/>
              <a:ext cx="6985087" cy="292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00579D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rgbClr val="00579D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rgbClr val="00579D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rgbClr val="00579D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rgbClr val="00579D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579D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579D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579D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579D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300" b="1" dirty="0"/>
                <a:t>If financial need index &gt; tax capacity index, the following formula applies: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F307F4EF-BC93-09A5-88D7-D01129A22ED2}"/>
                    </a:ext>
                  </a:extLst>
                </p:cNvPr>
                <p:cNvSpPr txBox="1"/>
                <p:nvPr/>
              </p:nvSpPr>
              <p:spPr>
                <a:xfrm>
                  <a:off x="1727684" y="4917285"/>
                  <a:ext cx="5921204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1300" b="0" i="0" smtClean="0">
                            <a:latin typeface="+mj-lt"/>
                          </a:rPr>
                          <m:t>Key</m:t>
                        </m:r>
                        <m:r>
                          <m:rPr>
                            <m:nor/>
                          </m:rPr>
                          <a:rPr lang="en-GB" sz="1300" b="0" i="0" smtClean="0"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300" b="0" i="0" smtClean="0">
                            <a:latin typeface="+mj-lt"/>
                          </a:rPr>
                          <m:t>allocation</m:t>
                        </m:r>
                        <m:r>
                          <m:rPr>
                            <m:nor/>
                          </m:rPr>
                          <a:rPr lang="de-DE" sz="1300" b="0" i="0" smtClean="0"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300" b="0" i="0" smtClean="0">
                            <a:latin typeface="+mj-lt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e-DE" sz="1300" b="0" i="0" smtClean="0"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300" b="0" i="0" smtClean="0">
                            <a:latin typeface="+mj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de-DE" sz="1300" b="0" i="0" smtClean="0">
                            <a:latin typeface="+mj-lt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GB" sz="1300" b="0" i="0" smtClean="0">
                            <a:latin typeface="+mj-lt"/>
                          </a:rPr>
                          <m:t>80</m:t>
                        </m:r>
                        <m:r>
                          <m:rPr>
                            <m:nor/>
                          </m:rPr>
                          <a:rPr lang="de-DE" sz="1300" b="0" i="0" smtClean="0"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300" b="0" i="0" smtClean="0">
                            <a:latin typeface="+mj-lt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de-DE" sz="1300" b="0" i="0" smtClean="0">
                            <a:latin typeface="+mj-lt"/>
                          </a:rPr>
                          <m:t> </m:t>
                        </m:r>
                        <m:d>
                          <m:d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sz="1300" b="0" i="0" smtClean="0">
                                <a:latin typeface="+mj-lt"/>
                              </a:rPr>
                              <m:t>financial</m:t>
                            </m:r>
                            <m:r>
                              <m:rPr>
                                <m:nor/>
                              </m:rPr>
                              <a:rPr lang="de-DE" sz="1300" b="0" i="0" smtClean="0">
                                <a:latin typeface="+mj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1300" b="0" i="0" smtClean="0">
                                <a:latin typeface="+mj-lt"/>
                              </a:rPr>
                              <m:t>need</m:t>
                            </m:r>
                            <m:r>
                              <m:rPr>
                                <m:nor/>
                              </m:rPr>
                              <a:rPr lang="en-GB" sz="1300" b="0" i="0" smtClean="0">
                                <a:latin typeface="+mj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1300" b="0" i="0" smtClean="0">
                                <a:latin typeface="+mj-lt"/>
                              </a:rPr>
                              <m:t>index</m:t>
                            </m:r>
                            <m:r>
                              <m:rPr>
                                <m:nor/>
                              </m:rPr>
                              <a:rPr lang="de-DE" sz="1300" b="0" i="0" smtClean="0">
                                <a:latin typeface="+mj-lt"/>
                              </a:rPr>
                              <m:t> </m:t>
                            </m:r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–</m:t>
                            </m:r>
                            <m:r>
                              <m:rPr>
                                <m:nor/>
                              </m:rPr>
                              <a:rPr lang="de-DE" sz="1300" b="0" i="0" smtClean="0">
                                <a:latin typeface="+mj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1300" b="0" i="0" smtClean="0">
                                <a:latin typeface="+mj-lt"/>
                              </a:rPr>
                              <m:t>tax</m:t>
                            </m:r>
                            <m:r>
                              <m:rPr>
                                <m:nor/>
                              </m:rPr>
                              <a:rPr lang="en-GB" sz="1300" b="0" i="0" smtClean="0">
                                <a:latin typeface="+mj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1300" b="0" i="0" smtClean="0">
                                <a:latin typeface="+mj-lt"/>
                              </a:rPr>
                              <m:t>capacity</m:t>
                            </m:r>
                            <m:r>
                              <m:rPr>
                                <m:nor/>
                              </m:rPr>
                              <a:rPr lang="en-GB" sz="1300" b="0" i="0" smtClean="0">
                                <a:latin typeface="+mj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1300" b="0" i="0" smtClean="0">
                                <a:latin typeface="+mj-lt"/>
                              </a:rPr>
                              <m:t>index</m:t>
                            </m:r>
                          </m:e>
                        </m:d>
                      </m:oMath>
                    </m:oMathPara>
                  </a14:m>
                  <a:endParaRPr lang="en-GB" sz="13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F307F4EF-BC93-09A5-88D7-D01129A22E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7684" y="4917285"/>
                  <a:ext cx="5921204" cy="200055"/>
                </a:xfrm>
                <a:prstGeom prst="rect">
                  <a:avLst/>
                </a:prstGeom>
                <a:blipFill>
                  <a:blip r:embed="rId3"/>
                  <a:stretch>
                    <a:fillRect l="-1337" t="-3333" b="-4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Geschweifte Klammer links 8">
              <a:extLst>
                <a:ext uri="{FF2B5EF4-FFF2-40B4-BE49-F238E27FC236}">
                  <a16:creationId xmlns:a16="http://schemas.microsoft.com/office/drawing/2014/main" id="{BF366A29-978D-4F03-4CA9-8DEF569C1315}"/>
                </a:ext>
              </a:extLst>
            </p:cNvPr>
            <p:cNvSpPr/>
            <p:nvPr/>
          </p:nvSpPr>
          <p:spPr bwMode="auto">
            <a:xfrm rot="16200000">
              <a:off x="4588088" y="711651"/>
              <a:ext cx="234949" cy="7438323"/>
            </a:xfrm>
            <a:prstGeom prst="leftBrace">
              <a:avLst>
                <a:gd name="adj1" fmla="val 26639"/>
                <a:gd name="adj2" fmla="val 50000"/>
              </a:avLst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16" name="Oval 72">
              <a:extLst>
                <a:ext uri="{FF2B5EF4-FFF2-40B4-BE49-F238E27FC236}">
                  <a16:creationId xmlns:a16="http://schemas.microsoft.com/office/drawing/2014/main" id="{97B91D11-F415-1B27-B282-C51160A91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4922426"/>
              <a:ext cx="536575" cy="225425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GB" sz="1000" b="1" dirty="0">
                  <a:solidFill>
                    <a:srgbClr val="FFFFFF"/>
                  </a:solidFill>
                </a:rPr>
                <a:t>714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04C517-A326-F416-B4F9-C441F65C70A4}"/>
                </a:ext>
              </a:extLst>
            </p:cNvPr>
            <p:cNvSpPr txBox="1"/>
            <p:nvPr/>
          </p:nvSpPr>
          <p:spPr>
            <a:xfrm>
              <a:off x="7549929" y="5177686"/>
              <a:ext cx="9973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rgbClr val="C00000"/>
                  </a:solidFill>
                </a:rPr>
                <a:t>(million € in 2023)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EFFB3B8-D074-3505-C738-10DD440BD5A0}"/>
              </a:ext>
            </a:extLst>
          </p:cNvPr>
          <p:cNvGrpSpPr/>
          <p:nvPr/>
        </p:nvGrpSpPr>
        <p:grpSpPr>
          <a:xfrm>
            <a:off x="884540" y="5456837"/>
            <a:ext cx="7871955" cy="492443"/>
            <a:chOff x="884540" y="5733256"/>
            <a:chExt cx="7871955" cy="49244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DC440A2-1A22-2A6B-3033-BEA054BA6203}"/>
                </a:ext>
              </a:extLst>
            </p:cNvPr>
            <p:cNvSpPr txBox="1"/>
            <p:nvPr/>
          </p:nvSpPr>
          <p:spPr>
            <a:xfrm>
              <a:off x="884540" y="5733256"/>
              <a:ext cx="787195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GB" sz="1300" dirty="0"/>
                <a:t>The key allocations for the county tasks are determined using a similar, but with regard</a:t>
              </a:r>
              <a:br>
                <a:rPr lang="en-GB" sz="1300" dirty="0"/>
              </a:br>
              <a:r>
                <a:rPr lang="en-GB" sz="1300" dirty="0"/>
                <a:t>to the “financial need index” more complex procedure.</a:t>
              </a:r>
            </a:p>
          </p:txBody>
        </p:sp>
        <p:sp>
          <p:nvSpPr>
            <p:cNvPr id="19" name="Oval 72">
              <a:extLst>
                <a:ext uri="{FF2B5EF4-FFF2-40B4-BE49-F238E27FC236}">
                  <a16:creationId xmlns:a16="http://schemas.microsoft.com/office/drawing/2014/main" id="{4DA2EA82-F982-97CF-0507-6AFA29981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7" y="5769260"/>
              <a:ext cx="536575" cy="225425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GB" sz="1000" b="1" dirty="0">
                  <a:solidFill>
                    <a:srgbClr val="FFFFFF"/>
                  </a:solidFill>
                </a:rPr>
                <a:t>912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B1C7AB0-5586-14CB-67F8-25CB41932C1B}"/>
                </a:ext>
              </a:extLst>
            </p:cNvPr>
            <p:cNvSpPr txBox="1"/>
            <p:nvPr/>
          </p:nvSpPr>
          <p:spPr>
            <a:xfrm>
              <a:off x="7561204" y="6000576"/>
              <a:ext cx="9973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rgbClr val="C00000"/>
                  </a:solidFill>
                </a:rPr>
                <a:t>(million € in 2023)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37EC577-DEEB-2044-FF0D-A261582ACFF6}"/>
              </a:ext>
            </a:extLst>
          </p:cNvPr>
          <p:cNvGrpSpPr/>
          <p:nvPr/>
        </p:nvGrpSpPr>
        <p:grpSpPr>
          <a:xfrm>
            <a:off x="5371498" y="1976857"/>
            <a:ext cx="3196896" cy="1898230"/>
            <a:chOff x="5371498" y="2070993"/>
            <a:chExt cx="3196896" cy="189823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B1C31D0-47F4-EB7D-5B86-44BE02B52B28}"/>
                </a:ext>
              </a:extLst>
            </p:cNvPr>
            <p:cNvSpPr/>
            <p:nvPr/>
          </p:nvSpPr>
          <p:spPr bwMode="auto">
            <a:xfrm>
              <a:off x="8059839" y="2070993"/>
              <a:ext cx="360336" cy="604208"/>
            </a:xfrm>
            <a:prstGeom prst="rect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2D713FF-B6D6-FBBC-4F21-F9DA649B05BF}"/>
                </a:ext>
              </a:extLst>
            </p:cNvPr>
            <p:cNvSpPr txBox="1"/>
            <p:nvPr/>
          </p:nvSpPr>
          <p:spPr>
            <a:xfrm>
              <a:off x="5371498" y="3569113"/>
              <a:ext cx="3150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0" lang="en-GB" sz="1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rPr>
                <a:t>Standardisation has the effect that the tax capacity</a:t>
              </a:r>
              <a:br>
                <a:rPr kumimoji="0" lang="en-GB" sz="1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rPr>
              </a:br>
              <a:r>
                <a:rPr kumimoji="0" lang="en-GB" sz="1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rPr>
                <a:t>index is independent of the local rate of assessment.</a:t>
              </a:r>
              <a:endParaRPr lang="en-GB" sz="1000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6FA0936F-6D4D-5FF6-E355-F3104704F426}"/>
                </a:ext>
              </a:extLst>
            </p:cNvPr>
            <p:cNvCxnSpPr/>
            <p:nvPr/>
          </p:nvCxnSpPr>
          <p:spPr bwMode="auto">
            <a:xfrm>
              <a:off x="8420325" y="2386457"/>
              <a:ext cx="147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4C455A0-E01E-640D-89CF-B756EFB95088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8424428" y="3752336"/>
              <a:ext cx="1439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0779F73C-24EB-0E2C-62B9-125ADE7C1922}"/>
                </a:ext>
              </a:extLst>
            </p:cNvPr>
            <p:cNvCxnSpPr/>
            <p:nvPr/>
          </p:nvCxnSpPr>
          <p:spPr bwMode="auto">
            <a:xfrm>
              <a:off x="8568376" y="2384854"/>
              <a:ext cx="0" cy="13665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44A1EC02-552C-0BBA-011D-3E69B69B6FAC}"/>
              </a:ext>
            </a:extLst>
          </p:cNvPr>
          <p:cNvSpPr txBox="1"/>
          <p:nvPr/>
        </p:nvSpPr>
        <p:spPr>
          <a:xfrm>
            <a:off x="886459" y="5949280"/>
            <a:ext cx="26805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j-lt"/>
              </a:rPr>
              <a:t>(§§ 6-15 </a:t>
            </a:r>
            <a:r>
              <a:rPr lang="en-US" sz="1000" dirty="0" err="1">
                <a:latin typeface="+mj-lt"/>
              </a:rPr>
              <a:t>Thüringer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Finanzausgleichsgesetz</a:t>
            </a:r>
            <a:r>
              <a:rPr lang="en-US" sz="1000" dirty="0">
                <a:latin typeface="+mj-lt"/>
              </a:rPr>
              <a:t>)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10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Municipal Finance System in the Federal Republic of Germany</a:t>
            </a:r>
            <a:endParaRPr lang="de-DE" sz="1200"/>
          </a:p>
        </p:txBody>
      </p:sp>
      <p:sp>
        <p:nvSpPr>
          <p:cNvPr id="4608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579D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579D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5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579D"/>
                </a:solidFill>
                <a:latin typeface="Arial" charset="0"/>
              </a:defRPr>
            </a:lvl9pPr>
          </a:lstStyle>
          <a:p>
            <a:pPr eaLnBrk="1" hangingPunct="1"/>
            <a:fld id="{F0B6BF2E-DBFD-4583-9259-AF4FA6B1EA3F}" type="slidenum">
              <a:rPr lang="de-DE" sz="900" smtClean="0">
                <a:solidFill>
                  <a:schemeClr val="bg1"/>
                </a:solidFill>
              </a:rPr>
              <a:pPr eaLnBrk="1" hangingPunct="1"/>
              <a:t>9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Fiscal Equalisation Levy in Thuringia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62AD918-39F9-80BB-6E99-B2CAD4F5AA19}"/>
              </a:ext>
            </a:extLst>
          </p:cNvPr>
          <p:cNvGrpSpPr/>
          <p:nvPr/>
        </p:nvGrpSpPr>
        <p:grpSpPr>
          <a:xfrm>
            <a:off x="897651" y="1397828"/>
            <a:ext cx="6821211" cy="4306077"/>
            <a:chOff x="733357" y="2808076"/>
            <a:chExt cx="6821211" cy="3197593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8FCE953E-0774-A70A-AAE2-E1D16BB25428}"/>
                </a:ext>
              </a:extLst>
            </p:cNvPr>
            <p:cNvGrpSpPr/>
            <p:nvPr/>
          </p:nvGrpSpPr>
          <p:grpSpPr>
            <a:xfrm>
              <a:off x="1459456" y="2888940"/>
              <a:ext cx="6095112" cy="2950719"/>
              <a:chOff x="1459456" y="2888940"/>
              <a:chExt cx="6095112" cy="2950719"/>
            </a:xfrm>
          </p:grpSpPr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8375EC57-6ED9-CE10-E710-F48BB3070CEF}"/>
                  </a:ext>
                </a:extLst>
              </p:cNvPr>
              <p:cNvCxnSpPr/>
              <p:nvPr/>
            </p:nvCxnSpPr>
            <p:spPr bwMode="auto">
              <a:xfrm>
                <a:off x="1983472" y="5553236"/>
                <a:ext cx="525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BB6C2BA5-F1F6-0FDD-9C36-455D860058CE}"/>
                  </a:ext>
                </a:extLst>
              </p:cNvPr>
              <p:cNvCxnSpPr/>
              <p:nvPr/>
            </p:nvCxnSpPr>
            <p:spPr bwMode="auto">
              <a:xfrm>
                <a:off x="1973948" y="4365104"/>
                <a:ext cx="55806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E4CFB6D4-9E3D-8822-0A89-AEACDBAEB73A}"/>
                  </a:ext>
                </a:extLst>
              </p:cNvPr>
              <p:cNvCxnSpPr/>
              <p:nvPr/>
            </p:nvCxnSpPr>
            <p:spPr bwMode="auto">
              <a:xfrm>
                <a:off x="1973948" y="3176972"/>
                <a:ext cx="55806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48034086-3982-4DC2-02CD-CFD767E4BE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-5400000">
                <a:off x="654101" y="4221236"/>
                <a:ext cx="266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2298D158-3610-C48E-D64D-49F403320D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-5400000">
                <a:off x="956308" y="4220940"/>
                <a:ext cx="266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B0D3A3DB-1390-359B-129F-B81C5E138D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2792512" y="4220940"/>
                <a:ext cx="266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CEA0D489-97EF-92A1-62B2-FE671EDED2D4}"/>
                  </a:ext>
                </a:extLst>
              </p:cNvPr>
              <p:cNvSpPr txBox="1"/>
              <p:nvPr/>
            </p:nvSpPr>
            <p:spPr>
              <a:xfrm>
                <a:off x="2029262" y="5547271"/>
                <a:ext cx="51809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00" dirty="0"/>
                  <a:t>15%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2D95B57F-D9F1-8E89-1115-41D480F18232}"/>
                  </a:ext>
                </a:extLst>
              </p:cNvPr>
              <p:cNvSpPr txBox="1"/>
              <p:nvPr/>
            </p:nvSpPr>
            <p:spPr>
              <a:xfrm>
                <a:off x="3830005" y="5546346"/>
                <a:ext cx="59869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00" dirty="0"/>
                  <a:t>115%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4A4AC47A-32B6-9B22-3ECE-AB960125C414}"/>
                  </a:ext>
                </a:extLst>
              </p:cNvPr>
              <p:cNvSpPr txBox="1"/>
              <p:nvPr/>
            </p:nvSpPr>
            <p:spPr>
              <a:xfrm>
                <a:off x="1459456" y="4214427"/>
                <a:ext cx="51809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00" dirty="0"/>
                  <a:t>20%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D1E24821-A16E-0EC8-6A03-B12BE5A68F95}"/>
                  </a:ext>
                </a:extLst>
              </p:cNvPr>
              <p:cNvSpPr txBox="1"/>
              <p:nvPr/>
            </p:nvSpPr>
            <p:spPr>
              <a:xfrm>
                <a:off x="1468010" y="3030779"/>
                <a:ext cx="51809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00" dirty="0"/>
                  <a:t>40%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0F74B7C-F62C-EC7B-7768-B2A0FBE2D1B2}"/>
                  </a:ext>
                </a:extLst>
              </p:cNvPr>
              <p:cNvSpPr txBox="1"/>
              <p:nvPr/>
            </p:nvSpPr>
            <p:spPr>
              <a:xfrm>
                <a:off x="1468999" y="5398075"/>
                <a:ext cx="51809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00" dirty="0"/>
                  <a:t>  0%</a:t>
                </a:r>
              </a:p>
            </p:txBody>
          </p:sp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CB60B71A-BC3A-A2BF-19F5-BE2526462A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87091" y="5541199"/>
                <a:ext cx="301217" cy="300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F28B75E6-0912-7EA0-F2C0-3F062220F2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86012" y="3175695"/>
                <a:ext cx="1843088" cy="119534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8A6734C6-A751-3624-BDAA-294341988B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19672" y="3176972"/>
                <a:ext cx="3434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8CC4216F-7C46-49C5-619F-20A73C6F5A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88307" y="4363511"/>
                <a:ext cx="0" cy="119380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351F15B-DDFB-C62A-2BB0-122AA4BD57BC}"/>
                </a:ext>
              </a:extLst>
            </p:cNvPr>
            <p:cNvSpPr txBox="1"/>
            <p:nvPr/>
          </p:nvSpPr>
          <p:spPr>
            <a:xfrm>
              <a:off x="1896558" y="5788548"/>
              <a:ext cx="5319460" cy="2171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300" dirty="0"/>
                <a:t>Exceedance of the tax capacity index over the financial need index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587958FD-36CD-8CED-2691-213320F72BB0}"/>
                </a:ext>
              </a:extLst>
            </p:cNvPr>
            <p:cNvSpPr txBox="1"/>
            <p:nvPr/>
          </p:nvSpPr>
          <p:spPr>
            <a:xfrm rot="-5400000">
              <a:off x="-341673" y="3883106"/>
              <a:ext cx="288872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Share to be paid from each</a:t>
              </a:r>
              <a:br>
                <a:rPr lang="en-GB" dirty="0"/>
              </a:br>
              <a:r>
                <a:rPr lang="en-GB" dirty="0"/>
                <a:t>additional Euro tax capacity index</a:t>
              </a:r>
              <a:br>
                <a:rPr lang="en-GB" dirty="0"/>
              </a:br>
              <a:r>
                <a:rPr lang="en-GB" dirty="0"/>
                <a:t>as fiscal equalisation levy</a:t>
              </a:r>
            </a:p>
          </p:txBody>
        </p: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AC403441-DB6C-EECF-F781-E15B49D0DF99}"/>
              </a:ext>
            </a:extLst>
          </p:cNvPr>
          <p:cNvSpPr txBox="1"/>
          <p:nvPr/>
        </p:nvSpPr>
        <p:spPr>
          <a:xfrm>
            <a:off x="5225059" y="2754028"/>
            <a:ext cx="3235373" cy="147137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300" dirty="0"/>
              <a:t>The fiscal equalisation levy is paid to the</a:t>
            </a:r>
            <a:br>
              <a:rPr lang="en-GB" sz="1300" dirty="0"/>
            </a:br>
            <a:r>
              <a:rPr lang="en-GB" sz="1300" dirty="0"/>
              <a:t>county to which the municipality belongs.</a:t>
            </a:r>
            <a:br>
              <a:rPr lang="en-GB" sz="1300" dirty="0"/>
            </a:br>
            <a:r>
              <a:rPr lang="en-GB" sz="1300" dirty="0"/>
              <a:t>It therefore serves to equalise between</a:t>
            </a:r>
            <a:br>
              <a:rPr lang="en-GB" sz="1300" dirty="0"/>
            </a:br>
            <a:r>
              <a:rPr lang="en-GB" sz="1300" dirty="0"/>
              <a:t>municipalities with different tax capacities</a:t>
            </a:r>
            <a:br>
              <a:rPr lang="en-GB" sz="1300" dirty="0"/>
            </a:br>
            <a:r>
              <a:rPr lang="en-GB" sz="1300" dirty="0"/>
              <a:t>in this county.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4F3D64-613E-198D-8224-F61794283A1A}"/>
              </a:ext>
            </a:extLst>
          </p:cNvPr>
          <p:cNvSpPr txBox="1"/>
          <p:nvPr/>
        </p:nvSpPr>
        <p:spPr>
          <a:xfrm>
            <a:off x="897650" y="1075647"/>
            <a:ext cx="6230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en-GB" sz="1400" b="1" dirty="0"/>
              <a:t>If tax capacity index &gt; financial need index, the following chart applies: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2A21DCF-56DB-333C-74FE-A7ADD485F4C3}"/>
              </a:ext>
            </a:extLst>
          </p:cNvPr>
          <p:cNvSpPr txBox="1"/>
          <p:nvPr/>
        </p:nvSpPr>
        <p:spPr>
          <a:xfrm>
            <a:off x="886459" y="5949280"/>
            <a:ext cx="2502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j-lt"/>
              </a:rPr>
              <a:t>(§ 29 </a:t>
            </a:r>
            <a:r>
              <a:rPr lang="en-US" sz="1000" dirty="0" err="1">
                <a:latin typeface="+mj-lt"/>
              </a:rPr>
              <a:t>Thüringer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Finanzausgleichsgesetz</a:t>
            </a:r>
            <a:r>
              <a:rPr lang="en-US" sz="1000" dirty="0">
                <a:latin typeface="+mj-lt"/>
              </a:rPr>
              <a:t>)</a:t>
            </a:r>
            <a:endParaRPr lang="de-DE" sz="1000" dirty="0">
              <a:latin typeface="+mj-lt"/>
            </a:endParaRPr>
          </a:p>
        </p:txBody>
      </p:sp>
      <p:sp>
        <p:nvSpPr>
          <p:cNvPr id="2" name="Oval 72">
            <a:extLst>
              <a:ext uri="{FF2B5EF4-FFF2-40B4-BE49-F238E27FC236}">
                <a16:creationId xmlns:a16="http://schemas.microsoft.com/office/drawing/2014/main" id="{6D05ECAA-0951-9C0F-9AB0-24B5F2CDF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38" y="4779287"/>
            <a:ext cx="536575" cy="216396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GB" sz="1000" b="1" dirty="0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D78D7B-F4FE-0C9D-AAA9-CF821F3297E3}"/>
              </a:ext>
            </a:extLst>
          </p:cNvPr>
          <p:cNvSpPr txBox="1"/>
          <p:nvPr/>
        </p:nvSpPr>
        <p:spPr>
          <a:xfrm>
            <a:off x="7549929" y="5019463"/>
            <a:ext cx="997389" cy="199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C00000"/>
                </a:solidFill>
              </a:rPr>
              <a:t>(million € in 2023)</a:t>
            </a:r>
          </a:p>
        </p:txBody>
      </p:sp>
    </p:spTree>
    <p:extLst>
      <p:ext uri="{BB962C8B-B14F-4D97-AF65-F5344CB8AC3E}">
        <p14:creationId xmlns:p14="http://schemas.microsoft.com/office/powerpoint/2010/main" val="7318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HG-Hörsaal">
  <a:themeElements>
    <a:clrScheme name="HG-Hörsaal 9">
      <a:dk1>
        <a:srgbClr val="00579D"/>
      </a:dk1>
      <a:lt1>
        <a:srgbClr val="E2F7E1"/>
      </a:lt1>
      <a:dk2>
        <a:srgbClr val="00579D"/>
      </a:dk2>
      <a:lt2>
        <a:srgbClr val="FFE3E1"/>
      </a:lt2>
      <a:accent1>
        <a:srgbClr val="E1E7F3"/>
      </a:accent1>
      <a:accent2>
        <a:srgbClr val="00A562"/>
      </a:accent2>
      <a:accent3>
        <a:srgbClr val="EEFAEE"/>
      </a:accent3>
      <a:accent4>
        <a:srgbClr val="004985"/>
      </a:accent4>
      <a:accent5>
        <a:srgbClr val="EEF1F8"/>
      </a:accent5>
      <a:accent6>
        <a:srgbClr val="009558"/>
      </a:accent6>
      <a:hlink>
        <a:srgbClr val="E15050"/>
      </a:hlink>
      <a:folHlink>
        <a:srgbClr val="E15050"/>
      </a:folHlink>
    </a:clrScheme>
    <a:fontScheme name="HG-Hörsa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79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79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G-Hörsa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-Hörsa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-Hörsa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-Hörsa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-Hörsa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-Hörsa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-Hörsa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-Hörsaal 8">
        <a:dk1>
          <a:srgbClr val="00579D"/>
        </a:dk1>
        <a:lt1>
          <a:srgbClr val="D6EBDB"/>
        </a:lt1>
        <a:dk2>
          <a:srgbClr val="00579D"/>
        </a:dk2>
        <a:lt2>
          <a:srgbClr val="B9C6E4"/>
        </a:lt2>
        <a:accent1>
          <a:srgbClr val="B1DAC0"/>
        </a:accent1>
        <a:accent2>
          <a:srgbClr val="00A562"/>
        </a:accent2>
        <a:accent3>
          <a:srgbClr val="E8F3EA"/>
        </a:accent3>
        <a:accent4>
          <a:srgbClr val="004985"/>
        </a:accent4>
        <a:accent5>
          <a:srgbClr val="D5EADC"/>
        </a:accent5>
        <a:accent6>
          <a:srgbClr val="009558"/>
        </a:accent6>
        <a:hlink>
          <a:srgbClr val="00579D"/>
        </a:hlink>
        <a:folHlink>
          <a:srgbClr val="0057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-Hörsaal 9">
        <a:dk1>
          <a:srgbClr val="00579D"/>
        </a:dk1>
        <a:lt1>
          <a:srgbClr val="E2F7E1"/>
        </a:lt1>
        <a:dk2>
          <a:srgbClr val="00579D"/>
        </a:dk2>
        <a:lt2>
          <a:srgbClr val="FFE3E1"/>
        </a:lt2>
        <a:accent1>
          <a:srgbClr val="E1E7F3"/>
        </a:accent1>
        <a:accent2>
          <a:srgbClr val="00A562"/>
        </a:accent2>
        <a:accent3>
          <a:srgbClr val="EEFAEE"/>
        </a:accent3>
        <a:accent4>
          <a:srgbClr val="004985"/>
        </a:accent4>
        <a:accent5>
          <a:srgbClr val="EEF1F8"/>
        </a:accent5>
        <a:accent6>
          <a:srgbClr val="009558"/>
        </a:accent6>
        <a:hlink>
          <a:srgbClr val="E15050"/>
        </a:hlink>
        <a:folHlink>
          <a:srgbClr val="E1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2231</Words>
  <Application>Microsoft Office PowerPoint</Application>
  <PresentationFormat>Bildschirmpräsentation (4:3)</PresentationFormat>
  <Paragraphs>477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News Gothic MT</vt:lpstr>
      <vt:lpstr>Times New Roman</vt:lpstr>
      <vt:lpstr>Cambria Math</vt:lpstr>
      <vt:lpstr>Arial</vt:lpstr>
      <vt:lpstr>Arial Narrow</vt:lpstr>
      <vt:lpstr>HG-Hörsaal</vt:lpstr>
      <vt:lpstr>Municipal Finance System in the Federal Republic of Germany:  the Example of Thuringia</vt:lpstr>
      <vt:lpstr>Outline of the Presentation</vt:lpstr>
      <vt:lpstr>Structure of the Federal Republic of Germany</vt:lpstr>
      <vt:lpstr>Tax Revenue in the Federal Republic of Germany</vt:lpstr>
      <vt:lpstr>Tax Revenue of selected Municipalities in Thuringia</vt:lpstr>
      <vt:lpstr>Municipal Taxes</vt:lpstr>
      <vt:lpstr>Municipal Share of Income Tax</vt:lpstr>
      <vt:lpstr>Key Allocations to Municipalities in Thuringia</vt:lpstr>
      <vt:lpstr>Fiscal Equalisation Levy in Thuringia</vt:lpstr>
      <vt:lpstr>Special Burden Compensation in Thuringia</vt:lpstr>
      <vt:lpstr>County Levy in Thuringia</vt:lpstr>
      <vt:lpstr>Tax Revenue of selected Municipalities in Thuringia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öffentlicher Dienstleistungen</dc:title>
  <dc:subject>Dr. Zahradno</dc:subject>
  <dc:creator>Zahradnik</dc:creator>
  <cp:lastModifiedBy>Zahradnik</cp:lastModifiedBy>
  <cp:revision>1670</cp:revision>
  <cp:lastPrinted>2023-08-22T07:49:56Z</cp:lastPrinted>
  <dcterms:created xsi:type="dcterms:W3CDTF">2004-08-16T16:59:08Z</dcterms:created>
  <dcterms:modified xsi:type="dcterms:W3CDTF">2023-08-22T07:50:08Z</dcterms:modified>
</cp:coreProperties>
</file>