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5" r:id="rId2"/>
    <p:sldId id="257" r:id="rId3"/>
    <p:sldId id="258" r:id="rId4"/>
    <p:sldId id="275" r:id="rId5"/>
    <p:sldId id="276" r:id="rId6"/>
    <p:sldId id="277" r:id="rId7"/>
    <p:sldId id="286" r:id="rId8"/>
    <p:sldId id="282" r:id="rId9"/>
    <p:sldId id="278" r:id="rId10"/>
    <p:sldId id="279" r:id="rId11"/>
    <p:sldId id="280" r:id="rId12"/>
    <p:sldId id="281" r:id="rId13"/>
    <p:sldId id="283" r:id="rId14"/>
    <p:sldId id="284" r:id="rId15"/>
    <p:sldId id="285" r:id="rId16"/>
    <p:sldId id="287" r:id="rId17"/>
    <p:sldId id="288" r:id="rId18"/>
    <p:sldId id="289" r:id="rId19"/>
    <p:sldId id="290" r:id="rId20"/>
    <p:sldId id="291" r:id="rId21"/>
    <p:sldId id="292" r:id="rId22"/>
    <p:sldId id="293" r:id="rId23"/>
    <p:sldId id="294" r:id="rId24"/>
    <p:sldId id="296" r:id="rId25"/>
  </p:sldIdLst>
  <p:sldSz cx="9144000" cy="6858000" type="screen4x3"/>
  <p:notesSz cx="7102475"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54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Prostokąt 1"/>
          <p:cNvSpPr>
            <a:spLocks noMove="1" noResize="1"/>
          </p:cNvSpPr>
          <p:nvPr/>
        </p:nvSpPr>
        <p:spPr>
          <a:xfrm>
            <a:off x="0" y="0"/>
            <a:ext cx="7102612" cy="10235208"/>
          </a:xfrm>
          <a:prstGeom prst="rect">
            <a:avLst/>
          </a:prstGeom>
          <a:solidFill>
            <a:srgbClr val="FFFFFF"/>
          </a:solidFill>
          <a:ln cap="flat">
            <a:noFill/>
            <a:prstDash val="solid"/>
          </a:ln>
        </p:spPr>
        <p:txBody>
          <a:bodyPr vert="horz" wrap="none" lIns="94000" tIns="46995" rIns="94000" bIns="46995" anchor="ctr" anchorCtr="1" compatLnSpc="1">
            <a:noAutofit/>
          </a:bodyPr>
          <a:lstStyle/>
          <a:p>
            <a:pPr defTabSz="954999" hangingPunct="0">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endParaRPr lang="pl-PL" sz="1900">
              <a:solidFill>
                <a:srgbClr val="000000"/>
              </a:solidFill>
              <a:latin typeface="Arial" pitchFamily="34"/>
              <a:ea typeface="Arial" pitchFamily="34"/>
              <a:cs typeface="Arial" pitchFamily="34"/>
            </a:endParaRPr>
          </a:p>
        </p:txBody>
      </p:sp>
      <p:pic>
        <p:nvPicPr>
          <p:cNvPr id="3" name="Obraz 1"/>
          <p:cNvPicPr>
            <a:picLocks noChangeAspect="1"/>
          </p:cNvPicPr>
          <p:nvPr/>
        </p:nvPicPr>
        <p:blipFill>
          <a:blip r:embed="rId2">
            <a:lum bright="-50000"/>
            <a:alphaModFix/>
          </a:blip>
          <a:srcRect/>
          <a:stretch>
            <a:fillRect/>
          </a:stretch>
        </p:blipFill>
        <p:spPr>
          <a:xfrm>
            <a:off x="1098550" y="271652"/>
            <a:ext cx="1533210" cy="466483"/>
          </a:xfrm>
          <a:prstGeom prst="rect">
            <a:avLst/>
          </a:prstGeom>
          <a:noFill/>
          <a:ln cap="flat">
            <a:noFill/>
          </a:ln>
        </p:spPr>
      </p:pic>
      <p:sp>
        <p:nvSpPr>
          <p:cNvPr id="4" name="Symbol zastępczy numeru slajdu 3"/>
          <p:cNvSpPr txBox="1">
            <a:spLocks noGrp="1"/>
          </p:cNvSpPr>
          <p:nvPr>
            <p:ph type="sldNum" sz="quarter" idx="3"/>
          </p:nvPr>
        </p:nvSpPr>
        <p:spPr>
          <a:xfrm>
            <a:off x="4088698" y="9270692"/>
            <a:ext cx="1914983" cy="471309"/>
          </a:xfrm>
          <a:prstGeom prst="rect">
            <a:avLst/>
          </a:prstGeom>
          <a:noFill/>
          <a:ln>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6841C276-698F-4AB4-B94E-2255ABD0F7E1}"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a:t>
            </a:fld>
            <a:endParaRPr lang="pl-PL" sz="1300">
              <a:solidFill>
                <a:srgbClr val="000000"/>
              </a:solidFill>
              <a:latin typeface="Arial" pitchFamily="34"/>
              <a:ea typeface="Arial" pitchFamily="34"/>
              <a:cs typeface="Arial" pitchFamily="34"/>
            </a:endParaRPr>
          </a:p>
        </p:txBody>
      </p:sp>
      <p:sp>
        <p:nvSpPr>
          <p:cNvPr id="5" name="Symbol zastępczy numeru slajdu 4"/>
          <p:cNvSpPr/>
          <p:nvPr/>
        </p:nvSpPr>
        <p:spPr>
          <a:xfrm>
            <a:off x="1049481" y="9261040"/>
            <a:ext cx="1916901" cy="47130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4000" tIns="48876" rIns="94000" bIns="48876" anchor="b" anchorCtr="0" compatLnSpc="1">
            <a:noAutofit/>
          </a:bodyPr>
          <a:lstStyle/>
          <a:p>
            <a:pP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r>
              <a:rPr lang="pl-PL" sz="1300">
                <a:solidFill>
                  <a:srgbClr val="000000"/>
                </a:solidFill>
                <a:latin typeface="Arial" pitchFamily="34"/>
                <a:ea typeface="Arial" pitchFamily="34"/>
                <a:cs typeface="Arial" pitchFamily="34"/>
              </a:rPr>
              <a:t>www.egitim.pl</a:t>
            </a:r>
          </a:p>
        </p:txBody>
      </p:sp>
      <p:sp>
        <p:nvSpPr>
          <p:cNvPr id="6" name="Symbol zastępczy nagłówka 5"/>
          <p:cNvSpPr txBox="1">
            <a:spLocks noGrp="1"/>
          </p:cNvSpPr>
          <p:nvPr>
            <p:ph type="hdr" sz="quarter"/>
          </p:nvPr>
        </p:nvSpPr>
        <p:spPr>
          <a:xfrm>
            <a:off x="1" y="0"/>
            <a:ext cx="3082142" cy="511389"/>
          </a:xfrm>
          <a:prstGeom prst="rect">
            <a:avLst/>
          </a:prstGeom>
          <a:noFill/>
          <a:ln>
            <a:noFill/>
          </a:ln>
        </p:spPr>
        <p:txBody>
          <a:bodyPr vert="horz" wrap="none" lIns="94000" tIns="46995" rIns="94000" bIns="46995" anchor="t" anchorCtr="0" compatLnSpc="1">
            <a:noAutofit/>
          </a:bodyPr>
          <a:lstStyle/>
          <a:p>
            <a:pPr defTabSz="954999" hangingPunct="0">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400" b="0" i="0" u="none" strike="noStrike" kern="0" cap="none" spc="0" baseline="0">
                <a:solidFill>
                  <a:srgbClr val="000000"/>
                </a:solidFill>
                <a:uFillTx/>
              </a:defRPr>
            </a:pPr>
            <a:endParaRPr lang="pl-PL" sz="1500">
              <a:solidFill>
                <a:srgbClr val="000000"/>
              </a:solidFill>
              <a:latin typeface="Arial" pitchFamily="34"/>
              <a:ea typeface="Arial" pitchFamily="34"/>
              <a:cs typeface="Arial" pitchFamily="34"/>
            </a:endParaRPr>
          </a:p>
        </p:txBody>
      </p:sp>
      <p:sp>
        <p:nvSpPr>
          <p:cNvPr id="7" name="Symbol zastępczy daty 6"/>
          <p:cNvSpPr txBox="1">
            <a:spLocks noGrp="1"/>
          </p:cNvSpPr>
          <p:nvPr>
            <p:ph type="dt" sz="quarter" idx="1"/>
          </p:nvPr>
        </p:nvSpPr>
        <p:spPr>
          <a:xfrm>
            <a:off x="4020080" y="0"/>
            <a:ext cx="3082142" cy="511389"/>
          </a:xfrm>
          <a:prstGeom prst="rect">
            <a:avLst/>
          </a:prstGeom>
          <a:noFill/>
          <a:ln>
            <a:noFill/>
          </a:ln>
        </p:spPr>
        <p:txBody>
          <a:bodyPr vert="horz" wrap="none" lIns="94000" tIns="46995" rIns="94000" bIns="46995" anchor="t" anchorCtr="0" compatLnSpc="1">
            <a:noAutofit/>
          </a:bodyPr>
          <a:lstStyle/>
          <a:p>
            <a:pPr algn="r" defTabSz="954999" hangingPunct="0">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400" b="0" i="0" u="none" strike="noStrike" kern="0" cap="none" spc="0" baseline="0">
                <a:solidFill>
                  <a:srgbClr val="000000"/>
                </a:solidFill>
                <a:uFillTx/>
              </a:defRPr>
            </a:pPr>
            <a:endParaRPr lang="pl-PL" sz="1500">
              <a:solidFill>
                <a:srgbClr val="000000"/>
              </a:solidFill>
              <a:latin typeface="Arial" pitchFamily="34"/>
              <a:ea typeface="Arial" pitchFamily="34"/>
              <a:cs typeface="Arial" pitchFamily="34"/>
            </a:endParaRPr>
          </a:p>
        </p:txBody>
      </p:sp>
      <p:sp>
        <p:nvSpPr>
          <p:cNvPr id="8" name="Symbol zastępczy stopki 7"/>
          <p:cNvSpPr txBox="1">
            <a:spLocks noGrp="1"/>
          </p:cNvSpPr>
          <p:nvPr>
            <p:ph type="ftr" sz="quarter" idx="2"/>
          </p:nvPr>
        </p:nvSpPr>
        <p:spPr>
          <a:xfrm>
            <a:off x="1" y="9723441"/>
            <a:ext cx="3082142" cy="511389"/>
          </a:xfrm>
          <a:prstGeom prst="rect">
            <a:avLst/>
          </a:prstGeom>
          <a:noFill/>
          <a:ln>
            <a:noFill/>
          </a:ln>
        </p:spPr>
        <p:txBody>
          <a:bodyPr vert="horz" wrap="none" lIns="94000" tIns="46995" rIns="94000" bIns="46995" anchor="b" anchorCtr="0" compatLnSpc="1">
            <a:noAutofit/>
          </a:bodyPr>
          <a:lstStyle/>
          <a:p>
            <a:pPr defTabSz="954999" hangingPunct="0">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400" b="0" i="0" u="none" strike="noStrike" kern="0" cap="none" spc="0" baseline="0">
                <a:solidFill>
                  <a:srgbClr val="000000"/>
                </a:solidFill>
                <a:uFillTx/>
              </a:defRPr>
            </a:pPr>
            <a:endParaRPr lang="pl-PL" sz="1500">
              <a:solidFill>
                <a:srgbClr val="000000"/>
              </a:solidFill>
              <a:latin typeface="Arial" pitchFamily="34"/>
              <a:ea typeface="Arial" pitchFamily="34"/>
              <a:cs typeface="Arial" pitchFamily="34"/>
            </a:endParaRPr>
          </a:p>
        </p:txBody>
      </p:sp>
    </p:spTree>
    <p:extLst>
      <p:ext uri="{BB962C8B-B14F-4D97-AF65-F5344CB8AC3E}">
        <p14:creationId xmlns:p14="http://schemas.microsoft.com/office/powerpoint/2010/main" val="3925831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rostokąt 1"/>
          <p:cNvSpPr>
            <a:spLocks noMove="1" noResize="1"/>
          </p:cNvSpPr>
          <p:nvPr/>
        </p:nvSpPr>
        <p:spPr>
          <a:xfrm>
            <a:off x="0" y="0"/>
            <a:ext cx="7102612" cy="10235208"/>
          </a:xfrm>
          <a:prstGeom prst="rect">
            <a:avLst/>
          </a:prstGeom>
          <a:solidFill>
            <a:srgbClr val="FFFFFF"/>
          </a:solidFill>
          <a:ln cap="flat">
            <a:noFill/>
            <a:prstDash val="solid"/>
          </a:ln>
        </p:spPr>
        <p:txBody>
          <a:bodyPr vert="horz" wrap="none" lIns="94000" tIns="46995" rIns="94000" bIns="46995" anchor="ctr" anchorCtr="1" compatLnSpc="1">
            <a:noAutofit/>
          </a:bodyPr>
          <a:lstStyle/>
          <a:p>
            <a:pPr marL="0" marR="0" lvl="0" indent="0" algn="l" defTabSz="954999" rtl="0" fontAlgn="auto" hangingPunct="0">
              <a:lnSpc>
                <a:spcPct val="100000"/>
              </a:lnSpc>
              <a:spcBef>
                <a:spcPts val="0"/>
              </a:spcBef>
              <a:spcAft>
                <a:spcPts val="0"/>
              </a:spcAft>
              <a:buNone/>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endParaRPr lang="pl-PL" sz="1900" b="0" i="0" u="none" strike="noStrike" kern="1200" cap="none" spc="0" baseline="0">
              <a:solidFill>
                <a:srgbClr val="000000"/>
              </a:solidFill>
              <a:uFillTx/>
              <a:latin typeface="Arial" pitchFamily="34"/>
              <a:ea typeface="Arial" pitchFamily="34"/>
              <a:cs typeface="Arial" pitchFamily="34"/>
            </a:endParaRPr>
          </a:p>
        </p:txBody>
      </p:sp>
      <p:sp>
        <p:nvSpPr>
          <p:cNvPr id="3" name="Symbol zastępczy nagłówka 2"/>
          <p:cNvSpPr txBox="1">
            <a:spLocks noGrp="1"/>
          </p:cNvSpPr>
          <p:nvPr>
            <p:ph type="hdr" sz="quarter"/>
          </p:nvPr>
        </p:nvSpPr>
        <p:spPr>
          <a:xfrm>
            <a:off x="0" y="0"/>
            <a:ext cx="3077927" cy="512133"/>
          </a:xfrm>
          <a:prstGeom prst="rect">
            <a:avLst/>
          </a:prstGeom>
          <a:noFill/>
          <a:ln>
            <a:noFill/>
          </a:ln>
        </p:spPr>
        <p:txBody>
          <a:bodyPr vert="horz" wrap="square" lIns="94000" tIns="48876" rIns="94000" bIns="48876" anchor="t" anchorCtr="0" compatLnSpc="1">
            <a:noAutofit/>
          </a:bodyPr>
          <a:lstStyle>
            <a:lvl1pPr marL="0" marR="0" lvl="0" indent="0" algn="l" defTabSz="954999" rtl="0" fontAlgn="auto" hangingPunct="0">
              <a:lnSpc>
                <a:spcPct val="100000"/>
              </a:lnSpc>
              <a:spcBef>
                <a:spcPts val="0"/>
              </a:spcBef>
              <a:spcAft>
                <a:spcPts val="0"/>
              </a:spcAft>
              <a:buNone/>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lang="pl-PL" sz="1900" b="0" i="0" u="none" strike="noStrike" kern="1200" cap="none" spc="0" baseline="0">
                <a:solidFill>
                  <a:srgbClr val="000000"/>
                </a:solidFill>
                <a:uFillTx/>
                <a:latin typeface="Arial" pitchFamily="34"/>
                <a:ea typeface="Arial" pitchFamily="34"/>
                <a:cs typeface="Arial" pitchFamily="34"/>
              </a:defRPr>
            </a:lvl1pPr>
          </a:lstStyle>
          <a:p>
            <a:pPr lvl="0"/>
            <a:endParaRPr lang="pl-PL"/>
          </a:p>
        </p:txBody>
      </p:sp>
      <p:sp>
        <p:nvSpPr>
          <p:cNvPr id="4" name="Symbol zastępczy daty 3"/>
          <p:cNvSpPr txBox="1">
            <a:spLocks noGrp="1"/>
          </p:cNvSpPr>
          <p:nvPr>
            <p:ph type="dt" idx="1"/>
          </p:nvPr>
        </p:nvSpPr>
        <p:spPr>
          <a:xfrm>
            <a:off x="4022767" y="0"/>
            <a:ext cx="3077927" cy="512133"/>
          </a:xfrm>
          <a:prstGeom prst="rect">
            <a:avLst/>
          </a:prstGeom>
          <a:noFill/>
          <a:ln>
            <a:noFill/>
          </a:ln>
        </p:spPr>
        <p:txBody>
          <a:bodyPr vert="horz" wrap="square" lIns="94000" tIns="48876" rIns="94000" bIns="48876" anchor="t" anchorCtr="0" compatLnSpc="1">
            <a:noAutofit/>
          </a:bodyPr>
          <a:lstStyle>
            <a:lvl1pPr marL="0" marR="0" lvl="0" indent="0" algn="r" defTabSz="954999" rtl="0" fontAlgn="auto" hangingPunct="1">
              <a:lnSpc>
                <a:spcPct val="100000"/>
              </a:lnSpc>
              <a:spcBef>
                <a:spcPts val="0"/>
              </a:spcBef>
              <a:spcAft>
                <a:spcPts val="0"/>
              </a:spcAft>
              <a:buNone/>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lang="pl-PL" sz="1300" b="0" i="0" u="none" strike="noStrike" kern="1200" cap="none" spc="0" baseline="0">
                <a:solidFill>
                  <a:srgbClr val="000000"/>
                </a:solidFill>
                <a:uFillTx/>
                <a:latin typeface="Calibri" pitchFamily="34"/>
                <a:ea typeface="Arial" pitchFamily="34"/>
                <a:cs typeface="Arial" pitchFamily="34"/>
              </a:defRPr>
            </a:lvl1pPr>
          </a:lstStyle>
          <a:p>
            <a:pPr lvl="0"/>
            <a:endParaRPr lang="pl-PL"/>
          </a:p>
        </p:txBody>
      </p:sp>
      <p:sp>
        <p:nvSpPr>
          <p:cNvPr id="5" name="Symbol zastępczy obrazu slajdu 4"/>
          <p:cNvSpPr>
            <a:spLocks noGrp="1" noRot="1" noChangeAspect="1"/>
          </p:cNvSpPr>
          <p:nvPr>
            <p:ph type="sldImg" idx="2"/>
          </p:nvPr>
        </p:nvSpPr>
        <p:spPr>
          <a:xfrm>
            <a:off x="990600" y="766763"/>
            <a:ext cx="5121275" cy="3840162"/>
          </a:xfrm>
          <a:prstGeom prst="rect">
            <a:avLst/>
          </a:prstGeom>
          <a:noFill/>
          <a:ln>
            <a:noFill/>
            <a:prstDash val="solid"/>
          </a:ln>
        </p:spPr>
      </p:sp>
      <p:sp>
        <p:nvSpPr>
          <p:cNvPr id="6" name="Symbol zastępczy notatek 5"/>
          <p:cNvSpPr txBox="1">
            <a:spLocks noGrp="1"/>
          </p:cNvSpPr>
          <p:nvPr>
            <p:ph type="body" sz="quarter" idx="3"/>
          </p:nvPr>
        </p:nvSpPr>
        <p:spPr>
          <a:xfrm>
            <a:off x="709874" y="4861904"/>
            <a:ext cx="5682854" cy="4606954"/>
          </a:xfrm>
          <a:prstGeom prst="rect">
            <a:avLst/>
          </a:prstGeom>
          <a:noFill/>
          <a:ln>
            <a:noFill/>
          </a:ln>
        </p:spPr>
        <p:txBody>
          <a:bodyPr vert="horz" wrap="square" lIns="0" tIns="0" rIns="0" bIns="0" anchor="t" anchorCtr="0" compatLnSpc="1">
            <a:noAutofit/>
          </a:bodyPr>
          <a:lstStyle/>
          <a:p>
            <a:pPr lvl="0"/>
            <a:endParaRPr lang="pl-PL"/>
          </a:p>
        </p:txBody>
      </p:sp>
      <p:sp>
        <p:nvSpPr>
          <p:cNvPr id="7" name="Symbol zastępczy stopki 6"/>
          <p:cNvSpPr txBox="1">
            <a:spLocks noGrp="1"/>
          </p:cNvSpPr>
          <p:nvPr>
            <p:ph type="ftr" sz="quarter" idx="4"/>
          </p:nvPr>
        </p:nvSpPr>
        <p:spPr>
          <a:xfrm>
            <a:off x="0" y="9722329"/>
            <a:ext cx="3077927" cy="512133"/>
          </a:xfrm>
          <a:prstGeom prst="rect">
            <a:avLst/>
          </a:prstGeom>
          <a:noFill/>
          <a:ln>
            <a:noFill/>
          </a:ln>
        </p:spPr>
        <p:txBody>
          <a:bodyPr vert="horz" wrap="square" lIns="94000" tIns="48876" rIns="94000" bIns="48876" anchor="b" anchorCtr="0" compatLnSpc="1">
            <a:noAutofit/>
          </a:bodyPr>
          <a:lstStyle>
            <a:lvl1pPr marL="0" marR="0" lvl="0" indent="0" algn="l" defTabSz="954999" rtl="0" fontAlgn="auto" hangingPunct="0">
              <a:lnSpc>
                <a:spcPct val="100000"/>
              </a:lnSpc>
              <a:spcBef>
                <a:spcPts val="0"/>
              </a:spcBef>
              <a:spcAft>
                <a:spcPts val="0"/>
              </a:spcAft>
              <a:buNone/>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lang="pl-PL" sz="1900" b="0" i="0" u="none" strike="noStrike" kern="1200" cap="none" spc="0" baseline="0">
                <a:solidFill>
                  <a:srgbClr val="000000"/>
                </a:solidFill>
                <a:uFillTx/>
                <a:latin typeface="Arial" pitchFamily="34"/>
                <a:ea typeface="Arial" pitchFamily="34"/>
                <a:cs typeface="Arial" pitchFamily="34"/>
              </a:defRPr>
            </a:lvl1pPr>
          </a:lstStyle>
          <a:p>
            <a:pPr lvl="0"/>
            <a:endParaRPr lang="pl-PL"/>
          </a:p>
        </p:txBody>
      </p:sp>
      <p:sp>
        <p:nvSpPr>
          <p:cNvPr id="8" name="Symbol zastępczy numeru slajdu 7"/>
          <p:cNvSpPr txBox="1">
            <a:spLocks noGrp="1"/>
          </p:cNvSpPr>
          <p:nvPr>
            <p:ph type="sldNum" sz="quarter" idx="5"/>
          </p:nvPr>
        </p:nvSpPr>
        <p:spPr>
          <a:xfrm>
            <a:off x="4022767" y="9722329"/>
            <a:ext cx="3077927" cy="512133"/>
          </a:xfrm>
          <a:prstGeom prst="rect">
            <a:avLst/>
          </a:prstGeom>
          <a:noFill/>
          <a:ln>
            <a:noFill/>
          </a:ln>
        </p:spPr>
        <p:txBody>
          <a:bodyPr vert="horz" wrap="square" lIns="94000" tIns="48876" rIns="94000" bIns="48876" anchor="b" anchorCtr="0" compatLnSpc="1">
            <a:noAutofit/>
          </a:bodyPr>
          <a:lstStyle>
            <a:lvl1pPr marL="0" marR="0" lvl="0" indent="0" algn="r" defTabSz="954999" rtl="0" fontAlgn="auto" hangingPunct="1">
              <a:lnSpc>
                <a:spcPct val="100000"/>
              </a:lnSpc>
              <a:spcBef>
                <a:spcPts val="0"/>
              </a:spcBef>
              <a:spcAft>
                <a:spcPts val="0"/>
              </a:spcAft>
              <a:buNone/>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lang="pl-PL" sz="1300" b="0" i="0" u="none" strike="noStrike" kern="1200" cap="none" spc="0" baseline="0">
                <a:solidFill>
                  <a:srgbClr val="000000"/>
                </a:solidFill>
                <a:uFillTx/>
                <a:latin typeface="Calibri" pitchFamily="34"/>
                <a:ea typeface="Arial" pitchFamily="34"/>
                <a:cs typeface="Arial" pitchFamily="34"/>
              </a:defRPr>
            </a:lvl1pPr>
          </a:lstStyle>
          <a:p>
            <a:pPr lvl="0"/>
            <a:fld id="{DABAA7F4-54FC-4CE0-9314-BE1338B3F184}" type="slidenum">
              <a:t>‹#›</a:t>
            </a:fld>
            <a:endParaRPr lang="pl-PL"/>
          </a:p>
        </p:txBody>
      </p:sp>
    </p:spTree>
    <p:extLst>
      <p:ext uri="{BB962C8B-B14F-4D97-AF65-F5344CB8AC3E}">
        <p14:creationId xmlns:p14="http://schemas.microsoft.com/office/powerpoint/2010/main" val="4190535"/>
      </p:ext>
    </p:extLst>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50"/>
      </a:spcBef>
      <a:spcAft>
        <a:spcPts val="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pl-PL" sz="1200" b="0" i="0" u="none" strike="noStrike" kern="0" cap="none" spc="0" baseline="0">
        <a:solidFill>
          <a:srgbClr val="000000"/>
        </a:solidFill>
        <a:highlight>
          <a:scrgbClr r="0" g="0" b="0">
            <a:alpha val="0"/>
          </a:scrgbClr>
        </a:highlight>
        <a:uFillTx/>
        <a:latin typeface="Calibri" pitchFamily="34"/>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ACC92755-9C8C-4582-9A8B-5DF9E2929E9B}"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2</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16426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7560E209-CC7A-42B7-B3FD-6BDC656E3561}"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11</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636404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989622CF-0ED8-4324-AE0D-19770EC9B8D1}"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12</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2985273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D4522A0A-27D2-4667-B0A6-0380FB5BEF6C}"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13</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206699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0083306C-9744-4923-8AB9-965CB3219ECD}"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14</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889882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EC7316B9-3950-4B8A-B267-52DF68ABC5A9}"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15</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1111228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084462D0-3D85-4662-8D58-D1D151C7AB61}"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16</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4193068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2874D808-3144-48D4-BFBF-A3A90E35D46F}"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17</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896032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DCCBC4A8-A3F7-47F4-98E3-B574645460BA}"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18</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456157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D59CF8A5-4FD6-40B9-B115-B9372F08A9F9}"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19</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1837729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715E13B7-25C0-4297-B311-823EC99511D4}"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20</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67959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4BAF0FCF-9408-4F89-8DAE-47365526F3EB}"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3</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2241251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ED5296BE-12D5-497A-83EA-99E9597C63CF}"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21</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10591531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D161DC1F-EF89-41AC-9DDE-9D1FB37A501D}"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22</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1789333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C2691EC7-58C0-4B8A-AADF-015A5036BC81}"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23</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669441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AB82B1CF-23D3-48E5-9562-E8E9667005B3}"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4</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021698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998FACA6-2220-4FEA-9805-1E105B87A840}"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5</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2550521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1E17D240-C188-4093-AF04-2C9F5362E25A}"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6</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106415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D4516D64-BEF7-418E-BF9A-632CF9EF08F4}"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7</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814289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B6DD76C9-E9E6-48FB-8C30-AB7976A74397}"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8</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1434299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0FF57197-24B8-4883-9420-A2D5013687A1}"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9</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4011697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7"/>
          <p:cNvSpPr txBox="1"/>
          <p:nvPr/>
        </p:nvSpPr>
        <p:spPr>
          <a:xfrm>
            <a:off x="4022767" y="9722329"/>
            <a:ext cx="3077927" cy="512133"/>
          </a:xfrm>
          <a:prstGeom prst="rect">
            <a:avLst/>
          </a:prstGeom>
          <a:noFill/>
          <a:ln cap="flat">
            <a:noFill/>
          </a:ln>
        </p:spPr>
        <p:txBody>
          <a:bodyPr vert="horz" wrap="square" lIns="94000" tIns="48876" rIns="94000" bIns="48876" anchor="b" anchorCtr="0" compatLnSpc="1">
            <a:noAutofit/>
          </a:bodyPr>
          <a:lstStyle/>
          <a:p>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fld id="{2E713F18-1352-423D-BA2F-53D47E86D986}" type="slidenum">
              <a:pPr algn="r" defTabSz="954999">
                <a:tabLst>
                  <a:tab pos="0" algn="l"/>
                  <a:tab pos="954999" algn="l"/>
                  <a:tab pos="1909999" algn="l"/>
                  <a:tab pos="2864998" algn="l"/>
                  <a:tab pos="3819997" algn="l"/>
                  <a:tab pos="4774997" algn="l"/>
                  <a:tab pos="5729996" algn="l"/>
                  <a:tab pos="6684996" algn="l"/>
                  <a:tab pos="7639995" algn="l"/>
                  <a:tab pos="8594994" algn="l"/>
                  <a:tab pos="9549994" algn="l"/>
                  <a:tab pos="10504993" algn="l"/>
                </a:tabLst>
                <a:defRPr sz="1800" b="0" i="0" u="none" strike="noStrike" kern="0" cap="none" spc="0" baseline="0">
                  <a:solidFill>
                    <a:srgbClr val="000000"/>
                  </a:solidFill>
                  <a:uFillTx/>
                </a:defRPr>
              </a:pPr>
              <a:t>10</a:t>
            </a:fld>
            <a:endParaRPr lang="pl-PL" sz="1300">
              <a:solidFill>
                <a:srgbClr val="000000"/>
              </a:solidFill>
              <a:latin typeface="Calibri" pitchFamily="34"/>
              <a:ea typeface="Arial" pitchFamily="34"/>
              <a:cs typeface="Arial" pitchFamily="34"/>
            </a:endParaRPr>
          </a:p>
        </p:txBody>
      </p:sp>
      <p:sp>
        <p:nvSpPr>
          <p:cNvPr id="3" name="Symbol zastępczy obrazu slajdu 1"/>
          <p:cNvSpPr>
            <a:spLocks noGrp="1" noRot="1" noChangeAspect="1"/>
          </p:cNvSpPr>
          <p:nvPr>
            <p:ph type="sldImg"/>
          </p:nvPr>
        </p:nvSpPr>
        <p:spPr>
          <a:xfrm>
            <a:off x="990600" y="766763"/>
            <a:ext cx="5121275" cy="3840162"/>
          </a:xfrm>
          <a:solidFill>
            <a:srgbClr val="729FCF"/>
          </a:solidFill>
          <a:ln w="25402">
            <a:solidFill>
              <a:srgbClr val="3465A4"/>
            </a:solidFill>
            <a:prstDash val="solid"/>
          </a:ln>
        </p:spPr>
      </p:sp>
      <p:sp>
        <p:nvSpPr>
          <p:cNvPr id="4" name="Symbol zastępczy notatek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27293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txBox="1">
            <a:spLocks noGrp="1"/>
          </p:cNvSpPr>
          <p:nvPr>
            <p:ph type="ctrTitle"/>
          </p:nvPr>
        </p:nvSpPr>
        <p:spPr>
          <a:xfrm>
            <a:off x="1143000" y="1122361"/>
            <a:ext cx="6858000" cy="2387598"/>
          </a:xfrm>
        </p:spPr>
        <p:txBody>
          <a:bodyPr anchor="b"/>
          <a:lstStyle>
            <a:lvl1pPr>
              <a:defRPr sz="6000"/>
            </a:lvl1pPr>
          </a:lstStyle>
          <a:p>
            <a:pPr lvl="0"/>
            <a:r>
              <a:rPr lang="pl-PL"/>
              <a:t>Kliknij, aby edytować styl</a:t>
            </a:r>
          </a:p>
        </p:txBody>
      </p:sp>
      <p:sp>
        <p:nvSpPr>
          <p:cNvPr id="3" name="Podtytuł 2"/>
          <p:cNvSpPr txBox="1">
            <a:spLocks noGrp="1"/>
          </p:cNvSpPr>
          <p:nvPr>
            <p:ph type="subTitle" idx="1"/>
          </p:nvPr>
        </p:nvSpPr>
        <p:spPr>
          <a:xfrm>
            <a:off x="1143000" y="3602041"/>
            <a:ext cx="6858000" cy="1655758"/>
          </a:xfrm>
        </p:spPr>
        <p:txBody>
          <a:bodyPr anchorCtr="1"/>
          <a:lstStyle>
            <a:lvl1pPr algn="ctr">
              <a:defRPr sz="2400"/>
            </a:lvl1pPr>
          </a:lstStyle>
          <a:p>
            <a:pPr lvl="0"/>
            <a:r>
              <a:rPr lang="pl-PL"/>
              <a:t>Kliknij, aby edytować styl wzorca podtytułu</a:t>
            </a:r>
          </a:p>
        </p:txBody>
      </p:sp>
      <p:sp>
        <p:nvSpPr>
          <p:cNvPr id="4" name="Symbol zastępczy daty 3"/>
          <p:cNvSpPr txBox="1">
            <a:spLocks noGrp="1"/>
          </p:cNvSpPr>
          <p:nvPr>
            <p:ph type="dt" sz="half" idx="7"/>
          </p:nvPr>
        </p:nvSpPr>
        <p:spPr/>
        <p:txBody>
          <a:bodyPr/>
          <a:lstStyle>
            <a:lvl1pPr>
              <a:defRPr/>
            </a:lvl1pPr>
          </a:lstStyle>
          <a:p>
            <a:pPr lvl="0"/>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3DA94749-67D2-4E70-80F2-4F41EDE7B778}" type="slidenum">
              <a:t>‹#›</a:t>
            </a:fld>
            <a:endParaRPr lang="pl-PL"/>
          </a:p>
        </p:txBody>
      </p:sp>
    </p:spTree>
    <p:extLst>
      <p:ext uri="{BB962C8B-B14F-4D97-AF65-F5344CB8AC3E}">
        <p14:creationId xmlns:p14="http://schemas.microsoft.com/office/powerpoint/2010/main" val="2162744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tytułu pionowego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5DFE3A47-FFD5-42B0-91BA-9BB294E7F082}" type="slidenum">
              <a:t>‹#›</a:t>
            </a:fld>
            <a:endParaRPr lang="pl-PL"/>
          </a:p>
        </p:txBody>
      </p:sp>
    </p:spTree>
    <p:extLst>
      <p:ext uri="{BB962C8B-B14F-4D97-AF65-F5344CB8AC3E}">
        <p14:creationId xmlns:p14="http://schemas.microsoft.com/office/powerpoint/2010/main" val="343320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txBox="1">
            <a:spLocks noGrp="1"/>
          </p:cNvSpPr>
          <p:nvPr>
            <p:ph type="title" orient="vert"/>
          </p:nvPr>
        </p:nvSpPr>
        <p:spPr>
          <a:xfrm>
            <a:off x="6629400" y="274640"/>
            <a:ext cx="2057400" cy="5851529"/>
          </a:xfrm>
        </p:spPr>
        <p:txBody>
          <a:bodyPr vert="eaVert"/>
          <a:lstStyle>
            <a:lvl1pPr>
              <a:defRPr/>
            </a:lvl1pPr>
          </a:lstStyle>
          <a:p>
            <a:pPr lvl="0"/>
            <a:r>
              <a:rPr lang="pl-PL"/>
              <a:t>Kliknij, aby edytować styl</a:t>
            </a:r>
          </a:p>
        </p:txBody>
      </p:sp>
      <p:sp>
        <p:nvSpPr>
          <p:cNvPr id="3" name="Symbol zastępczy tytułu pionowego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13A15861-583A-44E7-90B8-29B97F030BE4}" type="slidenum">
              <a:t>‹#›</a:t>
            </a:fld>
            <a:endParaRPr lang="pl-PL"/>
          </a:p>
        </p:txBody>
      </p:sp>
    </p:spTree>
    <p:extLst>
      <p:ext uri="{BB962C8B-B14F-4D97-AF65-F5344CB8AC3E}">
        <p14:creationId xmlns:p14="http://schemas.microsoft.com/office/powerpoint/2010/main" val="1562649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zawartości 2"/>
          <p:cNvSpPr txBox="1">
            <a:spLocks noGrp="1"/>
          </p:cNvSpPr>
          <p:nvPr>
            <p:ph idx="1"/>
          </p:nvPr>
        </p:nvSpPr>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7"/>
          </p:nvPr>
        </p:nvSpPr>
        <p:spPr/>
        <p:txBody>
          <a:bodyPr/>
          <a:lstStyle>
            <a:lvl1pPr>
              <a:defRPr/>
            </a:lvl1pPr>
          </a:lstStyle>
          <a:p>
            <a:pPr lvl="0"/>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14F1B8C5-B8F4-45FE-92CC-AB67ACD43D90}" type="slidenum">
              <a:t>‹#›</a:t>
            </a:fld>
            <a:endParaRPr lang="pl-PL"/>
          </a:p>
        </p:txBody>
      </p:sp>
    </p:spTree>
    <p:extLst>
      <p:ext uri="{BB962C8B-B14F-4D97-AF65-F5344CB8AC3E}">
        <p14:creationId xmlns:p14="http://schemas.microsoft.com/office/powerpoint/2010/main" val="1347138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txBox="1">
            <a:spLocks noGrp="1"/>
          </p:cNvSpPr>
          <p:nvPr>
            <p:ph type="title"/>
          </p:nvPr>
        </p:nvSpPr>
        <p:spPr>
          <a:xfrm>
            <a:off x="623885" y="1709735"/>
            <a:ext cx="7886700" cy="2852735"/>
          </a:xfrm>
        </p:spPr>
        <p:txBody>
          <a:bodyPr anchor="b"/>
          <a:lstStyle>
            <a:lvl1pPr>
              <a:defRPr sz="6000"/>
            </a:lvl1pPr>
          </a:lstStyle>
          <a:p>
            <a:pPr lvl="0"/>
            <a:r>
              <a:rPr lang="pl-PL"/>
              <a:t>Kliknij, aby edytować styl</a:t>
            </a:r>
          </a:p>
        </p:txBody>
      </p:sp>
      <p:sp>
        <p:nvSpPr>
          <p:cNvPr id="3" name="Symbol zastępczy tekstu 2"/>
          <p:cNvSpPr txBox="1">
            <a:spLocks noGrp="1"/>
          </p:cNvSpPr>
          <p:nvPr>
            <p:ph type="body" idx="1"/>
          </p:nvPr>
        </p:nvSpPr>
        <p:spPr>
          <a:xfrm>
            <a:off x="623885" y="4589465"/>
            <a:ext cx="7886700" cy="1500182"/>
          </a:xfrm>
        </p:spPr>
        <p:txBody>
          <a:bodyPr/>
          <a:lstStyle>
            <a:lvl1pPr>
              <a:defRPr sz="2400">
                <a:solidFill>
                  <a:srgbClr val="898989"/>
                </a:solidFill>
              </a:defRPr>
            </a:lvl1pPr>
          </a:lstStyle>
          <a:p>
            <a:pPr lvl="0"/>
            <a:r>
              <a:rPr lang="pl-PL"/>
              <a:t>Kliknij, aby edytować style wzorca tekstu</a:t>
            </a:r>
          </a:p>
        </p:txBody>
      </p:sp>
      <p:sp>
        <p:nvSpPr>
          <p:cNvPr id="4" name="Symbol zastępczy daty 3"/>
          <p:cNvSpPr txBox="1">
            <a:spLocks noGrp="1"/>
          </p:cNvSpPr>
          <p:nvPr>
            <p:ph type="dt" sz="half" idx="7"/>
          </p:nvPr>
        </p:nvSpPr>
        <p:spPr/>
        <p:txBody>
          <a:bodyPr/>
          <a:lstStyle>
            <a:lvl1pPr>
              <a:defRPr/>
            </a:lvl1pPr>
          </a:lstStyle>
          <a:p>
            <a:pPr lvl="0"/>
            <a:endParaRPr lang="pl-PL"/>
          </a:p>
        </p:txBody>
      </p:sp>
      <p:sp>
        <p:nvSpPr>
          <p:cNvPr id="5" name="Symbol zastępczy stopki 4"/>
          <p:cNvSpPr txBox="1">
            <a:spLocks noGrp="1"/>
          </p:cNvSpPr>
          <p:nvPr>
            <p:ph type="ftr" sz="quarter" idx="9"/>
          </p:nvPr>
        </p:nvSpPr>
        <p:spPr/>
        <p:txBody>
          <a:bodyPr/>
          <a:lstStyle>
            <a:lvl1pPr>
              <a:defRPr/>
            </a:lvl1pPr>
          </a:lstStyle>
          <a:p>
            <a:pPr lvl="0"/>
            <a:endParaRPr lang="pl-PL"/>
          </a:p>
        </p:txBody>
      </p:sp>
      <p:sp>
        <p:nvSpPr>
          <p:cNvPr id="6" name="Symbol zastępczy numeru slajdu 5"/>
          <p:cNvSpPr txBox="1">
            <a:spLocks noGrp="1"/>
          </p:cNvSpPr>
          <p:nvPr>
            <p:ph type="sldNum" sz="quarter" idx="8"/>
          </p:nvPr>
        </p:nvSpPr>
        <p:spPr/>
        <p:txBody>
          <a:bodyPr/>
          <a:lstStyle>
            <a:lvl1pPr>
              <a:defRPr/>
            </a:lvl1pPr>
          </a:lstStyle>
          <a:p>
            <a:pPr lvl="0"/>
            <a:fld id="{4A7B1338-C252-4084-B370-7D5C9ECAAE6D}" type="slidenum">
              <a:t>‹#›</a:t>
            </a:fld>
            <a:endParaRPr lang="pl-PL"/>
          </a:p>
        </p:txBody>
      </p:sp>
    </p:spTree>
    <p:extLst>
      <p:ext uri="{BB962C8B-B14F-4D97-AF65-F5344CB8AC3E}">
        <p14:creationId xmlns:p14="http://schemas.microsoft.com/office/powerpoint/2010/main" val="615617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zawartości 2"/>
          <p:cNvSpPr txBox="1">
            <a:spLocks noGrp="1"/>
          </p:cNvSpPr>
          <p:nvPr>
            <p:ph idx="1"/>
          </p:nvPr>
        </p:nvSpPr>
        <p:spPr>
          <a:xfrm>
            <a:off x="457200" y="1600200"/>
            <a:ext cx="4038603" cy="4525959"/>
          </a:xfrm>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txBox="1">
            <a:spLocks noGrp="1"/>
          </p:cNvSpPr>
          <p:nvPr>
            <p:ph idx="2"/>
          </p:nvPr>
        </p:nvSpPr>
        <p:spPr>
          <a:xfrm>
            <a:off x="4648196" y="1600200"/>
            <a:ext cx="4038603" cy="4525959"/>
          </a:xfrm>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txBox="1">
            <a:spLocks noGrp="1"/>
          </p:cNvSpPr>
          <p:nvPr>
            <p:ph type="dt" sz="half" idx="7"/>
          </p:nvPr>
        </p:nvSpPr>
        <p:spPr/>
        <p:txBody>
          <a:bodyPr/>
          <a:lstStyle>
            <a:lvl1pPr>
              <a:defRPr/>
            </a:lvl1pPr>
          </a:lstStyle>
          <a:p>
            <a:pPr lvl="0"/>
            <a:endParaRPr lang="pl-PL"/>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A243B58B-982E-4AFC-9345-E604E449A567}" type="slidenum">
              <a:t>‹#›</a:t>
            </a:fld>
            <a:endParaRPr lang="pl-PL"/>
          </a:p>
        </p:txBody>
      </p:sp>
    </p:spTree>
    <p:extLst>
      <p:ext uri="{BB962C8B-B14F-4D97-AF65-F5344CB8AC3E}">
        <p14:creationId xmlns:p14="http://schemas.microsoft.com/office/powerpoint/2010/main" val="2882739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txBox="1">
            <a:spLocks noGrp="1"/>
          </p:cNvSpPr>
          <p:nvPr>
            <p:ph type="title"/>
          </p:nvPr>
        </p:nvSpPr>
        <p:spPr>
          <a:xfrm>
            <a:off x="630241" y="365129"/>
            <a:ext cx="7886700" cy="1325559"/>
          </a:xfrm>
        </p:spPr>
        <p:txBody>
          <a:bodyPr/>
          <a:lstStyle>
            <a:lvl1pPr>
              <a:defRPr/>
            </a:lvl1pPr>
          </a:lstStyle>
          <a:p>
            <a:pPr lvl="0"/>
            <a:r>
              <a:rPr lang="pl-PL"/>
              <a:t>Kliknij, aby edytować styl</a:t>
            </a:r>
          </a:p>
        </p:txBody>
      </p:sp>
      <p:sp>
        <p:nvSpPr>
          <p:cNvPr id="3" name="Symbol zastępczy tekstu 2"/>
          <p:cNvSpPr txBox="1">
            <a:spLocks noGrp="1"/>
          </p:cNvSpPr>
          <p:nvPr>
            <p:ph type="body" idx="1"/>
          </p:nvPr>
        </p:nvSpPr>
        <p:spPr>
          <a:xfrm>
            <a:off x="630241" y="1681160"/>
            <a:ext cx="3868734" cy="823910"/>
          </a:xfrm>
        </p:spPr>
        <p:txBody>
          <a:bodyPr anchor="b"/>
          <a:lstStyle>
            <a:lvl1pPr>
              <a:defRPr sz="2400" b="1"/>
            </a:lvl1pPr>
          </a:lstStyle>
          <a:p>
            <a:pPr lvl="0"/>
            <a:r>
              <a:rPr lang="pl-PL"/>
              <a:t>Kliknij, aby edytować style wzorca tekstu</a:t>
            </a:r>
          </a:p>
        </p:txBody>
      </p:sp>
      <p:sp>
        <p:nvSpPr>
          <p:cNvPr id="4" name="Symbol zastępczy zawartości 3"/>
          <p:cNvSpPr txBox="1">
            <a:spLocks noGrp="1"/>
          </p:cNvSpPr>
          <p:nvPr>
            <p:ph idx="2"/>
          </p:nvPr>
        </p:nvSpPr>
        <p:spPr>
          <a:xfrm>
            <a:off x="630241" y="2505071"/>
            <a:ext cx="3868734" cy="3684583"/>
          </a:xfrm>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txBox="1">
            <a:spLocks noGrp="1"/>
          </p:cNvSpPr>
          <p:nvPr>
            <p:ph type="body" idx="3"/>
          </p:nvPr>
        </p:nvSpPr>
        <p:spPr>
          <a:xfrm>
            <a:off x="4629149" y="1681160"/>
            <a:ext cx="3887791" cy="823910"/>
          </a:xfrm>
        </p:spPr>
        <p:txBody>
          <a:bodyPr anchor="b"/>
          <a:lstStyle>
            <a:lvl1pPr>
              <a:defRPr sz="2400" b="1"/>
            </a:lvl1pPr>
          </a:lstStyle>
          <a:p>
            <a:pPr lvl="0"/>
            <a:r>
              <a:rPr lang="pl-PL"/>
              <a:t>Kliknij, aby edytować style wzorca tekstu</a:t>
            </a:r>
          </a:p>
        </p:txBody>
      </p:sp>
      <p:sp>
        <p:nvSpPr>
          <p:cNvPr id="6" name="Symbol zastępczy zawartości 5"/>
          <p:cNvSpPr txBox="1">
            <a:spLocks noGrp="1"/>
          </p:cNvSpPr>
          <p:nvPr>
            <p:ph idx="4"/>
          </p:nvPr>
        </p:nvSpPr>
        <p:spPr>
          <a:xfrm>
            <a:off x="4629149" y="2505071"/>
            <a:ext cx="3887791" cy="3684583"/>
          </a:xfrm>
        </p:spPr>
        <p:txBody>
          <a:bodyPr/>
          <a:lstStyle>
            <a:lvl1pPr>
              <a:defRPr/>
            </a:lvl1pPr>
            <a:lvl2pPr>
              <a:defRPr/>
            </a:lvl2pPr>
            <a:lvl3pPr>
              <a:defRPr/>
            </a:lvl3pPr>
            <a:lvl4pPr>
              <a:defRPr/>
            </a:lvl4pPr>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txBox="1">
            <a:spLocks noGrp="1"/>
          </p:cNvSpPr>
          <p:nvPr>
            <p:ph type="dt" sz="half" idx="7"/>
          </p:nvPr>
        </p:nvSpPr>
        <p:spPr/>
        <p:txBody>
          <a:bodyPr/>
          <a:lstStyle>
            <a:lvl1pPr>
              <a:defRPr/>
            </a:lvl1pPr>
          </a:lstStyle>
          <a:p>
            <a:pPr lvl="0"/>
            <a:endParaRPr lang="pl-PL"/>
          </a:p>
        </p:txBody>
      </p:sp>
      <p:sp>
        <p:nvSpPr>
          <p:cNvPr id="8" name="Symbol zastępczy stopki 7"/>
          <p:cNvSpPr txBox="1">
            <a:spLocks noGrp="1"/>
          </p:cNvSpPr>
          <p:nvPr>
            <p:ph type="ftr" sz="quarter" idx="9"/>
          </p:nvPr>
        </p:nvSpPr>
        <p:spPr/>
        <p:txBody>
          <a:bodyPr/>
          <a:lstStyle>
            <a:lvl1pPr>
              <a:defRPr/>
            </a:lvl1pPr>
          </a:lstStyle>
          <a:p>
            <a:pPr lvl="0"/>
            <a:endParaRPr lang="pl-PL"/>
          </a:p>
        </p:txBody>
      </p:sp>
      <p:sp>
        <p:nvSpPr>
          <p:cNvPr id="9" name="Symbol zastępczy numeru slajdu 8"/>
          <p:cNvSpPr txBox="1">
            <a:spLocks noGrp="1"/>
          </p:cNvSpPr>
          <p:nvPr>
            <p:ph type="sldNum" sz="quarter" idx="8"/>
          </p:nvPr>
        </p:nvSpPr>
        <p:spPr/>
        <p:txBody>
          <a:bodyPr/>
          <a:lstStyle>
            <a:lvl1pPr>
              <a:defRPr/>
            </a:lvl1pPr>
          </a:lstStyle>
          <a:p>
            <a:pPr lvl="0"/>
            <a:fld id="{2FC0C756-DAAC-4EEB-B5DC-73F021BE97C7}" type="slidenum">
              <a:t>‹#›</a:t>
            </a:fld>
            <a:endParaRPr lang="pl-PL"/>
          </a:p>
        </p:txBody>
      </p:sp>
    </p:spTree>
    <p:extLst>
      <p:ext uri="{BB962C8B-B14F-4D97-AF65-F5344CB8AC3E}">
        <p14:creationId xmlns:p14="http://schemas.microsoft.com/office/powerpoint/2010/main" val="2021820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lstStyle>
            <a:lvl1pPr>
              <a:defRPr/>
            </a:lvl1pPr>
          </a:lstStyle>
          <a:p>
            <a:pPr lvl="0"/>
            <a:r>
              <a:rPr lang="pl-PL"/>
              <a:t>Kliknij, aby edytować styl</a:t>
            </a:r>
          </a:p>
        </p:txBody>
      </p:sp>
      <p:sp>
        <p:nvSpPr>
          <p:cNvPr id="3" name="Symbol zastępczy daty 2"/>
          <p:cNvSpPr txBox="1">
            <a:spLocks noGrp="1"/>
          </p:cNvSpPr>
          <p:nvPr>
            <p:ph type="dt" sz="half" idx="7"/>
          </p:nvPr>
        </p:nvSpPr>
        <p:spPr/>
        <p:txBody>
          <a:bodyPr/>
          <a:lstStyle>
            <a:lvl1pPr>
              <a:defRPr/>
            </a:lvl1pPr>
          </a:lstStyle>
          <a:p>
            <a:pPr lvl="0"/>
            <a:endParaRPr lang="pl-PL"/>
          </a:p>
        </p:txBody>
      </p:sp>
      <p:sp>
        <p:nvSpPr>
          <p:cNvPr id="4" name="Symbol zastępczy stopki 3"/>
          <p:cNvSpPr txBox="1">
            <a:spLocks noGrp="1"/>
          </p:cNvSpPr>
          <p:nvPr>
            <p:ph type="ftr" sz="quarter" idx="9"/>
          </p:nvPr>
        </p:nvSpPr>
        <p:spPr/>
        <p:txBody>
          <a:bodyPr/>
          <a:lstStyle>
            <a:lvl1pPr>
              <a:defRPr/>
            </a:lvl1pPr>
          </a:lstStyle>
          <a:p>
            <a:pPr lvl="0"/>
            <a:endParaRPr lang="pl-PL"/>
          </a:p>
        </p:txBody>
      </p:sp>
      <p:sp>
        <p:nvSpPr>
          <p:cNvPr id="5" name="Symbol zastępczy numeru slajdu 4"/>
          <p:cNvSpPr txBox="1">
            <a:spLocks noGrp="1"/>
          </p:cNvSpPr>
          <p:nvPr>
            <p:ph type="sldNum" sz="quarter" idx="8"/>
          </p:nvPr>
        </p:nvSpPr>
        <p:spPr/>
        <p:txBody>
          <a:bodyPr/>
          <a:lstStyle>
            <a:lvl1pPr>
              <a:defRPr/>
            </a:lvl1pPr>
          </a:lstStyle>
          <a:p>
            <a:pPr lvl="0"/>
            <a:fld id="{90BC3189-2E51-4156-ACDD-7F5BFBE77F02}" type="slidenum">
              <a:t>‹#›</a:t>
            </a:fld>
            <a:endParaRPr lang="pl-PL"/>
          </a:p>
        </p:txBody>
      </p:sp>
    </p:spTree>
    <p:extLst>
      <p:ext uri="{BB962C8B-B14F-4D97-AF65-F5344CB8AC3E}">
        <p14:creationId xmlns:p14="http://schemas.microsoft.com/office/powerpoint/2010/main" val="4266827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txBox="1">
            <a:spLocks noGrp="1"/>
          </p:cNvSpPr>
          <p:nvPr>
            <p:ph type="dt" sz="half" idx="7"/>
          </p:nvPr>
        </p:nvSpPr>
        <p:spPr/>
        <p:txBody>
          <a:bodyPr/>
          <a:lstStyle>
            <a:lvl1pPr>
              <a:defRPr/>
            </a:lvl1pPr>
          </a:lstStyle>
          <a:p>
            <a:pPr lvl="0"/>
            <a:endParaRPr lang="pl-PL"/>
          </a:p>
        </p:txBody>
      </p:sp>
      <p:sp>
        <p:nvSpPr>
          <p:cNvPr id="3" name="Symbol zastępczy stopki 2"/>
          <p:cNvSpPr txBox="1">
            <a:spLocks noGrp="1"/>
          </p:cNvSpPr>
          <p:nvPr>
            <p:ph type="ftr" sz="quarter" idx="9"/>
          </p:nvPr>
        </p:nvSpPr>
        <p:spPr/>
        <p:txBody>
          <a:bodyPr/>
          <a:lstStyle>
            <a:lvl1pPr>
              <a:defRPr/>
            </a:lvl1pPr>
          </a:lstStyle>
          <a:p>
            <a:pPr lvl="0"/>
            <a:endParaRPr lang="pl-PL"/>
          </a:p>
        </p:txBody>
      </p:sp>
      <p:sp>
        <p:nvSpPr>
          <p:cNvPr id="4" name="Symbol zastępczy numeru slajdu 3"/>
          <p:cNvSpPr txBox="1">
            <a:spLocks noGrp="1"/>
          </p:cNvSpPr>
          <p:nvPr>
            <p:ph type="sldNum" sz="quarter" idx="8"/>
          </p:nvPr>
        </p:nvSpPr>
        <p:spPr/>
        <p:txBody>
          <a:bodyPr/>
          <a:lstStyle>
            <a:lvl1pPr>
              <a:defRPr/>
            </a:lvl1pPr>
          </a:lstStyle>
          <a:p>
            <a:pPr lvl="0"/>
            <a:fld id="{A7F13975-F106-4146-9696-AA5E05CFBB77}" type="slidenum">
              <a:t>‹#›</a:t>
            </a:fld>
            <a:endParaRPr lang="pl-PL"/>
          </a:p>
        </p:txBody>
      </p:sp>
    </p:spTree>
    <p:extLst>
      <p:ext uri="{BB962C8B-B14F-4D97-AF65-F5344CB8AC3E}">
        <p14:creationId xmlns:p14="http://schemas.microsoft.com/office/powerpoint/2010/main" val="2423869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txBox="1">
            <a:spLocks noGrp="1"/>
          </p:cNvSpPr>
          <p:nvPr>
            <p:ph type="title"/>
          </p:nvPr>
        </p:nvSpPr>
        <p:spPr>
          <a:xfrm>
            <a:off x="630241" y="457200"/>
            <a:ext cx="2949570" cy="1600200"/>
          </a:xfrm>
        </p:spPr>
        <p:txBody>
          <a:bodyPr anchor="b"/>
          <a:lstStyle>
            <a:lvl1pPr>
              <a:defRPr sz="3200"/>
            </a:lvl1pPr>
          </a:lstStyle>
          <a:p>
            <a:pPr lvl="0"/>
            <a:r>
              <a:rPr lang="pl-PL"/>
              <a:t>Kliknij, aby edytować styl</a:t>
            </a:r>
          </a:p>
        </p:txBody>
      </p:sp>
      <p:sp>
        <p:nvSpPr>
          <p:cNvPr id="3" name="Symbol zastępczy zawartości 2"/>
          <p:cNvSpPr txBox="1">
            <a:spLocks noGrp="1"/>
          </p:cNvSpPr>
          <p:nvPr>
            <p:ph idx="1"/>
          </p:nvPr>
        </p:nvSpPr>
        <p:spPr>
          <a:xfrm>
            <a:off x="3887791" y="987423"/>
            <a:ext cx="4629149" cy="4873623"/>
          </a:xfrm>
        </p:spPr>
        <p:txBody>
          <a:bodyPr/>
          <a:lstStyle>
            <a:lvl1pPr>
              <a:defRPr/>
            </a:lvl1pPr>
            <a:lvl2pPr>
              <a:defRPr sz="2800"/>
            </a:lvl2pPr>
            <a:lvl3pPr>
              <a:defRPr sz="2400"/>
            </a:lvl3pPr>
            <a:lvl4pPr>
              <a:defRPr sz="2000"/>
            </a:lvl4pPr>
            <a:lvl5pPr>
              <a:defRPr sz="20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txBox="1">
            <a:spLocks noGrp="1"/>
          </p:cNvSpPr>
          <p:nvPr>
            <p:ph type="body" idx="2"/>
          </p:nvPr>
        </p:nvSpPr>
        <p:spPr>
          <a:xfrm>
            <a:off x="630241" y="2057400"/>
            <a:ext cx="2949570" cy="3811584"/>
          </a:xfrm>
        </p:spPr>
        <p:txBody>
          <a:bodyPr/>
          <a:lstStyle>
            <a:lvl1pPr>
              <a:defRPr sz="1600"/>
            </a:lvl1pPr>
          </a:lstStyle>
          <a:p>
            <a:pPr lvl="0"/>
            <a:r>
              <a:rPr lang="pl-PL"/>
              <a:t>Kliknij, aby edytować style wzorca tekstu</a:t>
            </a:r>
          </a:p>
        </p:txBody>
      </p:sp>
      <p:sp>
        <p:nvSpPr>
          <p:cNvPr id="5" name="Symbol zastępczy daty 4"/>
          <p:cNvSpPr txBox="1">
            <a:spLocks noGrp="1"/>
          </p:cNvSpPr>
          <p:nvPr>
            <p:ph type="dt" sz="half" idx="7"/>
          </p:nvPr>
        </p:nvSpPr>
        <p:spPr/>
        <p:txBody>
          <a:bodyPr/>
          <a:lstStyle>
            <a:lvl1pPr>
              <a:defRPr/>
            </a:lvl1pPr>
          </a:lstStyle>
          <a:p>
            <a:pPr lvl="0"/>
            <a:endParaRPr lang="pl-PL"/>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E6A00DCF-33DD-4796-9DA2-ED8083B8054D}" type="slidenum">
              <a:t>‹#›</a:t>
            </a:fld>
            <a:endParaRPr lang="pl-PL"/>
          </a:p>
        </p:txBody>
      </p:sp>
    </p:spTree>
    <p:extLst>
      <p:ext uri="{BB962C8B-B14F-4D97-AF65-F5344CB8AC3E}">
        <p14:creationId xmlns:p14="http://schemas.microsoft.com/office/powerpoint/2010/main" val="273750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txBox="1">
            <a:spLocks noGrp="1"/>
          </p:cNvSpPr>
          <p:nvPr>
            <p:ph type="title"/>
          </p:nvPr>
        </p:nvSpPr>
        <p:spPr>
          <a:xfrm>
            <a:off x="630241" y="457200"/>
            <a:ext cx="2949570" cy="1600200"/>
          </a:xfrm>
        </p:spPr>
        <p:txBody>
          <a:bodyPr anchor="b"/>
          <a:lstStyle>
            <a:lvl1pPr>
              <a:defRPr sz="3200"/>
            </a:lvl1pPr>
          </a:lstStyle>
          <a:p>
            <a:pPr lvl="0"/>
            <a:r>
              <a:rPr lang="pl-PL"/>
              <a:t>Kliknij, aby edytować styl</a:t>
            </a:r>
          </a:p>
        </p:txBody>
      </p:sp>
      <p:sp>
        <p:nvSpPr>
          <p:cNvPr id="3" name="Symbol zastępczy obrazu 2"/>
          <p:cNvSpPr txBox="1">
            <a:spLocks noGrp="1"/>
          </p:cNvSpPr>
          <p:nvPr>
            <p:ph type="pic" idx="1"/>
          </p:nvPr>
        </p:nvSpPr>
        <p:spPr>
          <a:xfrm>
            <a:off x="3887791" y="987423"/>
            <a:ext cx="4629149" cy="4873623"/>
          </a:xfrm>
        </p:spPr>
        <p:txBody>
          <a:bodyPr/>
          <a:lstStyle>
            <a:lvl1pPr>
              <a:defRPr/>
            </a:lvl1pPr>
          </a:lstStyle>
          <a:p>
            <a:pPr lvl="0"/>
            <a:endParaRPr lang="pl-PL"/>
          </a:p>
        </p:txBody>
      </p:sp>
      <p:sp>
        <p:nvSpPr>
          <p:cNvPr id="4" name="Symbol zastępczy tekstu 3"/>
          <p:cNvSpPr txBox="1">
            <a:spLocks noGrp="1"/>
          </p:cNvSpPr>
          <p:nvPr>
            <p:ph type="body" idx="2"/>
          </p:nvPr>
        </p:nvSpPr>
        <p:spPr>
          <a:xfrm>
            <a:off x="630241" y="2057400"/>
            <a:ext cx="2949570" cy="3811584"/>
          </a:xfrm>
        </p:spPr>
        <p:txBody>
          <a:bodyPr/>
          <a:lstStyle>
            <a:lvl1pPr>
              <a:defRPr sz="1600"/>
            </a:lvl1pPr>
          </a:lstStyle>
          <a:p>
            <a:pPr lvl="0"/>
            <a:r>
              <a:rPr lang="pl-PL"/>
              <a:t>Kliknij, aby edytować style wzorca tekstu</a:t>
            </a:r>
          </a:p>
        </p:txBody>
      </p:sp>
      <p:sp>
        <p:nvSpPr>
          <p:cNvPr id="5" name="Symbol zastępczy daty 4"/>
          <p:cNvSpPr txBox="1">
            <a:spLocks noGrp="1"/>
          </p:cNvSpPr>
          <p:nvPr>
            <p:ph type="dt" sz="half" idx="7"/>
          </p:nvPr>
        </p:nvSpPr>
        <p:spPr/>
        <p:txBody>
          <a:bodyPr/>
          <a:lstStyle>
            <a:lvl1pPr>
              <a:defRPr/>
            </a:lvl1pPr>
          </a:lstStyle>
          <a:p>
            <a:pPr lvl="0"/>
            <a:endParaRPr lang="pl-PL"/>
          </a:p>
        </p:txBody>
      </p:sp>
      <p:sp>
        <p:nvSpPr>
          <p:cNvPr id="6" name="Symbol zastępczy stopki 5"/>
          <p:cNvSpPr txBox="1">
            <a:spLocks noGrp="1"/>
          </p:cNvSpPr>
          <p:nvPr>
            <p:ph type="ftr" sz="quarter" idx="9"/>
          </p:nvPr>
        </p:nvSpPr>
        <p:spPr/>
        <p:txBody>
          <a:bodyPr/>
          <a:lstStyle>
            <a:lvl1pPr>
              <a:defRPr/>
            </a:lvl1pPr>
          </a:lstStyle>
          <a:p>
            <a:pPr lvl="0"/>
            <a:endParaRPr lang="pl-PL"/>
          </a:p>
        </p:txBody>
      </p:sp>
      <p:sp>
        <p:nvSpPr>
          <p:cNvPr id="7" name="Symbol zastępczy numeru slajdu 6"/>
          <p:cNvSpPr txBox="1">
            <a:spLocks noGrp="1"/>
          </p:cNvSpPr>
          <p:nvPr>
            <p:ph type="sldNum" sz="quarter" idx="8"/>
          </p:nvPr>
        </p:nvSpPr>
        <p:spPr/>
        <p:txBody>
          <a:bodyPr/>
          <a:lstStyle>
            <a:lvl1pPr>
              <a:defRPr/>
            </a:lvl1pPr>
          </a:lstStyle>
          <a:p>
            <a:pPr lvl="0"/>
            <a:fld id="{F7CD1F04-F1D3-4764-A598-D4EE13EBD84B}" type="slidenum">
              <a:t>‹#›</a:t>
            </a:fld>
            <a:endParaRPr lang="pl-PL"/>
          </a:p>
        </p:txBody>
      </p:sp>
    </p:spTree>
    <p:extLst>
      <p:ext uri="{BB962C8B-B14F-4D97-AF65-F5344CB8AC3E}">
        <p14:creationId xmlns:p14="http://schemas.microsoft.com/office/powerpoint/2010/main" val="570262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ymbol zastępczy tytułu 1"/>
          <p:cNvSpPr txBox="1">
            <a:spLocks noGrp="1"/>
          </p:cNvSpPr>
          <p:nvPr>
            <p:ph type="title"/>
          </p:nvPr>
        </p:nvSpPr>
        <p:spPr>
          <a:xfrm>
            <a:off x="457200" y="274320"/>
            <a:ext cx="8229600" cy="1143000"/>
          </a:xfrm>
          <a:prstGeom prst="rect">
            <a:avLst/>
          </a:prstGeom>
          <a:noFill/>
          <a:ln>
            <a:noFill/>
          </a:ln>
        </p:spPr>
        <p:txBody>
          <a:bodyPr vert="horz" wrap="square" lIns="90004" tIns="46798" rIns="90004" bIns="46798" anchor="ctr" anchorCtr="1" compatLnSpc="1">
            <a:noAutofit/>
          </a:bodyPr>
          <a:lstStyle/>
          <a:p>
            <a:pPr lvl="0"/>
            <a:endParaRPr lang="pl-PL"/>
          </a:p>
        </p:txBody>
      </p:sp>
      <p:sp>
        <p:nvSpPr>
          <p:cNvPr id="3" name="Symbol zastępczy tekstu 2"/>
          <p:cNvSpPr txBox="1">
            <a:spLocks noGrp="1"/>
          </p:cNvSpPr>
          <p:nvPr>
            <p:ph type="body" idx="1"/>
          </p:nvPr>
        </p:nvSpPr>
        <p:spPr>
          <a:xfrm>
            <a:off x="457200" y="1600200"/>
            <a:ext cx="8229600" cy="4525923"/>
          </a:xfrm>
          <a:prstGeom prst="rect">
            <a:avLst/>
          </a:prstGeom>
          <a:noFill/>
          <a:ln>
            <a:noFill/>
          </a:ln>
        </p:spPr>
        <p:txBody>
          <a:bodyPr vert="horz" wrap="square" lIns="90004" tIns="46798" rIns="90004" bIns="46798" anchor="t" anchorCtr="0" compatLnSpc="1">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txBox="1">
            <a:spLocks noGrp="1"/>
          </p:cNvSpPr>
          <p:nvPr>
            <p:ph type="dt" sz="half" idx="2"/>
          </p:nvPr>
        </p:nvSpPr>
        <p:spPr>
          <a:xfrm>
            <a:off x="456843" y="6356515"/>
            <a:ext cx="2133715" cy="365037"/>
          </a:xfrm>
          <a:prstGeom prst="rect">
            <a:avLst/>
          </a:prstGeom>
          <a:noFill/>
          <a:ln>
            <a:noFill/>
          </a:ln>
        </p:spPr>
        <p:txBody>
          <a:bodyPr vert="horz" wrap="square" lIns="90004" tIns="46798" rIns="90004" bIns="46798" anchor="ctr" anchorCtr="0" compatLnSpc="1">
            <a:noAutofit/>
          </a:bodyPr>
          <a:lstStyle>
            <a:lvl1pPr marL="0" marR="0" lvl="0" indent="0" algn="l" defTabSz="914400" rtl="0" fontAlgn="auto" hangingPunct="1">
              <a:lnSpc>
                <a:spcPct val="100000"/>
              </a:lnSpc>
              <a:spcBef>
                <a:spcPts val="0"/>
              </a:spcBef>
              <a:spcAft>
                <a:spcPts val="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pl-PL" sz="1200" b="0" i="0" u="none" strike="noStrike" kern="1200" cap="none" spc="0" baseline="0">
                <a:solidFill>
                  <a:srgbClr val="898989"/>
                </a:solidFill>
                <a:uFillTx/>
                <a:latin typeface="Arial" pitchFamily="34"/>
                <a:ea typeface="Arial" pitchFamily="34"/>
                <a:cs typeface="Arial" pitchFamily="34"/>
              </a:defRPr>
            </a:lvl1pPr>
          </a:lstStyle>
          <a:p>
            <a:pPr lvl="0"/>
            <a:endParaRPr lang="pl-PL"/>
          </a:p>
        </p:txBody>
      </p:sp>
      <p:sp>
        <p:nvSpPr>
          <p:cNvPr id="5" name="Symbol zastępczy stopki 4"/>
          <p:cNvSpPr txBox="1">
            <a:spLocks noGrp="1"/>
          </p:cNvSpPr>
          <p:nvPr>
            <p:ph type="ftr" sz="quarter" idx="3"/>
          </p:nvPr>
        </p:nvSpPr>
        <p:spPr>
          <a:xfrm>
            <a:off x="3124075" y="6356515"/>
            <a:ext cx="2895840" cy="365037"/>
          </a:xfrm>
          <a:prstGeom prst="rect">
            <a:avLst/>
          </a:prstGeom>
          <a:noFill/>
          <a:ln>
            <a:noFill/>
          </a:ln>
        </p:spPr>
        <p:txBody>
          <a:bodyPr vert="horz" wrap="square" lIns="90004" tIns="46798" rIns="90004" bIns="46798" anchor="ctr" anchorCtr="0" compatLnSpc="1">
            <a:noAutofit/>
          </a:bodyPr>
          <a:lstStyle>
            <a:lvl1pPr marL="0" marR="0" lvl="0" indent="0" algn="l" defTabSz="914400" rtl="0" fontAlgn="auto" hangingPunct="0">
              <a:lnSpc>
                <a:spcPct val="100000"/>
              </a:lnSpc>
              <a:spcBef>
                <a:spcPts val="0"/>
              </a:spcBef>
              <a:spcAft>
                <a:spcPts val="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pl-PL" sz="1800" b="0" i="0" u="none" strike="noStrike" kern="1200" cap="none" spc="0" baseline="0">
                <a:solidFill>
                  <a:srgbClr val="000000"/>
                </a:solidFill>
                <a:uFillTx/>
                <a:latin typeface="Arial" pitchFamily="34"/>
                <a:ea typeface="Arial" pitchFamily="34"/>
                <a:cs typeface="Arial" pitchFamily="34"/>
              </a:defRPr>
            </a:lvl1pPr>
          </a:lstStyle>
          <a:p>
            <a:pPr lvl="0"/>
            <a:endParaRPr lang="pl-PL"/>
          </a:p>
        </p:txBody>
      </p:sp>
      <p:sp>
        <p:nvSpPr>
          <p:cNvPr id="6" name="Symbol zastępczy numeru slajdu 5"/>
          <p:cNvSpPr txBox="1">
            <a:spLocks noGrp="1"/>
          </p:cNvSpPr>
          <p:nvPr>
            <p:ph type="sldNum" sz="quarter" idx="4"/>
          </p:nvPr>
        </p:nvSpPr>
        <p:spPr>
          <a:xfrm>
            <a:off x="6552718" y="6356515"/>
            <a:ext cx="2133715" cy="365037"/>
          </a:xfrm>
          <a:prstGeom prst="rect">
            <a:avLst/>
          </a:prstGeom>
          <a:noFill/>
          <a:ln>
            <a:noFill/>
          </a:ln>
        </p:spPr>
        <p:txBody>
          <a:bodyPr vert="horz" wrap="square" lIns="90004" tIns="46798" rIns="90004" bIns="46798" anchor="ctr" anchorCtr="0" compatLnSpc="1">
            <a:noAutofit/>
          </a:bodyPr>
          <a:lstStyle>
            <a:lvl1pPr marL="0" marR="0" lvl="0" indent="0" algn="r" defTabSz="914400" rtl="0" fontAlgn="auto" hangingPunct="1">
              <a:lnSpc>
                <a:spcPct val="100000"/>
              </a:lnSpc>
              <a:spcBef>
                <a:spcPts val="0"/>
              </a:spcBef>
              <a:spcAft>
                <a:spcPts val="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pl-PL" sz="1200" b="0" i="0" u="none" strike="noStrike" kern="1200" cap="none" spc="0" baseline="0">
                <a:solidFill>
                  <a:srgbClr val="898989"/>
                </a:solidFill>
                <a:uFillTx/>
                <a:latin typeface="Arial" pitchFamily="34"/>
                <a:ea typeface="Arial" pitchFamily="34"/>
                <a:cs typeface="Arial" pitchFamily="34"/>
              </a:defRPr>
            </a:lvl1pPr>
          </a:lstStyle>
          <a:p>
            <a:pPr lvl="0"/>
            <a:fld id="{62883C27-020C-4666-9B2D-444E0BF9D200}" type="slidenum">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0">
        <a:lnSpc>
          <a:spcPct val="100000"/>
        </a:lnSpc>
        <a:spcBef>
          <a:spcPts val="0"/>
        </a:spcBef>
        <a:spcAft>
          <a:spcPts val="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pl-PL" sz="4400" b="0" i="0" u="none" strike="noStrike" kern="0" cap="none" spc="0" baseline="0">
          <a:solidFill>
            <a:srgbClr val="000000"/>
          </a:solidFill>
          <a:highlight>
            <a:scrgbClr r="0" g="0" b="0">
              <a:alpha val="0"/>
            </a:scrgbClr>
          </a:highlight>
          <a:uFillTx/>
          <a:latin typeface="Calibri" pitchFamily="34"/>
          <a:ea typeface="Microsoft YaHei" pitchFamily="2"/>
        </a:defRPr>
      </a:lvl1pPr>
    </p:titleStyle>
    <p:bodyStyle>
      <a:lvl1pPr marL="0" marR="0" lvl="0" indent="0" algn="l" defTabSz="914400" rtl="0" fontAlgn="auto" hangingPunct="0">
        <a:lnSpc>
          <a:spcPct val="100000"/>
        </a:lnSpc>
        <a:spcBef>
          <a:spcPts val="800"/>
        </a:spcBef>
        <a:spcAft>
          <a:spcPts val="0"/>
        </a:spcAft>
        <a:buNone/>
        <a:tabLst>
          <a:tab pos="914400" algn="l"/>
          <a:tab pos="1828800" algn="l"/>
          <a:tab pos="2743200" algn="l"/>
          <a:tab pos="3657600" algn="l"/>
          <a:tab pos="4572000" algn="l"/>
          <a:tab pos="5486400" algn="l"/>
          <a:tab pos="6400800" algn="l"/>
          <a:tab pos="7315200" algn="l"/>
          <a:tab pos="8229600" algn="l"/>
          <a:tab pos="9144000" algn="l"/>
          <a:tab pos="10058400" algn="l"/>
        </a:tabLst>
        <a:defRPr lang="pl-PL" sz="3200" b="0" i="0" u="none" strike="noStrike" kern="0" cap="none" spc="0" baseline="0">
          <a:solidFill>
            <a:srgbClr val="000000"/>
          </a:solidFill>
          <a:highlight>
            <a:scrgbClr r="0" g="0" b="0">
              <a:alpha val="0"/>
            </a:scrgbClr>
          </a:highlight>
          <a:uFillTx/>
          <a:latin typeface="Calibri" pitchFamily="34"/>
          <a:ea typeface="Microsoft YaHei"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pl-P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pl-P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pl-P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pl-P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91671" y="502024"/>
            <a:ext cx="7942729" cy="3944470"/>
          </a:xfrm>
        </p:spPr>
        <p:txBody>
          <a:bodyPr anchor="t"/>
          <a:lstStyle/>
          <a:p>
            <a:r>
              <a:rPr lang="pl-PL" sz="1800" dirty="0"/>
              <a:t>Międzynarodowa konferencja naukowa</a:t>
            </a:r>
            <a:br>
              <a:rPr lang="pl-PL" sz="1800" dirty="0"/>
            </a:br>
            <a:r>
              <a:rPr lang="pl-PL" sz="1800" dirty="0"/>
              <a:t>Systemy dochodów jednostek samorządu terytorialnego </a:t>
            </a:r>
            <a:r>
              <a:rPr lang="pl-PL" sz="1800" dirty="0" smtClean="0"/>
              <a:t/>
            </a:r>
            <a:br>
              <a:rPr lang="pl-PL" sz="1800" dirty="0" smtClean="0"/>
            </a:br>
            <a:r>
              <a:rPr lang="pl-PL" sz="1800" dirty="0" smtClean="0"/>
              <a:t>w wybranych krajach</a:t>
            </a:r>
            <a:br>
              <a:rPr lang="pl-PL" sz="1800" dirty="0" smtClean="0"/>
            </a:br>
            <a:r>
              <a:rPr lang="pl-PL" sz="1400" dirty="0" smtClean="0"/>
              <a:t/>
            </a:r>
            <a:br>
              <a:rPr lang="pl-PL" sz="1400" dirty="0" smtClean="0"/>
            </a:br>
            <a:r>
              <a:rPr lang="pl-PL" sz="1400" dirty="0" smtClean="0"/>
              <a:t/>
            </a:r>
            <a:br>
              <a:rPr lang="pl-PL" sz="1400" dirty="0" smtClean="0"/>
            </a:br>
            <a:r>
              <a:rPr lang="pl-PL" sz="1800" dirty="0" smtClean="0"/>
              <a:t/>
            </a:r>
            <a:br>
              <a:rPr lang="pl-PL" sz="1800" dirty="0" smtClean="0"/>
            </a:br>
            <a:r>
              <a:rPr lang="pl-PL" sz="1800" dirty="0"/>
              <a:t/>
            </a:r>
            <a:br>
              <a:rPr lang="pl-PL" sz="1800" dirty="0"/>
            </a:br>
            <a:r>
              <a:rPr lang="pl-PL" sz="3200" dirty="0"/>
              <a:t>Dotacje na pomoc finansową </a:t>
            </a:r>
            <a:r>
              <a:rPr lang="pl-PL" sz="3200" dirty="0" smtClean="0"/>
              <a:t>jako źródło dochodu </a:t>
            </a:r>
            <a:r>
              <a:rPr lang="pl-PL" sz="3200" dirty="0"/>
              <a:t>jednostki samorządu </a:t>
            </a:r>
            <a:r>
              <a:rPr lang="pl-PL" sz="3200" dirty="0" smtClean="0"/>
              <a:t>terytorialnego</a:t>
            </a:r>
            <a:r>
              <a:rPr lang="pl-PL" sz="2400" dirty="0" smtClean="0"/>
              <a:t/>
            </a:r>
            <a:br>
              <a:rPr lang="pl-PL" sz="2400" dirty="0" smtClean="0"/>
            </a:br>
            <a:r>
              <a:rPr lang="pl-PL" sz="2400" dirty="0" smtClean="0"/>
              <a:t/>
            </a:r>
            <a:br>
              <a:rPr lang="pl-PL" sz="2400" dirty="0" smtClean="0"/>
            </a:br>
            <a:r>
              <a:rPr lang="pl-PL" sz="1600" dirty="0" smtClean="0"/>
              <a:t>mgr </a:t>
            </a:r>
            <a:r>
              <a:rPr lang="pl-PL" sz="1600" dirty="0"/>
              <a:t>Ewa Zarzecka</a:t>
            </a:r>
            <a:br>
              <a:rPr lang="pl-PL" sz="1600" dirty="0"/>
            </a:br>
            <a:r>
              <a:rPr lang="pl-PL" sz="1600" dirty="0"/>
              <a:t>Regionalna Izba Obrachunkowa we Wrocławiu</a:t>
            </a:r>
          </a:p>
        </p:txBody>
      </p:sp>
      <p:sp>
        <p:nvSpPr>
          <p:cNvPr id="3" name="Podtytuł 2"/>
          <p:cNvSpPr>
            <a:spLocks noGrp="1"/>
          </p:cNvSpPr>
          <p:nvPr>
            <p:ph type="subTitle" idx="1"/>
          </p:nvPr>
        </p:nvSpPr>
        <p:spPr>
          <a:xfrm>
            <a:off x="1143000" y="4365812"/>
            <a:ext cx="6858000" cy="1730187"/>
          </a:xfrm>
        </p:spPr>
        <p:txBody>
          <a:bodyPr anchor="b">
            <a:normAutofit/>
          </a:bodyPr>
          <a:lstStyle/>
          <a:p>
            <a:pPr>
              <a:spcBef>
                <a:spcPts val="0"/>
              </a:spcBef>
            </a:pPr>
            <a:r>
              <a:rPr lang="pl-PL" sz="1400" dirty="0"/>
              <a:t>Uniwersytet Przyrodniczo-Humanistyczny w Siedlcach</a:t>
            </a:r>
          </a:p>
          <a:p>
            <a:pPr>
              <a:spcBef>
                <a:spcPts val="0"/>
              </a:spcBef>
            </a:pPr>
            <a:r>
              <a:rPr lang="pl-PL" sz="1400" dirty="0"/>
              <a:t>Wydział Nauk Społecznych</a:t>
            </a:r>
          </a:p>
          <a:p>
            <a:pPr>
              <a:spcBef>
                <a:spcPts val="0"/>
              </a:spcBef>
            </a:pPr>
            <a:r>
              <a:rPr lang="pl-PL" sz="1400" dirty="0"/>
              <a:t>Instytut Nauk o Polityce i Administracji</a:t>
            </a:r>
          </a:p>
          <a:p>
            <a:pPr>
              <a:spcBef>
                <a:spcPts val="0"/>
              </a:spcBef>
            </a:pPr>
            <a:r>
              <a:rPr lang="pl-PL" sz="1400" dirty="0"/>
              <a:t>Siedlce, </a:t>
            </a:r>
            <a:r>
              <a:rPr lang="pl-PL" sz="1400" dirty="0" smtClean="0"/>
              <a:t>27-28 </a:t>
            </a:r>
            <a:r>
              <a:rPr lang="pl-PL" sz="1400" dirty="0"/>
              <a:t>września 2023 r.</a:t>
            </a:r>
          </a:p>
        </p:txBody>
      </p:sp>
    </p:spTree>
    <p:extLst>
      <p:ext uri="{BB962C8B-B14F-4D97-AF65-F5344CB8AC3E}">
        <p14:creationId xmlns:p14="http://schemas.microsoft.com/office/powerpoint/2010/main" val="3183602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name="Slide24">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7959"/>
            <a:ext cx="8158322" cy="1322359"/>
          </a:xfrm>
        </p:spPr>
        <p:txBody>
          <a:bodyPr lIns="91440" tIns="45720" rIns="91440" bIns="45720"/>
          <a:lstStyle/>
          <a:p>
            <a:pPr lvl="0" hangingPunct="1"/>
            <a:r>
              <a:rPr lang="pl-PL" sz="2800" dirty="0"/>
              <a:t>Identyfikacja obszaru nieprawidłowości </a:t>
            </a:r>
            <a:r>
              <a:rPr lang="pl-PL" sz="2800" dirty="0" smtClean="0"/>
              <a:t/>
            </a:r>
            <a:br>
              <a:rPr lang="pl-PL" sz="2800" dirty="0" smtClean="0"/>
            </a:br>
            <a:r>
              <a:rPr lang="pl-PL" sz="2800" dirty="0" smtClean="0"/>
              <a:t>w </a:t>
            </a:r>
            <a:r>
              <a:rPr lang="pl-PL" sz="2800" dirty="0"/>
              <a:t>kategoryzacji istotnego naruszenia prawa</a:t>
            </a:r>
          </a:p>
        </p:txBody>
      </p:sp>
      <p:sp>
        <p:nvSpPr>
          <p:cNvPr id="3" name="Symbol zastępczy tekstu 2"/>
          <p:cNvSpPr txBox="1">
            <a:spLocks noGrp="1"/>
          </p:cNvSpPr>
          <p:nvPr>
            <p:ph type="body" idx="4294967295"/>
          </p:nvPr>
        </p:nvSpPr>
        <p:spPr>
          <a:xfrm>
            <a:off x="337623" y="1589647"/>
            <a:ext cx="8287252" cy="4515727"/>
          </a:xfrm>
        </p:spPr>
        <p:txBody>
          <a:bodyPr lIns="91440" tIns="45720" rIns="91440" bIns="45720"/>
          <a:lstStyle/>
          <a:p>
            <a:pPr lvl="0" algn="just"/>
            <a:endParaRPr lang="pl-PL" sz="1800" kern="1200" dirty="0">
              <a:ea typeface="NSimSun" pitchFamily="49"/>
              <a:cs typeface="Calibri" pitchFamily="34"/>
            </a:endParaRPr>
          </a:p>
          <a:p>
            <a:pPr lvl="0" algn="just"/>
            <a:r>
              <a:rPr lang="pl-PL" sz="1800" kern="1200" dirty="0">
                <a:ea typeface="NSimSun" pitchFamily="49"/>
                <a:cs typeface="Calibri" pitchFamily="34"/>
              </a:rPr>
              <a:t>Kolegium Regionalnej Izby Obrachunkowej w Bydgoszczy </a:t>
            </a:r>
            <a:r>
              <a:rPr lang="pl-PL" sz="1800" kern="1200" dirty="0" smtClean="0">
                <a:ea typeface="NSimSun" pitchFamily="49"/>
                <a:cs typeface="Calibri" pitchFamily="34"/>
              </a:rPr>
              <a:t>(uchwała </a:t>
            </a:r>
            <a:r>
              <a:rPr lang="pl-PL" sz="1800" kern="1200" dirty="0">
                <a:ea typeface="NSimSun" pitchFamily="49"/>
                <a:cs typeface="Calibri" pitchFamily="34"/>
              </a:rPr>
              <a:t>nr XXIV/41/08 </a:t>
            </a:r>
            <a:r>
              <a:rPr lang="pl-PL" sz="1800" kern="1200" dirty="0" smtClean="0">
                <a:ea typeface="NSimSun" pitchFamily="49"/>
                <a:cs typeface="Calibri" pitchFamily="34"/>
              </a:rPr>
              <a:t/>
            </a:r>
            <a:br>
              <a:rPr lang="pl-PL" sz="1800" kern="1200" dirty="0" smtClean="0">
                <a:ea typeface="NSimSun" pitchFamily="49"/>
                <a:cs typeface="Calibri" pitchFamily="34"/>
              </a:rPr>
            </a:br>
            <a:r>
              <a:rPr lang="pl-PL" sz="1800" kern="1200" dirty="0" smtClean="0">
                <a:ea typeface="NSimSun" pitchFamily="49"/>
                <a:cs typeface="Calibri" pitchFamily="34"/>
              </a:rPr>
              <a:t>z dnia 15 października 2008 </a:t>
            </a:r>
            <a:r>
              <a:rPr lang="pl-PL" sz="1800" kern="1200" dirty="0">
                <a:ea typeface="NSimSun" pitchFamily="49"/>
                <a:cs typeface="Calibri" pitchFamily="34"/>
              </a:rPr>
              <a:t>r.) negując zgodność z prawem uchwały Sejmiku Województwa w sprawie udzielenia pomocy finansowej gminie S. wskazało w uzasadnieniu, </a:t>
            </a:r>
            <a:r>
              <a:rPr lang="pl-PL" sz="1800" kern="1200" dirty="0" smtClean="0">
                <a:ea typeface="NSimSun" pitchFamily="49"/>
                <a:cs typeface="Calibri" pitchFamily="34"/>
              </a:rPr>
              <a:t>że </a:t>
            </a:r>
            <a:r>
              <a:rPr lang="pl-PL" sz="1800" kern="1200" dirty="0">
                <a:ea typeface="NSimSun" pitchFamily="49"/>
                <a:cs typeface="Calibri" pitchFamily="34"/>
              </a:rPr>
              <a:t>„</a:t>
            </a:r>
            <a:r>
              <a:rPr lang="pl-PL" sz="1800" kern="1200" dirty="0" smtClean="0">
                <a:ea typeface="NSimSun" pitchFamily="49"/>
                <a:cs typeface="Calibri" pitchFamily="34"/>
              </a:rPr>
              <a:t>udzielenie </a:t>
            </a:r>
            <a:r>
              <a:rPr lang="pl-PL" sz="1800" kern="1200" dirty="0">
                <a:ea typeface="NSimSun" pitchFamily="49"/>
                <a:cs typeface="Calibri" pitchFamily="34"/>
              </a:rPr>
              <a:t>Gminie S. pomocy finansowej z budżetu województwa w 2008 r. w formie dotacji celowej w wysokości do kwoty 200.000 zł z przeznaczeniem na dofinansowanie zadania inwestycyjnego, tj. modernizacji sali gimnastycznej przy Niższym Seminarium Duchownym w M.” nie znajduje prawnego uzasadnienia, bowiem „zadanie dotowania Niższego Seminarium Duchownego w M., szkoły ponadgimnazjalnej o statusie szkoły niepublicznej o uprawnieniach szkoły publicznej, należy do wyłącznej kompetencji Powiatu M. Adresatem pomocy finansowej z budżetu województwa, udzielonej na podstawie badanej uchwały w sprawie udzielenia pomocy finansowej Gminie S., nie może być zatem powołana gmina”.</a:t>
            </a:r>
            <a:endParaRPr lang="pl-PL" sz="1800" b="1"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name="Slide25">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7959"/>
            <a:ext cx="8158322" cy="1322359"/>
          </a:xfrm>
        </p:spPr>
        <p:txBody>
          <a:bodyPr lIns="91440" tIns="45720" rIns="91440" bIns="45720"/>
          <a:lstStyle/>
          <a:p>
            <a:pPr lvl="0" hangingPunct="1"/>
            <a:r>
              <a:rPr lang="pl-PL" sz="2800" dirty="0"/>
              <a:t>Identyfikacja obszaru nieprawidłowości </a:t>
            </a:r>
            <a:r>
              <a:rPr lang="pl-PL" sz="2800" dirty="0" smtClean="0"/>
              <a:t/>
            </a:r>
            <a:br>
              <a:rPr lang="pl-PL" sz="2800" dirty="0" smtClean="0"/>
            </a:br>
            <a:r>
              <a:rPr lang="pl-PL" sz="2800" dirty="0" smtClean="0"/>
              <a:t>w </a:t>
            </a:r>
            <a:r>
              <a:rPr lang="pl-PL" sz="2800" dirty="0"/>
              <a:t>kategoryzacji istotnego naruszenia prawa</a:t>
            </a:r>
          </a:p>
        </p:txBody>
      </p:sp>
      <p:sp>
        <p:nvSpPr>
          <p:cNvPr id="3" name="Symbol zastępczy tekstu 2"/>
          <p:cNvSpPr txBox="1">
            <a:spLocks noGrp="1"/>
          </p:cNvSpPr>
          <p:nvPr>
            <p:ph type="body" idx="4294967295"/>
          </p:nvPr>
        </p:nvSpPr>
        <p:spPr>
          <a:xfrm>
            <a:off x="323560" y="1589647"/>
            <a:ext cx="8301325" cy="4712680"/>
          </a:xfrm>
        </p:spPr>
        <p:txBody>
          <a:bodyPr lIns="91440" tIns="45720" rIns="91440" bIns="45720"/>
          <a:lstStyle/>
          <a:p>
            <a:pPr lvl="0" algn="just">
              <a:lnSpc>
                <a:spcPct val="90000"/>
              </a:lnSpc>
            </a:pPr>
            <a:endParaRPr lang="pl-PL" sz="1800" kern="1200" dirty="0">
              <a:ea typeface="NSimSun" pitchFamily="49"/>
              <a:cs typeface="Calibri" pitchFamily="34"/>
            </a:endParaRPr>
          </a:p>
          <a:p>
            <a:pPr lvl="0" algn="just">
              <a:lnSpc>
                <a:spcPct val="90000"/>
              </a:lnSpc>
            </a:pPr>
            <a:r>
              <a:rPr lang="pl-PL" sz="1800" kern="1200" dirty="0">
                <a:ea typeface="NSimSun" pitchFamily="49"/>
                <a:cs typeface="Calibri" pitchFamily="34"/>
              </a:rPr>
              <a:t>W ocenie Kolegium Regionalnej Izby Obrachunkowej w Szczecinie </a:t>
            </a:r>
            <a:r>
              <a:rPr lang="pl-PL" sz="1800" kern="1200" dirty="0" smtClean="0">
                <a:ea typeface="NSimSun" pitchFamily="49"/>
                <a:cs typeface="Calibri" pitchFamily="34"/>
              </a:rPr>
              <a:t>(uchwała </a:t>
            </a:r>
            <a:r>
              <a:rPr lang="pl-PL" sz="1800" kern="1200" dirty="0">
                <a:ea typeface="NSimSun" pitchFamily="49"/>
                <a:cs typeface="Calibri" pitchFamily="34"/>
              </a:rPr>
              <a:t>nr XXXI.237.K.2018 z dnia 7 listopada 2018 r.) zgodnie z art. 220 ust. 1 ustawy o finansach publicznych oraz art. 47 ust. 1 ustawy o dochodach jednostek samorządu terytorialnego, ustawodawca dopuszcza możliwość udzielania innym jednostkom samorządowym pomocy finansowej w formie dotacji celowej, na realizację nałożonych na te jednostki zadań. Należy jednak wskazać, że </a:t>
            </a:r>
            <a:r>
              <a:rPr lang="pl-PL" sz="1800" kern="1200" dirty="0" smtClean="0">
                <a:ea typeface="NSimSun" pitchFamily="49"/>
                <a:cs typeface="Calibri" pitchFamily="34"/>
              </a:rPr>
              <a:t>zadania, </a:t>
            </a:r>
            <a:r>
              <a:rPr lang="pl-PL" sz="1800" kern="1200" dirty="0">
                <a:ea typeface="NSimSun" pitchFamily="49"/>
                <a:cs typeface="Calibri" pitchFamily="34"/>
              </a:rPr>
              <a:t>o których mowa w </a:t>
            </a:r>
            <a:br>
              <a:rPr lang="pl-PL" sz="1800" kern="1200" dirty="0">
                <a:ea typeface="NSimSun" pitchFamily="49"/>
                <a:cs typeface="Calibri" pitchFamily="34"/>
              </a:rPr>
            </a:br>
            <a:r>
              <a:rPr lang="pl-PL" sz="1800" kern="1200" dirty="0">
                <a:ea typeface="NSimSun" pitchFamily="49"/>
                <a:cs typeface="Calibri" pitchFamily="34"/>
              </a:rPr>
              <a:t>cyt. ostatnio przepisie, są to zadania własne danej jednostki. Ustawodawca nie przewidział możliwości udzielania dotacji celowej przez jednostki samorządu terytorialnego na dofinansowanie zadań zleconych albo utrzymania i funkcjonowania służb, inspekcji, straży realizowanych przez samorząd powiatowy. </a:t>
            </a:r>
            <a:endParaRPr lang="pl-PL" sz="1800" i="1" kern="1200" dirty="0">
              <a:ea typeface="NSimSun" pitchFamily="49"/>
              <a:cs typeface="Calibri" pitchFamily="34"/>
            </a:endParaRPr>
          </a:p>
          <a:p>
            <a:pPr lvl="0" algn="just">
              <a:lnSpc>
                <a:spcPct val="90000"/>
              </a:lnSpc>
              <a:spcBef>
                <a:spcPts val="1200"/>
              </a:spcBef>
            </a:pPr>
            <a:r>
              <a:rPr lang="pl-PL" sz="1800" i="1" kern="1200" dirty="0">
                <a:ea typeface="NSimSun" pitchFamily="49"/>
                <a:cs typeface="Calibri" pitchFamily="34"/>
              </a:rPr>
              <a:t>Tym samym:</a:t>
            </a:r>
          </a:p>
          <a:p>
            <a:pPr lvl="0" algn="just">
              <a:lnSpc>
                <a:spcPct val="90000"/>
              </a:lnSpc>
              <a:spcBef>
                <a:spcPts val="0"/>
              </a:spcBef>
            </a:pPr>
            <a:r>
              <a:rPr lang="pl-PL" sz="1800" i="1" kern="1200" dirty="0">
                <a:ea typeface="NSimSun" pitchFamily="49"/>
                <a:cs typeface="Calibri" pitchFamily="34"/>
              </a:rPr>
              <a:t>W odniesieniu do skategoryzowanego podziału zadań jednostek samorządu terytorialnego na zadania własne oraz zlecone przedmiot pomocy finansowej należy zatem umiejscowić w sferze prawnej możliwości działania identyfikowanej z zakresem zadań własnych.</a:t>
            </a:r>
          </a:p>
          <a:p>
            <a:pPr lvl="0" algn="just">
              <a:lnSpc>
                <a:spcPct val="90000"/>
              </a:lnSpc>
            </a:pPr>
            <a:endParaRPr lang="pl-PL" sz="1800"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name="Slide26">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7959"/>
            <a:ext cx="8158322" cy="1322359"/>
          </a:xfrm>
        </p:spPr>
        <p:txBody>
          <a:bodyPr lIns="91440" tIns="45720" rIns="91440" bIns="45720"/>
          <a:lstStyle/>
          <a:p>
            <a:pPr lvl="0" hangingPunct="1"/>
            <a:r>
              <a:rPr lang="pl-PL" sz="2800" dirty="0"/>
              <a:t>Identyfikacja obszaru nieprawidłowości </a:t>
            </a:r>
            <a:r>
              <a:rPr lang="pl-PL" sz="2800" dirty="0" smtClean="0"/>
              <a:t/>
            </a:r>
            <a:br>
              <a:rPr lang="pl-PL" sz="2800" dirty="0" smtClean="0"/>
            </a:br>
            <a:r>
              <a:rPr lang="pl-PL" sz="2800" dirty="0" smtClean="0"/>
              <a:t>w </a:t>
            </a:r>
            <a:r>
              <a:rPr lang="pl-PL" sz="2800" dirty="0"/>
              <a:t>kategoryzacji istotnego naruszenia prawa</a:t>
            </a:r>
          </a:p>
        </p:txBody>
      </p:sp>
      <p:sp>
        <p:nvSpPr>
          <p:cNvPr id="3" name="Symbol zastępczy tekstu 2"/>
          <p:cNvSpPr txBox="1">
            <a:spLocks noGrp="1"/>
          </p:cNvSpPr>
          <p:nvPr>
            <p:ph type="body" idx="4294967295"/>
          </p:nvPr>
        </p:nvSpPr>
        <p:spPr>
          <a:xfrm>
            <a:off x="396639" y="1589647"/>
            <a:ext cx="8301325" cy="4712680"/>
          </a:xfrm>
        </p:spPr>
        <p:txBody>
          <a:bodyPr lIns="91440" tIns="45720" rIns="91440" bIns="45720"/>
          <a:lstStyle/>
          <a:p>
            <a:pPr lvl="0" algn="just"/>
            <a:r>
              <a:rPr lang="pl-PL" sz="1800" kern="1200" dirty="0">
                <a:ea typeface="NSimSun" pitchFamily="49"/>
                <a:cs typeface="Calibri" pitchFamily="34"/>
              </a:rPr>
              <a:t>Negacja prawnych podstaw udzielania pomocy finansowej przez jednostki samorządu terytorialnego na zadania zlecone znajduje potwierdzenie w linii orzeczniczej sądów administracyjnych formułującej tezę, że:</a:t>
            </a:r>
          </a:p>
          <a:p>
            <a:pPr lvl="0" algn="just"/>
            <a:r>
              <a:rPr lang="pl-PL" sz="1800" kern="1200" dirty="0" smtClean="0">
                <a:ea typeface="NSimSun" pitchFamily="49"/>
                <a:cs typeface="Calibri" pitchFamily="34"/>
              </a:rPr>
              <a:t>„zadania </a:t>
            </a:r>
            <a:r>
              <a:rPr lang="pl-PL" sz="1800" kern="1200" dirty="0">
                <a:ea typeface="NSimSun" pitchFamily="49"/>
                <a:cs typeface="Calibri" pitchFamily="34"/>
              </a:rPr>
              <a:t>własne są, co do zasady, finansowane z budżetu jednostki samorządu terytorialnego, zaś zadania z zakresu administracji rządowej są finansowane przez budżet państwa. Ratio legis takiego rozwiązania ma swoje uzasadnienie w potrzebie jasnego rozgraniczenia wydatków finansowanych z budżetu jednostki samorządu terytorialnego oraz z budżetu państwa. </a:t>
            </a:r>
            <a:r>
              <a:rPr lang="pl-PL" sz="1800" kern="1200" dirty="0" smtClean="0">
                <a:ea typeface="NSimSun" pitchFamily="49"/>
                <a:cs typeface="Calibri" pitchFamily="34"/>
              </a:rPr>
              <a:t>[...] </a:t>
            </a:r>
            <a:r>
              <a:rPr lang="pl-PL" sz="1800" kern="1200" dirty="0">
                <a:ea typeface="NSimSun" pitchFamily="49"/>
                <a:cs typeface="Calibri" pitchFamily="34"/>
              </a:rPr>
              <a:t>Przesunięcie środków z budżetu gminy do budżetu samorządu województwa na cele związane z realizacją zadań z zakresu administracji rządowej [</a:t>
            </a:r>
            <a:r>
              <a:rPr lang="pl-PL" sz="1800" kern="1200" dirty="0" smtClean="0">
                <a:ea typeface="NSimSun" pitchFamily="49"/>
                <a:cs typeface="Calibri" pitchFamily="34"/>
              </a:rPr>
              <a:t>...] </a:t>
            </a:r>
            <a:r>
              <a:rPr lang="pl-PL" sz="1800" kern="1200" dirty="0">
                <a:ea typeface="NSimSun" pitchFamily="49"/>
                <a:cs typeface="Calibri" pitchFamily="34"/>
              </a:rPr>
              <a:t>lub innych zadań zleconych przez państwo, stanowiłoby faktyczne przeniesienie zadania z zakresu administracji rządowej na podmiot nieuprawniony w ustawie do jego wykonania i byłoby rażącym naruszeniem zasad finansowania określonych w ustawie o finansach publicznych oraz w ustawie o dochodach jednostek samorządu </a:t>
            </a:r>
            <a:r>
              <a:rPr lang="pl-PL" sz="1800" kern="1200" dirty="0" smtClean="0">
                <a:ea typeface="NSimSun" pitchFamily="49"/>
                <a:cs typeface="Calibri" pitchFamily="34"/>
              </a:rPr>
              <a:t>terytorialnego” (</a:t>
            </a:r>
            <a:r>
              <a:rPr lang="pl-PL" sz="1800" kern="1200" dirty="0" smtClean="0">
                <a:solidFill>
                  <a:schemeClr val="tx1"/>
                </a:solidFill>
                <a:ea typeface="NSimSun" pitchFamily="49"/>
                <a:cs typeface="Calibri" pitchFamily="34"/>
              </a:rPr>
              <a:t>wyrok NSA z </a:t>
            </a:r>
            <a:r>
              <a:rPr lang="pl-PL" sz="1800" kern="1200" dirty="0">
                <a:solidFill>
                  <a:schemeClr val="tx1"/>
                </a:solidFill>
                <a:ea typeface="NSimSun" pitchFamily="49"/>
                <a:cs typeface="Calibri" pitchFamily="34"/>
              </a:rPr>
              <a:t>dnia </a:t>
            </a:r>
            <a:r>
              <a:rPr lang="pl-PL" sz="1800" kern="1200" dirty="0">
                <a:ea typeface="NSimSun" pitchFamily="49"/>
                <a:cs typeface="Calibri" pitchFamily="34"/>
              </a:rPr>
              <a:t>3 marca 2015 r</a:t>
            </a:r>
            <a:r>
              <a:rPr lang="pl-PL" sz="1800" kern="1200" dirty="0" smtClean="0">
                <a:ea typeface="NSimSun" pitchFamily="49"/>
                <a:cs typeface="Calibri" pitchFamily="34"/>
              </a:rPr>
              <a:t>. </a:t>
            </a:r>
            <a:r>
              <a:rPr lang="pl-PL" sz="1800" kern="1200" dirty="0">
                <a:ea typeface="NSimSun" pitchFamily="49"/>
                <a:cs typeface="Calibri" pitchFamily="34"/>
              </a:rPr>
              <a:t>sygn. </a:t>
            </a:r>
            <a:r>
              <a:rPr lang="pl-PL" sz="1800" kern="1200" dirty="0" smtClean="0">
                <a:ea typeface="NSimSun" pitchFamily="49"/>
                <a:cs typeface="Calibri" pitchFamily="34"/>
              </a:rPr>
              <a:t>akt II </a:t>
            </a:r>
            <a:r>
              <a:rPr lang="pl-PL" sz="1800" kern="1200" dirty="0">
                <a:ea typeface="NSimSun" pitchFamily="49"/>
                <a:cs typeface="Calibri" pitchFamily="34"/>
              </a:rPr>
              <a:t>GSK </a:t>
            </a:r>
            <a:r>
              <a:rPr lang="pl-PL" sz="1800" kern="1200" dirty="0" smtClean="0">
                <a:ea typeface="NSimSun" pitchFamily="49"/>
                <a:cs typeface="Calibri" pitchFamily="34"/>
              </a:rPr>
              <a:t>207/14, </a:t>
            </a:r>
            <a:r>
              <a:rPr lang="pl-PL" sz="1800" kern="1200" dirty="0">
                <a:ea typeface="NSimSun" pitchFamily="49"/>
                <a:cs typeface="Calibri" pitchFamily="34"/>
              </a:rPr>
              <a:t>podobnie </a:t>
            </a:r>
            <a:r>
              <a:rPr lang="pl-PL" sz="1800" kern="1200" dirty="0" smtClean="0">
                <a:ea typeface="NSimSun" pitchFamily="49"/>
                <a:cs typeface="Calibri" pitchFamily="34"/>
              </a:rPr>
              <a:t>w </a:t>
            </a:r>
            <a:r>
              <a:rPr lang="pl-PL" sz="1800" kern="1200" dirty="0">
                <a:ea typeface="NSimSun" pitchFamily="49"/>
                <a:cs typeface="Calibri" pitchFamily="34"/>
              </a:rPr>
              <a:t>wyroku </a:t>
            </a:r>
            <a:r>
              <a:rPr lang="pl-PL" sz="1800" kern="1200" dirty="0" smtClean="0">
                <a:ea typeface="NSimSun" pitchFamily="49"/>
                <a:cs typeface="Calibri" pitchFamily="34"/>
              </a:rPr>
              <a:t>NSA z dnia 15 </a:t>
            </a:r>
            <a:r>
              <a:rPr lang="pl-PL" sz="1800" kern="1200" dirty="0">
                <a:ea typeface="NSimSun" pitchFamily="49"/>
                <a:cs typeface="Calibri" pitchFamily="34"/>
              </a:rPr>
              <a:t>czerwca 2016 r</a:t>
            </a:r>
            <a:r>
              <a:rPr lang="pl-PL" sz="1800" kern="1200" dirty="0" smtClean="0">
                <a:ea typeface="NSimSun" pitchFamily="49"/>
                <a:cs typeface="Calibri" pitchFamily="34"/>
              </a:rPr>
              <a:t>. </a:t>
            </a:r>
            <a:r>
              <a:rPr lang="pl-PL" sz="1800" kern="1200" dirty="0">
                <a:ea typeface="NSimSun" pitchFamily="49"/>
                <a:cs typeface="Calibri" pitchFamily="34"/>
              </a:rPr>
              <a:t>sygn. </a:t>
            </a:r>
            <a:r>
              <a:rPr lang="pl-PL" sz="1800" kern="1200" dirty="0" smtClean="0">
                <a:ea typeface="NSimSun" pitchFamily="49"/>
                <a:cs typeface="Calibri" pitchFamily="34"/>
              </a:rPr>
              <a:t>akt </a:t>
            </a:r>
            <a:br>
              <a:rPr lang="pl-PL" sz="1800" kern="1200" dirty="0" smtClean="0">
                <a:ea typeface="NSimSun" pitchFamily="49"/>
                <a:cs typeface="Calibri" pitchFamily="34"/>
              </a:rPr>
            </a:br>
            <a:r>
              <a:rPr lang="pl-PL" sz="1800" kern="1200" dirty="0" smtClean="0">
                <a:ea typeface="NSimSun" pitchFamily="49"/>
                <a:cs typeface="Calibri" pitchFamily="34"/>
              </a:rPr>
              <a:t>II </a:t>
            </a:r>
            <a:r>
              <a:rPr lang="pl-PL" sz="1800" kern="1200" dirty="0">
                <a:ea typeface="NSimSun" pitchFamily="49"/>
                <a:cs typeface="Calibri" pitchFamily="34"/>
              </a:rPr>
              <a:t>GSK 2198/14).</a:t>
            </a:r>
          </a:p>
          <a:p>
            <a:pPr lvl="0" algn="just"/>
            <a:endParaRPr lang="pl-PL" sz="1800"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name="Slide28">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7959"/>
            <a:ext cx="8158322" cy="1322359"/>
          </a:xfrm>
        </p:spPr>
        <p:txBody>
          <a:bodyPr lIns="91440" tIns="45720" rIns="91440" bIns="45720"/>
          <a:lstStyle/>
          <a:p>
            <a:pPr lvl="0" hangingPunct="1"/>
            <a:r>
              <a:rPr lang="pl-PL" sz="2800" dirty="0"/>
              <a:t>Identyfikacja obszaru nieprawidłowości </a:t>
            </a:r>
            <a:r>
              <a:rPr lang="pl-PL" sz="2800" dirty="0" smtClean="0"/>
              <a:t/>
            </a:r>
            <a:br>
              <a:rPr lang="pl-PL" sz="2800" dirty="0" smtClean="0"/>
            </a:br>
            <a:r>
              <a:rPr lang="pl-PL" sz="2800" dirty="0" smtClean="0"/>
              <a:t>w </a:t>
            </a:r>
            <a:r>
              <a:rPr lang="pl-PL" sz="2800" dirty="0"/>
              <a:t>kategoryzacji istotnego naruszenia prawa</a:t>
            </a:r>
          </a:p>
        </p:txBody>
      </p:sp>
      <p:sp>
        <p:nvSpPr>
          <p:cNvPr id="3" name="Symbol zastępczy tekstu 2"/>
          <p:cNvSpPr txBox="1">
            <a:spLocks noGrp="1"/>
          </p:cNvSpPr>
          <p:nvPr>
            <p:ph type="body" idx="4294967295"/>
          </p:nvPr>
        </p:nvSpPr>
        <p:spPr>
          <a:xfrm>
            <a:off x="323560" y="1589647"/>
            <a:ext cx="8301325" cy="4712680"/>
          </a:xfrm>
        </p:spPr>
        <p:txBody>
          <a:bodyPr lIns="91440" tIns="45720" rIns="91440" bIns="45720"/>
          <a:lstStyle/>
          <a:p>
            <a:pPr lvl="0" algn="just"/>
            <a:endParaRPr lang="pl-PL" sz="1800" kern="1200" dirty="0">
              <a:ea typeface="NSimSun" pitchFamily="49"/>
              <a:cs typeface="Calibri" pitchFamily="34"/>
            </a:endParaRPr>
          </a:p>
          <a:p>
            <a:pPr lvl="0" algn="just"/>
            <a:r>
              <a:rPr lang="pl-PL" sz="1800" kern="1200" dirty="0">
                <a:ea typeface="NSimSun" pitchFamily="49"/>
                <a:cs typeface="Calibri" pitchFamily="34"/>
              </a:rPr>
              <a:t>W ocenie Wojewódzkiego Sądu Administracyjnego w Warszawie (wyrok z </a:t>
            </a:r>
            <a:r>
              <a:rPr lang="pl-PL" sz="1800" kern="1200" dirty="0" smtClean="0">
                <a:ea typeface="NSimSun" pitchFamily="49"/>
                <a:cs typeface="Calibri" pitchFamily="34"/>
              </a:rPr>
              <a:t>dnia 6 marca 2007 </a:t>
            </a:r>
            <a:r>
              <a:rPr lang="pl-PL" sz="1800" kern="1200" dirty="0">
                <a:ea typeface="NSimSun" pitchFamily="49"/>
                <a:cs typeface="Calibri" pitchFamily="34"/>
              </a:rPr>
              <a:t>r</a:t>
            </a:r>
            <a:r>
              <a:rPr lang="pl-PL" sz="1800" kern="1200" dirty="0" smtClean="0">
                <a:ea typeface="NSimSun" pitchFamily="49"/>
                <a:cs typeface="Calibri" pitchFamily="34"/>
              </a:rPr>
              <a:t>. </a:t>
            </a:r>
            <a:r>
              <a:rPr lang="pl-PL" sz="1800" kern="1200" dirty="0">
                <a:ea typeface="NSimSun" pitchFamily="49"/>
                <a:cs typeface="Calibri" pitchFamily="34"/>
              </a:rPr>
              <a:t>sygn. </a:t>
            </a:r>
            <a:r>
              <a:rPr lang="pl-PL" sz="1800" kern="1200" dirty="0" smtClean="0">
                <a:ea typeface="NSimSun" pitchFamily="49"/>
                <a:cs typeface="Calibri" pitchFamily="34"/>
              </a:rPr>
              <a:t>akt V </a:t>
            </a:r>
            <a:r>
              <a:rPr lang="pl-PL" sz="1800" kern="1200" dirty="0">
                <a:ea typeface="NSimSun" pitchFamily="49"/>
                <a:cs typeface="Calibri" pitchFamily="34"/>
              </a:rPr>
              <a:t>SA/</a:t>
            </a:r>
            <a:r>
              <a:rPr lang="pl-PL" sz="1800" kern="1200" dirty="0" err="1">
                <a:ea typeface="NSimSun" pitchFamily="49"/>
                <a:cs typeface="Calibri" pitchFamily="34"/>
              </a:rPr>
              <a:t>Wa</a:t>
            </a:r>
            <a:r>
              <a:rPr lang="pl-PL" sz="1800" kern="1200" dirty="0">
                <a:ea typeface="NSimSun" pitchFamily="49"/>
                <a:cs typeface="Calibri" pitchFamily="34"/>
              </a:rPr>
              <a:t> 668/07) prawny nakaz określenia przedmiotu udzielanej pomocy przez organ stanowiący jednostki samorządu terytorialnego czyni, zasadnym wskazanie, że „uchwała w sprawie udzielenia pomocy finansowej dla innej jednostki winna w sposób konkretny i jasny określać zadanie na realizację którego pomoc finansowa jest przeznaczona, jak również zawierać kategoryczne sformułowanie o udzieleniu takiej pomocy”.</a:t>
            </a:r>
          </a:p>
          <a:p>
            <a:pPr lvl="0" algn="just"/>
            <a:r>
              <a:rPr lang="pl-PL" sz="1800" kern="1200" dirty="0">
                <a:ea typeface="NSimSun" pitchFamily="49"/>
                <a:cs typeface="Calibri" pitchFamily="34"/>
              </a:rPr>
              <a:t>Naruszenie powyższych kryteriów, jak wynika z uzasadnienia powołanego wyroku, może stanowić podstawę rozstrzygnięcia nadzorczego, gdyż „zasada samodzielnego prowadzenia gospodarki finansowej przez jednostki samorządu terytorialnego nie oznacza dowolności w dysponowaniu środkami publicznymi – w ramach gospodarki finansowej organom gminy wolno tylko to, na co zezwalają im ustawy”.</a:t>
            </a:r>
          </a:p>
          <a:p>
            <a:pPr lvl="0" algn="just"/>
            <a:endParaRPr lang="pl-PL" sz="1800"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name="Slide29">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7959"/>
            <a:ext cx="8158322" cy="1322359"/>
          </a:xfrm>
        </p:spPr>
        <p:txBody>
          <a:bodyPr lIns="91440" tIns="45720" rIns="91440" bIns="45720"/>
          <a:lstStyle/>
          <a:p>
            <a:pPr lvl="0" hangingPunct="1"/>
            <a:r>
              <a:rPr lang="pl-PL" sz="2800"/>
              <a:t>Pomoc finansowa jako źródło dochodu jednostki samorządu terytorialnego (ujęcie budżetowe) </a:t>
            </a:r>
          </a:p>
        </p:txBody>
      </p:sp>
      <p:sp>
        <p:nvSpPr>
          <p:cNvPr id="3" name="Symbol zastępczy tekstu 2"/>
          <p:cNvSpPr txBox="1">
            <a:spLocks noGrp="1"/>
          </p:cNvSpPr>
          <p:nvPr>
            <p:ph type="body" idx="4294967295"/>
          </p:nvPr>
        </p:nvSpPr>
        <p:spPr>
          <a:xfrm>
            <a:off x="323560" y="1589647"/>
            <a:ext cx="8301325" cy="4712680"/>
          </a:xfrm>
        </p:spPr>
        <p:txBody>
          <a:bodyPr lIns="91440" tIns="45720" rIns="91440" bIns="45720"/>
          <a:lstStyle/>
          <a:p>
            <a:pPr lvl="0" algn="just"/>
            <a:endParaRPr lang="pl-PL" sz="1700" kern="1200" dirty="0">
              <a:ea typeface="NSimSun" pitchFamily="49"/>
              <a:cs typeface="Calibri" pitchFamily="34"/>
            </a:endParaRPr>
          </a:p>
          <a:p>
            <a:pPr lvl="0" algn="just"/>
            <a:r>
              <a:rPr lang="pl-PL" sz="1700" kern="1200" dirty="0">
                <a:ea typeface="NSimSun" pitchFamily="49"/>
                <a:cs typeface="Calibri" pitchFamily="34"/>
              </a:rPr>
              <a:t>W przypadku otrzymania pomocy finansowej przez jednostkę samorządu terytorialnego nie jest wymagana uchwała organu stanowiącego jednostki samorządu terytorialnego otrzymującej dotację. Zgodnie z zasadami planowania oraz dysponowania środkami publicznymi określonymi ustawą o finansach publicznych, jednostka samorządu terytorialnego, która otrzymuje pomoc finansową powinna ująć dochód z tytułu dotacji celowej na pomoc finansową w planie dochodów (i wydatek na zadanie dofinansowane z otrzymanej pomocy finansowej w planie wydatków) uchwały budżetowej, która stosownie do art. 211 ust. 3 ustawy o finansach publicznych stanowi podstawę gospodarki finansowej jednostki samorządu terytorialnego.</a:t>
            </a:r>
          </a:p>
          <a:p>
            <a:pPr lvl="0" algn="just"/>
            <a:r>
              <a:rPr lang="pl-PL" sz="1700" kern="1200" dirty="0">
                <a:ea typeface="NSimSun" pitchFamily="49"/>
                <a:cs typeface="Calibri" pitchFamily="34"/>
              </a:rPr>
              <a:t>Pomoc finansowa może być wprowadzona do budżetu jednostki samorządu terytorialnego zarówno przez organ stanowiący jak i przez organ wykonawczy jednostki samorządu terytorialnego na podstawie art. 257 pkt 1 ustawy o finansach publicznych, z którego wynika, że w toku wykonywania budżetu organ wykonawczy może dokonywać zmian w planie dochodów i wydatków budżetu jednostki samorządu terytorialnego polegających na jednoczesnych zmianach planu dochodów i wydatków związanych ze zmianą kwot lub uzyskaniem dotacji przekazywanych z budżetów innych jednostek samorządu terytorialnego.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name="Slide30">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604912" y="407959"/>
            <a:ext cx="8093052" cy="1012871"/>
          </a:xfrm>
        </p:spPr>
        <p:txBody>
          <a:bodyPr lIns="91440" tIns="45720" rIns="91440" bIns="45720"/>
          <a:lstStyle/>
          <a:p>
            <a:pPr lvl="0" hangingPunct="1"/>
            <a:r>
              <a:rPr lang="pl-PL" sz="2800"/>
              <a:t>Klasyfikacja dochodów z tytułu pomocy finansowej</a:t>
            </a:r>
          </a:p>
        </p:txBody>
      </p:sp>
      <p:sp>
        <p:nvSpPr>
          <p:cNvPr id="3" name="Symbol zastępczy tekstu 2"/>
          <p:cNvSpPr txBox="1">
            <a:spLocks noGrp="1"/>
          </p:cNvSpPr>
          <p:nvPr>
            <p:ph type="body" idx="4294967295"/>
          </p:nvPr>
        </p:nvSpPr>
        <p:spPr>
          <a:xfrm>
            <a:off x="323560" y="1589647"/>
            <a:ext cx="8301325" cy="4712680"/>
          </a:xfrm>
        </p:spPr>
        <p:txBody>
          <a:bodyPr lIns="91440" tIns="45720" rIns="91440" bIns="45720"/>
          <a:lstStyle/>
          <a:p>
            <a:pPr lvl="0" algn="just"/>
            <a:r>
              <a:rPr lang="pl-PL" sz="1800" kern="1200" dirty="0">
                <a:ea typeface="NSimSun" pitchFamily="49"/>
                <a:cs typeface="Calibri" pitchFamily="34"/>
              </a:rPr>
              <a:t>W świetle art. 39 ust. 1 ustawy o finansach publicznych dochody publiczne klasyfikuje się według działów i rozdziałów określających rodzaj działalności oraz paragrafów  określających rodzaj dochodu.</a:t>
            </a:r>
          </a:p>
          <a:p>
            <a:pPr lvl="0" algn="just"/>
            <a:r>
              <a:rPr lang="pl-PL" sz="1800" kern="1200" dirty="0">
                <a:ea typeface="NSimSun" pitchFamily="49"/>
                <a:cs typeface="Calibri" pitchFamily="34"/>
              </a:rPr>
              <a:t>Szczegółową klasyfikację dochodów, wydatków, przychodów i rozchodów określa rozporządzenie Ministra Finansów z dnia 2 marca 2010 r. w sprawie szczegółowej klasyfikacji dochodów, wydatków, przychodów i rozchodów oraz środków pochodzących ze źródeł zagranicznych (Dz.U. z 2022 r. poz. 513, z </a:t>
            </a:r>
            <a:r>
              <a:rPr lang="pl-PL" sz="1800" kern="1200" dirty="0" err="1">
                <a:ea typeface="NSimSun" pitchFamily="49"/>
                <a:cs typeface="Calibri" pitchFamily="34"/>
              </a:rPr>
              <a:t>późn</a:t>
            </a:r>
            <a:r>
              <a:rPr lang="pl-PL" sz="1800" kern="1200" dirty="0">
                <a:ea typeface="NSimSun" pitchFamily="49"/>
                <a:cs typeface="Calibri" pitchFamily="34"/>
              </a:rPr>
              <a:t>. zm.), którego postanowienia zawarte w § 1 pkt 3 określają klasyfikację przedmiotowych dochodów poprzez § 271 „Dotacja celowa otrzymana z tytułu pomocy finansowej udzielanej między jednostkami samorządu terytorialnego na dofinansowanie własnych zadań bieżących” lub § 630 „Dotacja celowa otrzymana z tytułu pomocy finansowej udzielanej między jednostkami samorządu terytorialnego na dofinansowanie własnych zadań inwestycyjnych i zakupów inwestycyjnych”, z odpowiednią czwartą cyfrą klasyfikacji paragrafów dochodów (klasyfikacja paragrafów dochodów jest czterocyfrowa ─ czwartą cyfrą jest zero lub inna odpowiednia cyfra).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name="Slide32">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62703" y="407959"/>
            <a:ext cx="8135252" cy="1181688"/>
          </a:xfrm>
        </p:spPr>
        <p:txBody>
          <a:bodyPr lIns="91440" tIns="45720" rIns="91440" bIns="45720"/>
          <a:lstStyle/>
          <a:p>
            <a:pPr lvl="0" hangingPunct="1"/>
            <a:r>
              <a:rPr lang="pl-PL" sz="2800" dirty="0"/>
              <a:t>Identyfikacja obszaru nieprawidłowości </a:t>
            </a:r>
            <a:r>
              <a:rPr lang="pl-PL" sz="2800" dirty="0" smtClean="0"/>
              <a:t/>
            </a:r>
            <a:br>
              <a:rPr lang="pl-PL" sz="2800" dirty="0" smtClean="0"/>
            </a:br>
            <a:r>
              <a:rPr lang="pl-PL" sz="2800" dirty="0" smtClean="0"/>
              <a:t>w </a:t>
            </a:r>
            <a:r>
              <a:rPr lang="pl-PL" sz="2800" dirty="0"/>
              <a:t>budżetowym ujęciu klasyfikacji dochodów </a:t>
            </a:r>
            <a:r>
              <a:rPr lang="pl-PL" sz="2800" dirty="0" smtClean="0"/>
              <a:t/>
            </a:r>
            <a:br>
              <a:rPr lang="pl-PL" sz="2800" dirty="0" smtClean="0"/>
            </a:br>
            <a:r>
              <a:rPr lang="pl-PL" sz="2800" dirty="0" smtClean="0"/>
              <a:t>z </a:t>
            </a:r>
            <a:r>
              <a:rPr lang="pl-PL" sz="2800" dirty="0"/>
              <a:t>tytułu otrzymanej pomocy finansowej</a:t>
            </a:r>
          </a:p>
        </p:txBody>
      </p:sp>
      <p:sp>
        <p:nvSpPr>
          <p:cNvPr id="3" name="Symbol zastępczy tekstu 2"/>
          <p:cNvSpPr txBox="1">
            <a:spLocks noGrp="1"/>
          </p:cNvSpPr>
          <p:nvPr>
            <p:ph type="body" idx="4294967295"/>
          </p:nvPr>
        </p:nvSpPr>
        <p:spPr>
          <a:xfrm>
            <a:off x="410703" y="1900517"/>
            <a:ext cx="8287252" cy="4679577"/>
          </a:xfrm>
        </p:spPr>
        <p:txBody>
          <a:bodyPr lIns="91440" tIns="45720" rIns="91440" bIns="45720">
            <a:normAutofit lnSpcReduction="10000"/>
          </a:bodyPr>
          <a:lstStyle/>
          <a:p>
            <a:pPr lvl="0" algn="just">
              <a:lnSpc>
                <a:spcPct val="90000"/>
              </a:lnSpc>
            </a:pPr>
            <a:r>
              <a:rPr lang="pl-PL" sz="1800" kern="1200" dirty="0">
                <a:ea typeface="NSimSun" pitchFamily="49"/>
                <a:cs typeface="Calibri" pitchFamily="34"/>
              </a:rPr>
              <a:t>Typowym przykładem nieprawidłowego ujęcia w uchwale budżetowej dochodu otrzymanego z tytułu pomocy finansowej jest jego identyfikacja z przedmiotem dotacji otrzymanych w związku z porozumieniami zawartymi między jednostkami samorządu terytorialnego na podstawie ustaw ustrojowych (klasyfikowanych w § 231 „Dotacja celowa otrzymana z gminy na zadania bieżące realizowane na podstawie porozumień (umów) między jednostkami samorządu terytorialnego”, § 232 „Dotacja celowa otrzymana z powiatu na zadania bieżące realizowane na podstawie porozumień (umów) między jednostkami samorządu terytorialnego”, § 233 „Dotacja celowa otrzymana od samorządu województwa na zadania bieżące realizowane na podstawie porozumień (umów) między jednostkami samorządu terytorialnego”. </a:t>
            </a:r>
            <a:r>
              <a:rPr lang="pl-PL" sz="1800" b="1" kern="1200" dirty="0">
                <a:ea typeface="NSimSun" pitchFamily="49"/>
                <a:cs typeface="Calibri" pitchFamily="34"/>
              </a:rPr>
              <a:t>Podstawy prawne udzielanych dotacji celowych „na pomoc finansową” oraz na „zadania realizowane na podstawie porozumień” są rozbieżne. </a:t>
            </a:r>
            <a:r>
              <a:rPr lang="pl-PL" sz="1800" kern="1200" dirty="0">
                <a:ea typeface="NSimSun" pitchFamily="49"/>
                <a:cs typeface="Calibri" pitchFamily="34"/>
              </a:rPr>
              <a:t>Należy zauważyć, że w przypadku dotacji otrzymywanych w ramach pomocy finansowej jednostka samorządu terytorialnego otrzymuje środki od innej jednostki samorządu terytorialnego na realizację własnych zadań publicznych. W przypadku natomiast dotacji otrzymanej w ramach </a:t>
            </a:r>
            <a:r>
              <a:rPr lang="pl-PL" sz="1800" kern="1200" dirty="0" smtClean="0">
                <a:ea typeface="NSimSun" pitchFamily="49"/>
                <a:cs typeface="Calibri" pitchFamily="34"/>
              </a:rPr>
              <a:t>porozumienia </a:t>
            </a:r>
            <a:r>
              <a:rPr lang="pl-PL" sz="1800" kern="1200" dirty="0">
                <a:ea typeface="NSimSun" pitchFamily="49"/>
                <a:cs typeface="Calibri" pitchFamily="34"/>
              </a:rPr>
              <a:t>jednostka otrzymująca dotację </a:t>
            </a:r>
            <a:r>
              <a:rPr lang="pl-PL" sz="1800" kern="1200" dirty="0" smtClean="0">
                <a:ea typeface="NSimSun" pitchFamily="49"/>
                <a:cs typeface="Calibri" pitchFamily="34"/>
              </a:rPr>
              <a:t>przejmuje </a:t>
            </a:r>
            <a:r>
              <a:rPr lang="pl-PL" sz="1800" kern="1200" dirty="0">
                <a:ea typeface="NSimSun" pitchFamily="49"/>
                <a:cs typeface="Calibri" pitchFamily="34"/>
              </a:rPr>
              <a:t>zadanie dotującej jednostki samorządu terytorialnego i w ślad za tym otrzymuje pieniądze na jego realizację (np. przejęcie przez gminę zadania bieżącego utrzymania dróg powiatowych położonych na terenie tej gminy).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name="Slide33">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62703" y="407959"/>
            <a:ext cx="8135252" cy="1181688"/>
          </a:xfrm>
        </p:spPr>
        <p:txBody>
          <a:bodyPr lIns="91440" tIns="45720" rIns="91440" bIns="45720"/>
          <a:lstStyle/>
          <a:p>
            <a:pPr lvl="0" hangingPunct="1"/>
            <a:r>
              <a:rPr lang="pl-PL" sz="2800"/>
              <a:t>Wielkości otrzymanej w 2022 r. pomocy finansowej przez jednostki samorządu terytorialnego województwa dolnośląskiego</a:t>
            </a:r>
          </a:p>
        </p:txBody>
      </p:sp>
      <p:sp>
        <p:nvSpPr>
          <p:cNvPr id="3" name="Symbol zastępczy tekstu 2"/>
          <p:cNvSpPr txBox="1">
            <a:spLocks noGrp="1"/>
          </p:cNvSpPr>
          <p:nvPr>
            <p:ph type="body" idx="4294967295"/>
          </p:nvPr>
        </p:nvSpPr>
        <p:spPr>
          <a:xfrm>
            <a:off x="337623" y="1721224"/>
            <a:ext cx="8287252" cy="4728806"/>
          </a:xfrm>
        </p:spPr>
        <p:txBody>
          <a:bodyPr lIns="91440" tIns="45720" rIns="91440" bIns="45720"/>
          <a:lstStyle/>
          <a:p>
            <a:pPr lvl="0" algn="just">
              <a:lnSpc>
                <a:spcPct val="80000"/>
              </a:lnSpc>
            </a:pPr>
            <a:r>
              <a:rPr lang="pl-PL" sz="1700" kern="1200" dirty="0">
                <a:ea typeface="NSimSun" pitchFamily="49"/>
                <a:cs typeface="Calibri" pitchFamily="34"/>
              </a:rPr>
              <a:t>Stosownie do art. 212 ust. 1 pkt 1 ustawy o finansach publicznych uchwała budżetowa określa łączną kwotę planowanych dochodów budżetu jednostki samorządu terytorialnego, z wyodrębnieniem dochodów bieżących i majątkowych. Stopień szczegółowości planu dochodów budżetu jednostki samorządu  terytorialnego stosownie do brzmienia art. 235 ust. 1 cyt. ustawy winien wyszczególniać w układzie działów klasyfikacji budżetowej planowane kwoty dochodów bieżących i dochodów majątkowych według ich źródeł, </a:t>
            </a:r>
            <a:r>
              <a:rPr lang="pl-PL" sz="1700" u="sng" kern="1200" dirty="0">
                <a:ea typeface="NSimSun" pitchFamily="49"/>
                <a:cs typeface="Calibri" pitchFamily="34"/>
              </a:rPr>
              <a:t>w tym w szczególności z tytułu dotacji</a:t>
            </a:r>
            <a:r>
              <a:rPr lang="pl-PL" sz="1700" kern="1200" dirty="0">
                <a:ea typeface="NSimSun" pitchFamily="49"/>
                <a:cs typeface="Calibri" pitchFamily="34"/>
              </a:rPr>
              <a:t> i środków na finansowanie wydatków na realizację zadań finansowanych z udziałem środków, o których mowa w art. 5 ust. 1 pkt 2 i 3, przy czym zgodnie z art. 235 ust. 4 ustawy o finansach publicznych organ stanowiący jednostki samorządu terytorialnego może ustalić większą szczegółowość planu dochodów budżetu.</a:t>
            </a:r>
          </a:p>
          <a:p>
            <a:pPr lvl="0" algn="just">
              <a:lnSpc>
                <a:spcPct val="80000"/>
              </a:lnSpc>
            </a:pPr>
            <a:r>
              <a:rPr lang="pl-PL" sz="1700" kern="1200" dirty="0">
                <a:ea typeface="NSimSun" pitchFamily="49"/>
                <a:cs typeface="Calibri" pitchFamily="34"/>
              </a:rPr>
              <a:t>Jednostki samorządu terytorialnego województwa dolnośląskiego (gminy, powiaty, miasta na prawach powiatu i województwo) zrealizowały w 2022 r. łącznie 126.881.815,36 zł dochodów z tytułu dotacji celowych na pomoc finansową, co potwierdza istotne znaczenie finansowania zadań publicznych dochodami z powołanego tytułu.  Kategoryzacja dochodów umożliwiająca ustalenie zakresu i stopnia rozpatrywanych źródeł finansowania zadań publicznych (w odniesieniu do struktury działu klasyfikacji dochodów) na tle rodzajowo ustalonego podziału dochodów jednoznacznie wskazuje na prymat dochodów majątkowych </a:t>
            </a:r>
            <a:r>
              <a:rPr lang="pl-PL" sz="1700" kern="1200" dirty="0" smtClean="0">
                <a:ea typeface="NSimSun" pitchFamily="49"/>
                <a:cs typeface="Calibri" pitchFamily="34"/>
              </a:rPr>
              <a:t>związanych </a:t>
            </a:r>
            <a:r>
              <a:rPr lang="pl-PL" sz="1700" kern="1200" dirty="0">
                <a:ea typeface="NSimSun" pitchFamily="49"/>
                <a:cs typeface="Calibri" pitchFamily="34"/>
              </a:rPr>
              <a:t>z możliwym otrzymaniem dofinansowania zadań przez beneficjenta dotacji w szczególności realizującego procesy inwestycyjne lub wykonującego inne zadania publiczne istotne z punktu widzenia podmiotu decydującego o przekazaniu własnych środków na ich finansowanie lub współfinansowanie.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name="Slide34">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62703" y="407959"/>
            <a:ext cx="8135252" cy="1181688"/>
          </a:xfrm>
        </p:spPr>
        <p:txBody>
          <a:bodyPr lIns="91440" tIns="45720" rIns="91440" bIns="45720"/>
          <a:lstStyle/>
          <a:p>
            <a:pPr lvl="0" hangingPunct="1"/>
            <a:r>
              <a:rPr lang="pl-PL" sz="2800"/>
              <a:t>Wielkości otrzymanej w 2022 r. pomocy finansowej przez jednostki samorządu terytorialnego województwa dolnośląskiego</a:t>
            </a:r>
          </a:p>
        </p:txBody>
      </p:sp>
      <p:sp>
        <p:nvSpPr>
          <p:cNvPr id="3" name="Symbol zastępczy tekstu 2"/>
          <p:cNvSpPr txBox="1">
            <a:spLocks noGrp="1"/>
          </p:cNvSpPr>
          <p:nvPr>
            <p:ph type="body" idx="4294967295"/>
          </p:nvPr>
        </p:nvSpPr>
        <p:spPr>
          <a:xfrm>
            <a:off x="337623" y="1589647"/>
            <a:ext cx="8287252" cy="4860383"/>
          </a:xfrm>
        </p:spPr>
        <p:txBody>
          <a:bodyPr lIns="91440" tIns="45720" rIns="91440" bIns="45720"/>
          <a:lstStyle/>
          <a:p>
            <a:pPr lvl="0" algn="just"/>
            <a:endParaRPr lang="pl-PL" sz="1800" kern="1200" dirty="0">
              <a:ea typeface="NSimSun" pitchFamily="49"/>
              <a:cs typeface="Calibri" pitchFamily="34"/>
            </a:endParaRPr>
          </a:p>
          <a:p>
            <a:pPr lvl="0" algn="just"/>
            <a:r>
              <a:rPr lang="pl-PL" sz="1800" b="1" kern="1200" dirty="0">
                <a:ea typeface="NSimSun" pitchFamily="49"/>
                <a:cs typeface="Calibri" pitchFamily="34"/>
              </a:rPr>
              <a:t>Województwo dolnośląskie – kwota dotacji celowych otrzymana z tytułu pomocy finansowej udzielanej między jednostkami samorządu terytorialnego ogółem w wysokości 27.373.638,16 zł</a:t>
            </a:r>
            <a:r>
              <a:rPr lang="pl-PL" sz="1800" kern="1200" dirty="0">
                <a:ea typeface="NSimSun" pitchFamily="49"/>
                <a:cs typeface="Calibri" pitchFamily="34"/>
              </a:rPr>
              <a:t>, z tego:</a:t>
            </a:r>
          </a:p>
          <a:p>
            <a:pPr marL="285750" lvl="0" indent="-285750">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bieżące </a:t>
            </a:r>
            <a:r>
              <a:rPr lang="pl-PL" sz="1800" kern="1200" dirty="0" smtClean="0">
                <a:ea typeface="NSimSun" pitchFamily="49"/>
                <a:cs typeface="Calibri" pitchFamily="34"/>
              </a:rPr>
              <a:t>(§ </a:t>
            </a:r>
            <a:r>
              <a:rPr lang="pl-PL" sz="1800" kern="1200" dirty="0">
                <a:ea typeface="NSimSun" pitchFamily="49"/>
                <a:cs typeface="Calibri" pitchFamily="34"/>
              </a:rPr>
              <a:t>271) </a:t>
            </a:r>
            <a:r>
              <a:rPr lang="pl-PL" sz="1800" b="1" kern="1200" dirty="0" smtClean="0">
                <a:ea typeface="NSimSun" pitchFamily="49"/>
                <a:cs typeface="Calibri" pitchFamily="34"/>
              </a:rPr>
              <a:t>4.098.447,91 </a:t>
            </a:r>
            <a:r>
              <a:rPr lang="pl-PL" sz="1800" b="1" kern="1200" dirty="0">
                <a:ea typeface="NSimSun" pitchFamily="49"/>
                <a:cs typeface="Calibri" pitchFamily="34"/>
              </a:rPr>
              <a:t>zł </a:t>
            </a:r>
            <a:r>
              <a:rPr lang="pl-PL" sz="1800" kern="1200" dirty="0" smtClean="0">
                <a:ea typeface="NSimSun" pitchFamily="49"/>
                <a:cs typeface="Calibri" pitchFamily="34"/>
              </a:rPr>
              <a:t>(</a:t>
            </a:r>
            <a:r>
              <a:rPr lang="pl-PL" sz="1800" kern="1200" dirty="0">
                <a:ea typeface="NSimSun" pitchFamily="49"/>
                <a:cs typeface="Calibri" pitchFamily="34"/>
              </a:rPr>
              <a:t>dział 600 „Transport i łączność”),</a:t>
            </a:r>
          </a:p>
          <a:p>
            <a:pPr marL="285750" lvl="0" indent="-285750">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majątkowe </a:t>
            </a:r>
            <a:r>
              <a:rPr lang="pl-PL" sz="1800" kern="1200" dirty="0">
                <a:ea typeface="NSimSun" pitchFamily="49"/>
                <a:cs typeface="Calibri" pitchFamily="34"/>
              </a:rPr>
              <a:t>(§ 630) </a:t>
            </a:r>
            <a:r>
              <a:rPr lang="pl-PL" sz="1800" b="1" kern="1200" dirty="0" smtClean="0">
                <a:ea typeface="NSimSun" pitchFamily="49"/>
                <a:cs typeface="Calibri" pitchFamily="34"/>
              </a:rPr>
              <a:t>23.275.190,25 </a:t>
            </a:r>
            <a:r>
              <a:rPr lang="pl-PL" sz="1800" b="1" kern="1200" dirty="0">
                <a:ea typeface="NSimSun" pitchFamily="49"/>
                <a:cs typeface="Calibri" pitchFamily="34"/>
              </a:rPr>
              <a:t>zł </a:t>
            </a:r>
            <a:r>
              <a:rPr lang="pl-PL" sz="1800" kern="1200" dirty="0" smtClean="0">
                <a:ea typeface="NSimSun" pitchFamily="49"/>
                <a:cs typeface="Calibri" pitchFamily="34"/>
              </a:rPr>
              <a:t>(</a:t>
            </a:r>
            <a:r>
              <a:rPr lang="pl-PL" sz="1800" kern="1200" dirty="0">
                <a:ea typeface="NSimSun" pitchFamily="49"/>
                <a:cs typeface="Calibri" pitchFamily="34"/>
              </a:rPr>
              <a:t>działy: 600 „Transport i łączność”, </a:t>
            </a:r>
            <a:r>
              <a:rPr lang="pl-PL" sz="1800" kern="1200" dirty="0" smtClean="0">
                <a:ea typeface="NSimSun" pitchFamily="49"/>
                <a:cs typeface="Calibri" pitchFamily="34"/>
              </a:rPr>
              <a:t>851 </a:t>
            </a:r>
            <a:r>
              <a:rPr lang="pl-PL" sz="1800" kern="1200" dirty="0">
                <a:ea typeface="NSimSun" pitchFamily="49"/>
                <a:cs typeface="Calibri" pitchFamily="34"/>
              </a:rPr>
              <a:t>„Ochrona zdrowia”, 926 „Kultura fizyczna</a:t>
            </a:r>
            <a:r>
              <a:rPr lang="pl-PL" sz="1800" kern="1200" dirty="0" smtClean="0">
                <a:ea typeface="NSimSun" pitchFamily="49"/>
                <a:cs typeface="Calibri" pitchFamily="34"/>
              </a:rPr>
              <a:t>”).</a:t>
            </a:r>
            <a:endParaRPr lang="pl-PL" sz="1800"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name="Slide35">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62703" y="407959"/>
            <a:ext cx="8135252" cy="1181688"/>
          </a:xfrm>
        </p:spPr>
        <p:txBody>
          <a:bodyPr lIns="91440" tIns="45720" rIns="91440" bIns="45720"/>
          <a:lstStyle/>
          <a:p>
            <a:pPr lvl="0" hangingPunct="1"/>
            <a:r>
              <a:rPr lang="pl-PL" sz="2800"/>
              <a:t>Wielkości otrzymanej w 2022 r. pomocy finansowej przez jednostki samorządu terytorialnego województwa dolnośląskiego</a:t>
            </a:r>
          </a:p>
        </p:txBody>
      </p:sp>
      <p:sp>
        <p:nvSpPr>
          <p:cNvPr id="3" name="Symbol zastępczy tekstu 2"/>
          <p:cNvSpPr txBox="1">
            <a:spLocks noGrp="1"/>
          </p:cNvSpPr>
          <p:nvPr>
            <p:ph type="body" idx="4294967295"/>
          </p:nvPr>
        </p:nvSpPr>
        <p:spPr>
          <a:xfrm>
            <a:off x="337623" y="1589647"/>
            <a:ext cx="8287252" cy="4860383"/>
          </a:xfrm>
        </p:spPr>
        <p:txBody>
          <a:bodyPr lIns="91440" tIns="45720" rIns="91440" bIns="45720"/>
          <a:lstStyle/>
          <a:p>
            <a:pPr lvl="0" algn="just"/>
            <a:endParaRPr lang="pl-PL" sz="1800" kern="1200" dirty="0">
              <a:ea typeface="NSimSun" pitchFamily="49"/>
              <a:cs typeface="Calibri" pitchFamily="34"/>
            </a:endParaRPr>
          </a:p>
          <a:p>
            <a:pPr lvl="0" algn="just"/>
            <a:r>
              <a:rPr lang="pl-PL" sz="1800" b="1" kern="1200" dirty="0">
                <a:ea typeface="NSimSun" pitchFamily="49"/>
                <a:cs typeface="Calibri" pitchFamily="34"/>
              </a:rPr>
              <a:t>Powiaty – kwota dotacji celowych otrzymana z tytułu pomocy finansowej udzielanej między jednostkami samorządu terytorialnego ogółem w wysokości 71.033.022,90 zł</a:t>
            </a:r>
            <a:r>
              <a:rPr lang="pl-PL" sz="1800" kern="1200" dirty="0">
                <a:ea typeface="NSimSun" pitchFamily="49"/>
                <a:cs typeface="Calibri" pitchFamily="34"/>
              </a:rPr>
              <a:t>, z tego:</a:t>
            </a:r>
          </a:p>
          <a:p>
            <a:pPr marL="285750" lvl="0" indent="-285750" algn="just">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bieżące </a:t>
            </a:r>
            <a:r>
              <a:rPr lang="pl-PL" sz="1800" kern="1200" dirty="0">
                <a:ea typeface="NSimSun" pitchFamily="49"/>
                <a:cs typeface="Calibri" pitchFamily="34"/>
              </a:rPr>
              <a:t>(§ 271) </a:t>
            </a:r>
            <a:r>
              <a:rPr lang="pl-PL" sz="1800" b="1" kern="1200" dirty="0">
                <a:ea typeface="NSimSun" pitchFamily="49"/>
                <a:cs typeface="Calibri" pitchFamily="34"/>
              </a:rPr>
              <a:t>29.830.317,85 zł </a:t>
            </a:r>
            <a:r>
              <a:rPr lang="pl-PL" sz="1800" kern="1200" dirty="0">
                <a:ea typeface="NSimSun" pitchFamily="49"/>
                <a:cs typeface="Calibri" pitchFamily="34"/>
              </a:rPr>
              <a:t>(działy: 010 „Rolnictwo i łowiectwo”, 600 „Transport i łączność”, 710 „Działalność usługowa”, 750 „Administracja publiczna”, 754 „Bezpieczeństwo publiczne i ochrona przeciwpożarowa”, 758 „Różne rozliczenia”, 801 „Oświata i wychowanie”, 852 „Pomoc społeczna”, 853 „Pozostałe zadania w zakresie polityki społecznej”, 854 „Edukacyjna opieka wychowawcza”, 855 „Rodzina”),</a:t>
            </a:r>
          </a:p>
          <a:p>
            <a:pPr marL="285750" lvl="0" indent="-285750" algn="just">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majątkowe </a:t>
            </a:r>
            <a:r>
              <a:rPr lang="pl-PL" sz="1800" kern="1200" dirty="0">
                <a:ea typeface="NSimSun" pitchFamily="49"/>
                <a:cs typeface="Calibri" pitchFamily="34"/>
              </a:rPr>
              <a:t>(§ 630) </a:t>
            </a:r>
            <a:r>
              <a:rPr lang="pl-PL" sz="1800" b="1" kern="1200" dirty="0">
                <a:ea typeface="NSimSun" pitchFamily="49"/>
                <a:cs typeface="Calibri" pitchFamily="34"/>
              </a:rPr>
              <a:t>41.202.705,05 zł </a:t>
            </a:r>
            <a:r>
              <a:rPr lang="pl-PL" sz="1800" kern="1200" dirty="0">
                <a:ea typeface="NSimSun" pitchFamily="49"/>
                <a:cs typeface="Calibri" pitchFamily="34"/>
              </a:rPr>
              <a:t>(działy: 010 „Rolnictwo i łowiectwo”, 600 „Transport i łączność”, 710 „Działalność usługowa”, 754 „Bezpieczeństwo publiczne i ochrona przeciwpożarowa”, 801 „Oświata i wychowanie”, 851 „Ochrona zdrowia</a:t>
            </a:r>
            <a:r>
              <a:rPr lang="pl-PL" sz="1800" kern="1200" dirty="0" smtClean="0">
                <a:ea typeface="NSimSun" pitchFamily="49"/>
                <a:cs typeface="Calibri" pitchFamily="34"/>
              </a:rPr>
              <a:t>”).</a:t>
            </a:r>
            <a:endParaRPr lang="pl-PL" sz="1800"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name="page2">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4640"/>
            <a:ext cx="8158322" cy="1311615"/>
          </a:xfrm>
        </p:spPr>
        <p:txBody>
          <a:bodyPr lIns="91440" tIns="45720" rIns="91440" bIns="45720"/>
          <a:lstStyle/>
          <a:p>
            <a:pPr lvl="0" hangingPunct="1"/>
            <a:r>
              <a:rPr lang="pl-PL" sz="2800" dirty="0"/>
              <a:t>Konstytucja jako źródło prawa normujące sposób postępowania ze środkami finansowymi</a:t>
            </a:r>
          </a:p>
        </p:txBody>
      </p:sp>
      <p:sp>
        <p:nvSpPr>
          <p:cNvPr id="3" name="Symbol zastępczy tekstu 2"/>
          <p:cNvSpPr txBox="1">
            <a:spLocks noGrp="1"/>
          </p:cNvSpPr>
          <p:nvPr>
            <p:ph type="body" idx="4294967295"/>
          </p:nvPr>
        </p:nvSpPr>
        <p:spPr>
          <a:xfrm>
            <a:off x="309487" y="1716255"/>
            <a:ext cx="8315389" cy="4737104"/>
          </a:xfrm>
        </p:spPr>
        <p:txBody>
          <a:bodyPr lIns="91440" tIns="45720" rIns="91440" bIns="45720">
            <a:noAutofit/>
          </a:bodyPr>
          <a:lstStyle/>
          <a:p>
            <a:pPr lvl="0" algn="just"/>
            <a:r>
              <a:rPr lang="pl-PL" sz="1800" kern="1200" dirty="0">
                <a:ea typeface="NSimSun" pitchFamily="49"/>
                <a:cs typeface="Calibri" pitchFamily="34"/>
              </a:rPr>
              <a:t>Zgodnie art. 167 ust. 1 i 3 Konstytucji Rzeczypospolitej Polskiej z dnia 2 kwietnia 1997 r. (</a:t>
            </a:r>
            <a:r>
              <a:rPr lang="pl-PL" sz="1800" kern="1200" dirty="0" smtClean="0">
                <a:ea typeface="NSimSun" pitchFamily="49"/>
                <a:cs typeface="Calibri" pitchFamily="34"/>
              </a:rPr>
              <a:t>Dz.U</a:t>
            </a:r>
            <a:r>
              <a:rPr lang="pl-PL" sz="1800" kern="1200" dirty="0">
                <a:ea typeface="NSimSun" pitchFamily="49"/>
                <a:cs typeface="Calibri" pitchFamily="34"/>
              </a:rPr>
              <a:t>. z 1997 r. Nr 78, poz. 483, z 2001 r. Nr 28, poz. 319, z 2006 r. Nr 200, poz. 1471, z 2009 r</a:t>
            </a:r>
            <a:r>
              <a:rPr lang="pl-PL" sz="1800" kern="1200" dirty="0" smtClean="0">
                <a:ea typeface="NSimSun" pitchFamily="49"/>
                <a:cs typeface="Calibri" pitchFamily="34"/>
              </a:rPr>
              <a:t>. </a:t>
            </a:r>
            <a:r>
              <a:rPr lang="pl-PL" sz="1800" kern="1200" dirty="0">
                <a:ea typeface="NSimSun" pitchFamily="49"/>
                <a:cs typeface="Calibri" pitchFamily="34"/>
              </a:rPr>
              <a:t>Nr 114, poz. 946):</a:t>
            </a:r>
          </a:p>
          <a:p>
            <a:pPr lvl="0" algn="just"/>
            <a:r>
              <a:rPr lang="pl-PL" sz="1800" b="1" kern="1200" dirty="0">
                <a:ea typeface="NSimSun" pitchFamily="49"/>
                <a:cs typeface="Calibri" pitchFamily="34"/>
              </a:rPr>
              <a:t>Dochodami jednostek samorządu terytorialnego są ich dochody własne oraz subwencje ogólne i dotacje z budżetu państwa.</a:t>
            </a:r>
            <a:endParaRPr lang="pl-PL" sz="1800" kern="1200" dirty="0">
              <a:ea typeface="NSimSun" pitchFamily="49"/>
              <a:cs typeface="Calibri" pitchFamily="34"/>
            </a:endParaRPr>
          </a:p>
          <a:p>
            <a:pPr lvl="0" algn="just"/>
            <a:r>
              <a:rPr lang="pl-PL" sz="1800" b="1" kern="1200" dirty="0">
                <a:ea typeface="NSimSun" pitchFamily="49"/>
                <a:cs typeface="Calibri" pitchFamily="34"/>
              </a:rPr>
              <a:t>Źródła dochodów jednostek samorządu terytorialnego są określone w ustawie.</a:t>
            </a:r>
            <a:endParaRPr lang="pl-PL" sz="1800" kern="1200" dirty="0">
              <a:ea typeface="NSimSun" pitchFamily="49"/>
              <a:cs typeface="Calibri" pitchFamily="34"/>
            </a:endParaRPr>
          </a:p>
          <a:p>
            <a:pPr lvl="0" algn="just"/>
            <a:r>
              <a:rPr lang="pl-PL" sz="1800" kern="1200" dirty="0">
                <a:ea typeface="NSimSun" pitchFamily="49"/>
                <a:cs typeface="Calibri" pitchFamily="34"/>
              </a:rPr>
              <a:t>Stosownie do brzmienia art. 216 ust. 1 Konstytucji </a:t>
            </a:r>
            <a:r>
              <a:rPr lang="pl-PL" sz="1800" kern="1200" dirty="0" smtClean="0">
                <a:ea typeface="NSimSun" pitchFamily="49"/>
                <a:cs typeface="Calibri" pitchFamily="34"/>
              </a:rPr>
              <a:t>Rzeczypospolitej </a:t>
            </a:r>
            <a:r>
              <a:rPr lang="pl-PL" sz="1800" kern="1200" dirty="0">
                <a:ea typeface="NSimSun" pitchFamily="49"/>
                <a:cs typeface="Calibri" pitchFamily="34"/>
              </a:rPr>
              <a:t>Polskiej:</a:t>
            </a:r>
          </a:p>
          <a:p>
            <a:pPr lvl="0" algn="just"/>
            <a:r>
              <a:rPr lang="pl-PL" sz="1800" b="1" kern="1200" dirty="0">
                <a:ea typeface="NSimSun" pitchFamily="49"/>
                <a:cs typeface="Calibri" pitchFamily="34"/>
              </a:rPr>
              <a:t>Środki finansowe na cele publiczne są gromadzone i wydatkowane w sposób określony w ustawie.</a:t>
            </a:r>
            <a:endParaRPr lang="pl-PL" sz="1800" kern="1200" dirty="0">
              <a:ea typeface="NSimSun" pitchFamily="49"/>
              <a:cs typeface="Calibri" pitchFamily="34"/>
            </a:endParaRPr>
          </a:p>
          <a:p>
            <a:pPr lvl="0" algn="just"/>
            <a:r>
              <a:rPr lang="pl-PL" sz="1800" i="1" kern="1200" dirty="0">
                <a:ea typeface="NSimSun" pitchFamily="49"/>
                <a:cs typeface="Calibri" pitchFamily="34"/>
              </a:rPr>
              <a:t>Powołany kontekst wykładni przepisów prawa podlega umiejscowieniu we wskazaniach Trybunału Konstytucyjnego, w myśl których „na gruncie prawa publicznego obowiązuje zasada, iż dozwolone jest to, na co zezwala ustawa”, zatem w sferze określania podstawy finansowania zadań publicznych zaplanowanej w uchwale budżetowej, legitymacja organów jednostek samorządu terytorialnego winna być identyfikowana „na podstawie i w granicach prawa”.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name="Slide36">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62703" y="407959"/>
            <a:ext cx="8135252" cy="1181688"/>
          </a:xfrm>
        </p:spPr>
        <p:txBody>
          <a:bodyPr lIns="91440" tIns="45720" rIns="91440" bIns="45720"/>
          <a:lstStyle/>
          <a:p>
            <a:pPr lvl="0" hangingPunct="1"/>
            <a:r>
              <a:rPr lang="pl-PL" sz="2800" dirty="0"/>
              <a:t>Wielkości otrzymanej w 2022 r. pomocy finansowej przez jednostki samorządu terytorialnego województwa dolnośląskiego</a:t>
            </a:r>
          </a:p>
        </p:txBody>
      </p:sp>
      <p:sp>
        <p:nvSpPr>
          <p:cNvPr id="3" name="Symbol zastępczy tekstu 2"/>
          <p:cNvSpPr txBox="1">
            <a:spLocks noGrp="1"/>
          </p:cNvSpPr>
          <p:nvPr>
            <p:ph type="body" idx="4294967295"/>
          </p:nvPr>
        </p:nvSpPr>
        <p:spPr>
          <a:xfrm>
            <a:off x="337623" y="1589647"/>
            <a:ext cx="8287252" cy="4860383"/>
          </a:xfrm>
        </p:spPr>
        <p:txBody>
          <a:bodyPr lIns="91440" tIns="45720" rIns="91440" bIns="45720"/>
          <a:lstStyle/>
          <a:p>
            <a:pPr lvl="0" algn="just"/>
            <a:endParaRPr lang="pl-PL" sz="1800" kern="1200" dirty="0">
              <a:ea typeface="NSimSun" pitchFamily="49"/>
              <a:cs typeface="Calibri" pitchFamily="34"/>
            </a:endParaRPr>
          </a:p>
          <a:p>
            <a:pPr lvl="0" algn="just"/>
            <a:r>
              <a:rPr lang="pl-PL" sz="1800" b="1" kern="1200" dirty="0">
                <a:ea typeface="NSimSun" pitchFamily="49"/>
                <a:cs typeface="Calibri" pitchFamily="34"/>
              </a:rPr>
              <a:t>Miasta na prawach powiatu – kwota dotacji celowych otrzymana z tytułu pomocy finansowej udzielanej między jednostkami samorządu terytorialnego ogółem w wysokości 428.516 zł</a:t>
            </a:r>
            <a:r>
              <a:rPr lang="pl-PL" sz="1800" kern="1200" dirty="0">
                <a:ea typeface="NSimSun" pitchFamily="49"/>
                <a:cs typeface="Calibri" pitchFamily="34"/>
              </a:rPr>
              <a:t>, z tego:</a:t>
            </a:r>
          </a:p>
          <a:p>
            <a:pPr marL="285750" lvl="0" indent="-285750" algn="just">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bieżące </a:t>
            </a:r>
            <a:r>
              <a:rPr lang="pl-PL" sz="1800" kern="1200" dirty="0">
                <a:ea typeface="NSimSun" pitchFamily="49"/>
                <a:cs typeface="Calibri" pitchFamily="34"/>
              </a:rPr>
              <a:t>(§ 271) </a:t>
            </a:r>
            <a:r>
              <a:rPr lang="pl-PL" sz="1800" b="1" kern="1200" dirty="0">
                <a:ea typeface="NSimSun" pitchFamily="49"/>
                <a:cs typeface="Calibri" pitchFamily="34"/>
              </a:rPr>
              <a:t>410.516,00</a:t>
            </a:r>
            <a:r>
              <a:rPr lang="pl-PL" sz="1800" kern="1200" dirty="0">
                <a:ea typeface="NSimSun" pitchFamily="49"/>
                <a:cs typeface="Calibri" pitchFamily="34"/>
              </a:rPr>
              <a:t> zł (działy: 010 „Rolnictwo i łowiectwo”, 600 „Transport i łączność”, 710 „Działalność usługowa”, 754 „Bezpieczeństwo publiczne </a:t>
            </a:r>
            <a:br>
              <a:rPr lang="pl-PL" sz="1800" kern="1200" dirty="0">
                <a:ea typeface="NSimSun" pitchFamily="49"/>
                <a:cs typeface="Calibri" pitchFamily="34"/>
              </a:rPr>
            </a:br>
            <a:r>
              <a:rPr lang="pl-PL" sz="1800" kern="1200" dirty="0">
                <a:ea typeface="NSimSun" pitchFamily="49"/>
                <a:cs typeface="Calibri" pitchFamily="34"/>
              </a:rPr>
              <a:t>i ochrona przeciwpożarowa”, 851 „Ochrona zdrowia”),</a:t>
            </a:r>
          </a:p>
          <a:p>
            <a:pPr marL="285750" lvl="0" indent="-285750" algn="just">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majątkowe </a:t>
            </a:r>
            <a:r>
              <a:rPr lang="pl-PL" sz="1800" kern="1200" dirty="0">
                <a:ea typeface="NSimSun" pitchFamily="49"/>
                <a:cs typeface="Calibri" pitchFamily="34"/>
              </a:rPr>
              <a:t>(§ 630) </a:t>
            </a:r>
            <a:r>
              <a:rPr lang="pl-PL" sz="1800" b="1" kern="1200" dirty="0">
                <a:ea typeface="NSimSun" pitchFamily="49"/>
                <a:cs typeface="Calibri" pitchFamily="34"/>
              </a:rPr>
              <a:t>18.000,00 zł </a:t>
            </a:r>
            <a:r>
              <a:rPr lang="pl-PL" sz="1800" kern="1200" dirty="0">
                <a:ea typeface="NSimSun" pitchFamily="49"/>
                <a:cs typeface="Calibri" pitchFamily="34"/>
              </a:rPr>
              <a:t>(dział 010 „Rolnictwo i łowiectwo</a:t>
            </a:r>
            <a:r>
              <a:rPr lang="pl-PL" sz="1800" kern="1200" dirty="0" smtClean="0">
                <a:ea typeface="NSimSun" pitchFamily="49"/>
                <a:cs typeface="Calibri" pitchFamily="34"/>
              </a:rPr>
              <a:t>”).</a:t>
            </a:r>
            <a:endParaRPr lang="pl-PL" sz="1800"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name="Slide37">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62703" y="407959"/>
            <a:ext cx="8135252" cy="1181688"/>
          </a:xfrm>
        </p:spPr>
        <p:txBody>
          <a:bodyPr lIns="91440" tIns="45720" rIns="91440" bIns="45720"/>
          <a:lstStyle/>
          <a:p>
            <a:pPr lvl="0" hangingPunct="1"/>
            <a:r>
              <a:rPr lang="pl-PL" sz="2800"/>
              <a:t>Wielkości otrzymanej w 2022 r. pomocy finansowej przez jednostki samorządu terytorialnego województwa dolnośląskiego</a:t>
            </a:r>
          </a:p>
        </p:txBody>
      </p:sp>
      <p:sp>
        <p:nvSpPr>
          <p:cNvPr id="3" name="Symbol zastępczy tekstu 2"/>
          <p:cNvSpPr txBox="1">
            <a:spLocks noGrp="1"/>
          </p:cNvSpPr>
          <p:nvPr>
            <p:ph type="body" idx="4294967295"/>
          </p:nvPr>
        </p:nvSpPr>
        <p:spPr>
          <a:xfrm>
            <a:off x="337623" y="1589647"/>
            <a:ext cx="8287252" cy="4860383"/>
          </a:xfrm>
        </p:spPr>
        <p:txBody>
          <a:bodyPr lIns="91440" tIns="45720" rIns="91440" bIns="45720"/>
          <a:lstStyle/>
          <a:p>
            <a:pPr lvl="0" algn="just"/>
            <a:endParaRPr lang="pl-PL" sz="1800" kern="1200" dirty="0">
              <a:ea typeface="NSimSun" pitchFamily="49"/>
              <a:cs typeface="Calibri" pitchFamily="34"/>
            </a:endParaRPr>
          </a:p>
          <a:p>
            <a:pPr lvl="0" algn="just"/>
            <a:r>
              <a:rPr lang="pl-PL" sz="1800" b="1" kern="1200" dirty="0">
                <a:ea typeface="NSimSun" pitchFamily="49"/>
                <a:cs typeface="Calibri" pitchFamily="34"/>
              </a:rPr>
              <a:t>Gminy miejskie – kwota dotacji celowych otrzymana z tytułu pomocy finansowej udzielanej między jednostkami samorządu terytorialnego ogółem w wysokości                      1.450.441,79 zł</a:t>
            </a:r>
            <a:r>
              <a:rPr lang="pl-PL" sz="1800" kern="1200" dirty="0">
                <a:ea typeface="NSimSun" pitchFamily="49"/>
                <a:cs typeface="Calibri" pitchFamily="34"/>
              </a:rPr>
              <a:t>, z tego:</a:t>
            </a:r>
          </a:p>
          <a:p>
            <a:pPr marL="285750" lvl="0" indent="-285750" algn="just">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bieżące </a:t>
            </a:r>
            <a:r>
              <a:rPr lang="pl-PL" sz="1800" kern="1200" dirty="0">
                <a:ea typeface="NSimSun" pitchFamily="49"/>
                <a:cs typeface="Calibri" pitchFamily="34"/>
              </a:rPr>
              <a:t>(§ 271) </a:t>
            </a:r>
            <a:r>
              <a:rPr lang="pl-PL" sz="1800" b="1" kern="1200" dirty="0">
                <a:ea typeface="NSimSun" pitchFamily="49"/>
                <a:cs typeface="Calibri" pitchFamily="34"/>
              </a:rPr>
              <a:t>104.000,00 zł </a:t>
            </a:r>
            <a:r>
              <a:rPr lang="pl-PL" sz="1800" kern="1200" dirty="0">
                <a:ea typeface="NSimSun" pitchFamily="49"/>
                <a:cs typeface="Calibri" pitchFamily="34"/>
              </a:rPr>
              <a:t>(działy: 010 „Rolnictwo i łowiectwo”, 851 „Ochrona zdrowia”, 900 „Gospodarka komunalna i ochrona środowiska”, 921 „Kultura i ochrona dziedzictwa narodowego”),</a:t>
            </a:r>
          </a:p>
          <a:p>
            <a:pPr marL="285750" lvl="0" indent="-285750" algn="just">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majątkowe </a:t>
            </a:r>
            <a:r>
              <a:rPr lang="pl-PL" sz="1800" kern="1200" dirty="0">
                <a:ea typeface="NSimSun" pitchFamily="49"/>
                <a:cs typeface="Calibri" pitchFamily="34"/>
              </a:rPr>
              <a:t>(§ 630) </a:t>
            </a:r>
            <a:r>
              <a:rPr lang="pl-PL" sz="1800" b="1" kern="1200" dirty="0">
                <a:ea typeface="NSimSun" pitchFamily="49"/>
                <a:cs typeface="Calibri" pitchFamily="34"/>
              </a:rPr>
              <a:t>1.346.441,79 zł </a:t>
            </a:r>
            <a:r>
              <a:rPr lang="pl-PL" sz="1800" kern="1200" dirty="0">
                <a:ea typeface="NSimSun" pitchFamily="49"/>
                <a:cs typeface="Calibri" pitchFamily="34"/>
              </a:rPr>
              <a:t>(działy 600 „Transport i łączność</a:t>
            </a:r>
            <a:r>
              <a:rPr lang="pl-PL" sz="1800" kern="1200" dirty="0" smtClean="0">
                <a:ea typeface="NSimSun" pitchFamily="49"/>
                <a:cs typeface="Calibri" pitchFamily="34"/>
              </a:rPr>
              <a:t>”, </a:t>
            </a:r>
            <a:r>
              <a:rPr lang="pl-PL" sz="1800" kern="1200" dirty="0">
                <a:ea typeface="NSimSun" pitchFamily="49"/>
                <a:cs typeface="Calibri" pitchFamily="34"/>
              </a:rPr>
              <a:t>900 „Gospodarka komunalna i ochrona środowiska</a:t>
            </a:r>
            <a:r>
              <a:rPr lang="pl-PL" sz="1800" kern="1200" dirty="0" smtClean="0">
                <a:ea typeface="NSimSun" pitchFamily="49"/>
                <a:cs typeface="Calibri" pitchFamily="34"/>
              </a:rPr>
              <a:t>”).</a:t>
            </a:r>
            <a:endParaRPr lang="pl-PL" sz="1800" kern="1200" dirty="0">
              <a:ea typeface="NSimSun" pitchFamily="49"/>
              <a:cs typeface="Calibri" pitchFamily="34"/>
            </a:endParaRPr>
          </a:p>
          <a:p>
            <a:pPr marL="285750" lvl="0" indent="-285750" algn="just">
              <a:buFont typeface="Wingdings" panose="05000000000000000000" pitchFamily="2" charset="2"/>
              <a:buChar char="§"/>
            </a:pPr>
            <a:endParaRPr lang="pl-PL" sz="1800"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name="Slide38">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62703" y="407959"/>
            <a:ext cx="8135252" cy="1181688"/>
          </a:xfrm>
        </p:spPr>
        <p:txBody>
          <a:bodyPr lIns="91440" tIns="45720" rIns="91440" bIns="45720"/>
          <a:lstStyle/>
          <a:p>
            <a:pPr lvl="0" hangingPunct="1"/>
            <a:r>
              <a:rPr lang="pl-PL" sz="2800"/>
              <a:t>Wielkości otrzymanej w 2022 r. pomocy finansowej przez jednostki samorządu terytorialnego województwa dolnośląskiego</a:t>
            </a:r>
          </a:p>
        </p:txBody>
      </p:sp>
      <p:sp>
        <p:nvSpPr>
          <p:cNvPr id="3" name="Symbol zastępczy tekstu 2"/>
          <p:cNvSpPr txBox="1">
            <a:spLocks noGrp="1"/>
          </p:cNvSpPr>
          <p:nvPr>
            <p:ph type="body" idx="4294967295"/>
          </p:nvPr>
        </p:nvSpPr>
        <p:spPr>
          <a:xfrm>
            <a:off x="337623" y="1589647"/>
            <a:ext cx="8287252" cy="4860383"/>
          </a:xfrm>
        </p:spPr>
        <p:txBody>
          <a:bodyPr lIns="91440" tIns="45720" rIns="91440" bIns="45720"/>
          <a:lstStyle/>
          <a:p>
            <a:pPr lvl="0" algn="just"/>
            <a:endParaRPr lang="pl-PL" sz="1800" kern="1200" dirty="0">
              <a:ea typeface="NSimSun" pitchFamily="49"/>
              <a:cs typeface="Calibri" pitchFamily="34"/>
            </a:endParaRPr>
          </a:p>
          <a:p>
            <a:pPr lvl="0" algn="just"/>
            <a:r>
              <a:rPr lang="pl-PL" sz="1800" b="1" kern="1200" dirty="0">
                <a:ea typeface="NSimSun" pitchFamily="49"/>
                <a:cs typeface="Calibri" pitchFamily="34"/>
              </a:rPr>
              <a:t>Gminy miejsko-wiejskie – kwota dotacji celowych otrzymana z tytułu pomocy finansowej udzielanej między jednostkami samorządu terytorialnego ogółem w wysokości </a:t>
            </a:r>
            <a:r>
              <a:rPr lang="pl-PL" sz="1800" b="1" kern="1200" dirty="0" smtClean="0">
                <a:ea typeface="NSimSun" pitchFamily="49"/>
                <a:cs typeface="Calibri" pitchFamily="34"/>
              </a:rPr>
              <a:t>12.548.145,78 </a:t>
            </a:r>
            <a:r>
              <a:rPr lang="pl-PL" sz="1800" b="1" kern="1200" dirty="0">
                <a:ea typeface="NSimSun" pitchFamily="49"/>
                <a:cs typeface="Calibri" pitchFamily="34"/>
              </a:rPr>
              <a:t>zł</a:t>
            </a:r>
            <a:r>
              <a:rPr lang="pl-PL" sz="1800" kern="1200" dirty="0">
                <a:ea typeface="NSimSun" pitchFamily="49"/>
                <a:cs typeface="Calibri" pitchFamily="34"/>
              </a:rPr>
              <a:t>, z tego:</a:t>
            </a:r>
          </a:p>
          <a:p>
            <a:pPr marL="285750" lvl="0" indent="-285750" algn="just">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bieżące </a:t>
            </a:r>
            <a:r>
              <a:rPr lang="pl-PL" sz="1800" kern="1200" dirty="0">
                <a:ea typeface="NSimSun" pitchFamily="49"/>
                <a:cs typeface="Calibri" pitchFamily="34"/>
              </a:rPr>
              <a:t>(§ 271) </a:t>
            </a:r>
            <a:r>
              <a:rPr lang="pl-PL" sz="1800" b="1" kern="1200" dirty="0">
                <a:ea typeface="NSimSun" pitchFamily="49"/>
                <a:cs typeface="Calibri" pitchFamily="34"/>
              </a:rPr>
              <a:t>4.527.687,85 zł </a:t>
            </a:r>
            <a:r>
              <a:rPr lang="pl-PL" sz="1800" kern="1200" dirty="0">
                <a:ea typeface="NSimSun" pitchFamily="49"/>
                <a:cs typeface="Calibri" pitchFamily="34"/>
              </a:rPr>
              <a:t>(działy: 010 „Rolnictwo i łowiectwo”, 600 „Transport i łączność”, 630 „Turystyka”, 754 „Bezpieczeństwo publiczne i ochrona przeciwpożarowa”, 758 „Różne rozliczenia”, 852 „Pomoc społeczna”, 900 „Gospodarka komunalna i ochrona środowiska”, 921 „Kultura i ochrona dziedzictwa narodowego”, 926 „Kultura fizyczna”),</a:t>
            </a:r>
          </a:p>
          <a:p>
            <a:pPr marL="285750" lvl="0" indent="-285750" algn="just">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majątkowe </a:t>
            </a:r>
            <a:r>
              <a:rPr lang="pl-PL" sz="1800" kern="1200" dirty="0">
                <a:ea typeface="NSimSun" pitchFamily="49"/>
                <a:cs typeface="Calibri" pitchFamily="34"/>
              </a:rPr>
              <a:t>(§ 630) </a:t>
            </a:r>
            <a:r>
              <a:rPr lang="pl-PL" sz="1800" b="1" kern="1200" dirty="0" smtClean="0">
                <a:ea typeface="NSimSun" pitchFamily="49"/>
                <a:cs typeface="Calibri" pitchFamily="34"/>
              </a:rPr>
              <a:t>8.020.457,93 </a:t>
            </a:r>
            <a:r>
              <a:rPr lang="pl-PL" sz="1800" b="1" kern="1200" dirty="0">
                <a:ea typeface="NSimSun" pitchFamily="49"/>
                <a:cs typeface="Calibri" pitchFamily="34"/>
              </a:rPr>
              <a:t>zł </a:t>
            </a:r>
            <a:r>
              <a:rPr lang="pl-PL" sz="1800" kern="1200" dirty="0">
                <a:ea typeface="NSimSun" pitchFamily="49"/>
                <a:cs typeface="Calibri" pitchFamily="34"/>
              </a:rPr>
              <a:t>(działy: 010 „Rolnictwo i łowiectwo”, 600 „Transport i łączność</a:t>
            </a:r>
            <a:r>
              <a:rPr lang="pl-PL" sz="1800" kern="1200" dirty="0" smtClean="0">
                <a:ea typeface="NSimSun" pitchFamily="49"/>
                <a:cs typeface="Calibri" pitchFamily="34"/>
              </a:rPr>
              <a:t>”, 754 </a:t>
            </a:r>
            <a:r>
              <a:rPr lang="pl-PL" sz="1800" kern="1200" dirty="0">
                <a:ea typeface="NSimSun" pitchFamily="49"/>
                <a:cs typeface="Calibri" pitchFamily="34"/>
              </a:rPr>
              <a:t>„Bezpieczeństwo publiczne i ochrona przeciwpożarowa”, 801 „Oświata”, 900 „Gospodarka komunalna i ochrona środowiska”, 921 „Kultura i ochrona dziedzictwa narodowego”, 926 „Kultura fizyczna</a:t>
            </a:r>
            <a:r>
              <a:rPr lang="pl-PL" sz="1800" kern="1200" dirty="0" smtClean="0">
                <a:ea typeface="NSimSun" pitchFamily="49"/>
                <a:cs typeface="Calibri" pitchFamily="34"/>
              </a:rPr>
              <a:t>”).</a:t>
            </a:r>
            <a:endParaRPr lang="pl-PL" sz="1800"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name="Slide39">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62703" y="407959"/>
            <a:ext cx="8135252" cy="1181688"/>
          </a:xfrm>
        </p:spPr>
        <p:txBody>
          <a:bodyPr lIns="91440" tIns="45720" rIns="91440" bIns="45720"/>
          <a:lstStyle/>
          <a:p>
            <a:pPr lvl="0" hangingPunct="1"/>
            <a:r>
              <a:rPr lang="pl-PL" sz="2800"/>
              <a:t>Wielkości otrzymanej w 2022 r. pomocy finansowej przez jednostki samorządu terytorialnego województwa dolnośląskiego</a:t>
            </a:r>
          </a:p>
        </p:txBody>
      </p:sp>
      <p:sp>
        <p:nvSpPr>
          <p:cNvPr id="3" name="Symbol zastępczy tekstu 2"/>
          <p:cNvSpPr txBox="1">
            <a:spLocks noGrp="1"/>
          </p:cNvSpPr>
          <p:nvPr>
            <p:ph type="body" idx="4294967295"/>
          </p:nvPr>
        </p:nvSpPr>
        <p:spPr>
          <a:xfrm>
            <a:off x="337623" y="1589647"/>
            <a:ext cx="8287252" cy="4860383"/>
          </a:xfrm>
        </p:spPr>
        <p:txBody>
          <a:bodyPr lIns="91440" tIns="45720" rIns="91440" bIns="45720"/>
          <a:lstStyle/>
          <a:p>
            <a:pPr lvl="0" algn="just"/>
            <a:endParaRPr lang="pl-PL" sz="1800" kern="1200" dirty="0">
              <a:ea typeface="NSimSun" pitchFamily="49"/>
              <a:cs typeface="Calibri" pitchFamily="34"/>
            </a:endParaRPr>
          </a:p>
          <a:p>
            <a:pPr lvl="0" algn="just"/>
            <a:r>
              <a:rPr lang="pl-PL" sz="1800" b="1" kern="1200" dirty="0">
                <a:ea typeface="NSimSun" pitchFamily="49"/>
                <a:cs typeface="Calibri" pitchFamily="34"/>
              </a:rPr>
              <a:t>Gminy wiejskie – kwota dotacji celowych otrzymana z tytułu pomocy finansowej udzielanej między jednostkami samorządu terytorialnego ogółem w wysokości                     14.048.050,73 </a:t>
            </a:r>
            <a:r>
              <a:rPr lang="pl-PL" sz="1800" kern="1200" dirty="0">
                <a:ea typeface="NSimSun" pitchFamily="49"/>
                <a:cs typeface="Calibri" pitchFamily="34"/>
              </a:rPr>
              <a:t>zł, z tego:</a:t>
            </a:r>
          </a:p>
          <a:p>
            <a:pPr marL="285750" lvl="0" indent="-285750" algn="just">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bieżące </a:t>
            </a:r>
            <a:r>
              <a:rPr lang="pl-PL" sz="1800" kern="1200" dirty="0">
                <a:ea typeface="NSimSun" pitchFamily="49"/>
                <a:cs typeface="Calibri" pitchFamily="34"/>
              </a:rPr>
              <a:t>(§ 271) </a:t>
            </a:r>
            <a:r>
              <a:rPr lang="pl-PL" sz="1800" b="1" kern="1200" dirty="0">
                <a:ea typeface="NSimSun" pitchFamily="49"/>
                <a:cs typeface="Calibri" pitchFamily="34"/>
              </a:rPr>
              <a:t>1.913.517,12 zł </a:t>
            </a:r>
            <a:r>
              <a:rPr lang="pl-PL" sz="1800" kern="1200" dirty="0">
                <a:ea typeface="NSimSun" pitchFamily="49"/>
                <a:cs typeface="Calibri" pitchFamily="34"/>
              </a:rPr>
              <a:t>(działy: 010 „Rolnictwo i łowiectwo”, 600 „Transport i łączność”, 630 „Turystyka”, 750 „Administracja publiczna”, 754 „Bezpieczeństwo publiczne i ochrona przeciwpożarowa”, </a:t>
            </a:r>
            <a:r>
              <a:rPr lang="pl-PL" sz="1800" kern="1200" dirty="0" smtClean="0">
                <a:ea typeface="NSimSun" pitchFamily="49"/>
                <a:cs typeface="Calibri" pitchFamily="34"/>
              </a:rPr>
              <a:t>852 „</a:t>
            </a:r>
            <a:r>
              <a:rPr lang="pl-PL" sz="1800" kern="1200" dirty="0">
                <a:ea typeface="NSimSun" pitchFamily="49"/>
                <a:cs typeface="Calibri" pitchFamily="34"/>
              </a:rPr>
              <a:t>Pomoc społeczna”, 900 „Gospodarka komunalna i ochrona środowiska”, 921 „Kultura i ochrona dziedzictwa narodowego”, 926 „Kultura fizyczna”),</a:t>
            </a:r>
          </a:p>
          <a:p>
            <a:pPr marL="285750" lvl="0" indent="-285750" algn="just">
              <a:buFont typeface="Wingdings" panose="05000000000000000000" pitchFamily="2" charset="2"/>
              <a:buChar char="§"/>
            </a:pPr>
            <a:r>
              <a:rPr lang="pl-PL" sz="1800" b="1" kern="1200" dirty="0" smtClean="0">
                <a:ea typeface="NSimSun" pitchFamily="49"/>
                <a:cs typeface="Calibri" pitchFamily="34"/>
              </a:rPr>
              <a:t>dochody </a:t>
            </a:r>
            <a:r>
              <a:rPr lang="pl-PL" sz="1800" b="1" kern="1200" dirty="0">
                <a:ea typeface="NSimSun" pitchFamily="49"/>
                <a:cs typeface="Calibri" pitchFamily="34"/>
              </a:rPr>
              <a:t>majątkowe </a:t>
            </a:r>
            <a:r>
              <a:rPr lang="pl-PL" sz="1800" kern="1200" dirty="0">
                <a:ea typeface="NSimSun" pitchFamily="49"/>
                <a:cs typeface="Calibri" pitchFamily="34"/>
              </a:rPr>
              <a:t>(§ 630) </a:t>
            </a:r>
            <a:r>
              <a:rPr lang="pl-PL" sz="1800" b="1" kern="1200" dirty="0" smtClean="0">
                <a:ea typeface="NSimSun" pitchFamily="49"/>
                <a:cs typeface="Calibri" pitchFamily="34"/>
              </a:rPr>
              <a:t>12.134.533,61 </a:t>
            </a:r>
            <a:r>
              <a:rPr lang="pl-PL" sz="1800" b="1" kern="1200" dirty="0">
                <a:ea typeface="NSimSun" pitchFamily="49"/>
                <a:cs typeface="Calibri" pitchFamily="34"/>
              </a:rPr>
              <a:t>zł </a:t>
            </a:r>
            <a:r>
              <a:rPr lang="pl-PL" sz="1800" kern="1200" dirty="0">
                <a:ea typeface="NSimSun" pitchFamily="49"/>
                <a:cs typeface="Calibri" pitchFamily="34"/>
              </a:rPr>
              <a:t>(działy: 010 „Rolnictwo i łowiectwo”, 600 „Transport i łączność</a:t>
            </a:r>
            <a:r>
              <a:rPr lang="pl-PL" sz="1800" kern="1200" dirty="0" smtClean="0">
                <a:ea typeface="NSimSun" pitchFamily="49"/>
                <a:cs typeface="Calibri" pitchFamily="34"/>
              </a:rPr>
              <a:t>”, 754 </a:t>
            </a:r>
            <a:r>
              <a:rPr lang="pl-PL" sz="1800" kern="1200" dirty="0">
                <a:ea typeface="NSimSun" pitchFamily="49"/>
                <a:cs typeface="Calibri" pitchFamily="34"/>
              </a:rPr>
              <a:t>„Bezpieczeństwo publiczne i ochrona przeciwpożarowa”, 801 „Oświata i wychowanie”, 900 „Gospodarka komunalna i ochrona środowiska”, 921 „Kultura i ochrona dziedzictwa narodowego”, 926 „Kultura fizyczna</a:t>
            </a:r>
            <a:r>
              <a:rPr lang="pl-PL" sz="1800" kern="1200" dirty="0" smtClean="0">
                <a:ea typeface="NSimSun" pitchFamily="49"/>
                <a:cs typeface="Calibri" pitchFamily="34"/>
              </a:rPr>
              <a:t>”).</a:t>
            </a:r>
            <a:endParaRPr lang="pl-PL" sz="1800"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3885" y="1709736"/>
            <a:ext cx="7886700" cy="1938900"/>
          </a:xfrm>
        </p:spPr>
        <p:txBody>
          <a:bodyPr/>
          <a:lstStyle/>
          <a:p>
            <a:r>
              <a:rPr lang="pl-PL" sz="2400" dirty="0" smtClean="0"/>
              <a:t>Dziękuję za uwagę</a:t>
            </a:r>
            <a:endParaRPr lang="pl-PL" sz="2400" dirty="0"/>
          </a:p>
        </p:txBody>
      </p:sp>
    </p:spTree>
    <p:extLst>
      <p:ext uri="{BB962C8B-B14F-4D97-AF65-F5344CB8AC3E}">
        <p14:creationId xmlns:p14="http://schemas.microsoft.com/office/powerpoint/2010/main" val="10636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name="page3">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7959"/>
            <a:ext cx="8158322" cy="1322359"/>
          </a:xfrm>
        </p:spPr>
        <p:txBody>
          <a:bodyPr lIns="91440" tIns="45720" rIns="91440" bIns="45720"/>
          <a:lstStyle/>
          <a:p>
            <a:pPr lvl="0" hangingPunct="1"/>
            <a:r>
              <a:rPr lang="pl-PL" sz="2800"/>
              <a:t>Ustawa jako źródło prawa normujące sposób postępowania ze środkami finansowymi</a:t>
            </a:r>
          </a:p>
        </p:txBody>
      </p:sp>
      <p:sp>
        <p:nvSpPr>
          <p:cNvPr id="3" name="Symbol zastępczy tekstu 2"/>
          <p:cNvSpPr txBox="1">
            <a:spLocks noGrp="1"/>
          </p:cNvSpPr>
          <p:nvPr>
            <p:ph type="body" idx="4294967295"/>
          </p:nvPr>
        </p:nvSpPr>
        <p:spPr>
          <a:xfrm>
            <a:off x="323999" y="1730328"/>
            <a:ext cx="8300877" cy="4435032"/>
          </a:xfrm>
        </p:spPr>
        <p:txBody>
          <a:bodyPr lIns="91440" tIns="45720" rIns="91440" bIns="45720"/>
          <a:lstStyle/>
          <a:p>
            <a:pPr lvl="0" algn="just"/>
            <a:r>
              <a:rPr lang="pl-PL" sz="1700" kern="1200" dirty="0">
                <a:ea typeface="NSimSun" pitchFamily="49"/>
                <a:cs typeface="Calibri" pitchFamily="34"/>
              </a:rPr>
              <a:t>Zagadnienie źródeł dochodów jednostek samorządu terytorialnego jest przedmiotem regulacji </a:t>
            </a:r>
            <a:r>
              <a:rPr lang="pl-PL" sz="1700" b="1" kern="1200" dirty="0">
                <a:ea typeface="NSimSun" pitchFamily="49"/>
                <a:cs typeface="Calibri" pitchFamily="34"/>
              </a:rPr>
              <a:t>ustawy z dnia 13 listopada 2003 r. o dochodach jednostek samorządu terytorialnego </a:t>
            </a:r>
            <a:r>
              <a:rPr lang="pl-PL" sz="1700" kern="1200" dirty="0">
                <a:ea typeface="NSimSun" pitchFamily="49"/>
                <a:cs typeface="Calibri" pitchFamily="34"/>
              </a:rPr>
              <a:t>(Dz.U. z 2022 r. poz. </a:t>
            </a:r>
            <a:r>
              <a:rPr lang="pl-PL" sz="1700" kern="1200" dirty="0" smtClean="0">
                <a:ea typeface="NSimSun" pitchFamily="49"/>
                <a:cs typeface="Calibri" pitchFamily="34"/>
              </a:rPr>
              <a:t>2267 i z 2023 r. poz. 1586).</a:t>
            </a:r>
            <a:endParaRPr lang="pl-PL" sz="1700" kern="1200" dirty="0">
              <a:ea typeface="NSimSun" pitchFamily="49"/>
              <a:cs typeface="Calibri" pitchFamily="34"/>
            </a:endParaRPr>
          </a:p>
          <a:p>
            <a:pPr lvl="0" algn="just"/>
            <a:r>
              <a:rPr lang="pl-PL" sz="1700" kern="1200" dirty="0">
                <a:ea typeface="NSimSun" pitchFamily="49"/>
                <a:cs typeface="Calibri" pitchFamily="34"/>
              </a:rPr>
              <a:t>Ustawodawca w ustawie o dochodach jednostek samorządu terytorialnego w zależności od zakresu i rodzaju zadań realizowanych przez poszczególne jednostki samorządu terytorialnego, tj. gminy, powiaty i województwa, określił przysługujące im fakultatywnie źródła dochodów własnych, sytuując wśród nich w regulacji art. 4 ust. 1 pkt 11, art. 5 ust. 1 pkt 10 i art. 6 ust. 1 pkt 9 </a:t>
            </a:r>
            <a:r>
              <a:rPr lang="pl-PL" sz="1700" u="sng" kern="1200" dirty="0">
                <a:ea typeface="NSimSun" pitchFamily="49"/>
                <a:cs typeface="Calibri" pitchFamily="34"/>
              </a:rPr>
              <a:t>dotacje z budżetów innych jednostek samorządu terytorialnego</a:t>
            </a:r>
            <a:r>
              <a:rPr lang="pl-PL" sz="1700" kern="1200" dirty="0">
                <a:ea typeface="NSimSun" pitchFamily="49"/>
                <a:cs typeface="Calibri" pitchFamily="34"/>
              </a:rPr>
              <a:t>.</a:t>
            </a:r>
          </a:p>
          <a:p>
            <a:pPr lvl="0" algn="just"/>
            <a:r>
              <a:rPr lang="pl-PL" sz="1700" kern="1200" dirty="0">
                <a:ea typeface="NSimSun" pitchFamily="49"/>
                <a:cs typeface="Calibri" pitchFamily="34"/>
              </a:rPr>
              <a:t>Kategoryzując w powyższych ramach dotacji przedmiot pomocy finansowej w ujęciu źródła dochodu jednostki samorządu terytorialnego należy uwzględnić dyspozycje art. 47 ustawy o dochodach jednostek samorządu terytorialnego odpowiednio stanowiące, że:</a:t>
            </a:r>
          </a:p>
          <a:p>
            <a:pPr marL="342900" lvl="0" indent="-342900" algn="just">
              <a:buFont typeface="+mj-lt"/>
              <a:buAutoNum type="arabicPeriod"/>
            </a:pPr>
            <a:r>
              <a:rPr lang="pl-PL" sz="1700" b="1" kern="1200" dirty="0" smtClean="0">
                <a:ea typeface="NSimSun" pitchFamily="49"/>
                <a:cs typeface="Calibri" pitchFamily="34"/>
              </a:rPr>
              <a:t>Jednostka </a:t>
            </a:r>
            <a:r>
              <a:rPr lang="pl-PL" sz="1700" b="1" kern="1200" dirty="0">
                <a:ea typeface="NSimSun" pitchFamily="49"/>
                <a:cs typeface="Calibri" pitchFamily="34"/>
              </a:rPr>
              <a:t>samorządu terytorialnego może udzielać dotacji innym jednostkom samorządu terytorialnego na dofinansowanie realizowanych przez nie zadań.</a:t>
            </a:r>
          </a:p>
          <a:p>
            <a:pPr marL="342900" lvl="0" indent="-342900" algn="just">
              <a:spcBef>
                <a:spcPts val="0"/>
              </a:spcBef>
              <a:buFont typeface="+mj-lt"/>
              <a:buAutoNum type="arabicPeriod"/>
            </a:pPr>
            <a:r>
              <a:rPr lang="pl-PL" sz="1700" b="1" kern="1200" dirty="0" smtClean="0">
                <a:ea typeface="NSimSun" pitchFamily="49"/>
                <a:cs typeface="Calibri" pitchFamily="34"/>
              </a:rPr>
              <a:t>Wysokość </a:t>
            </a:r>
            <a:r>
              <a:rPr lang="pl-PL" sz="1700" b="1" kern="1200" dirty="0">
                <a:ea typeface="NSimSun" pitchFamily="49"/>
                <a:cs typeface="Calibri" pitchFamily="34"/>
              </a:rPr>
              <a:t>dofinansowania określa, w drodze uchwały, organ stanowiący tej jednostki samorządu terytorialnego, która udziela dotacji.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name="Slide20">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7959"/>
            <a:ext cx="8158322" cy="1322359"/>
          </a:xfrm>
        </p:spPr>
        <p:txBody>
          <a:bodyPr lIns="91440" tIns="45720" rIns="91440" bIns="45720"/>
          <a:lstStyle/>
          <a:p>
            <a:pPr lvl="0" hangingPunct="1"/>
            <a:r>
              <a:rPr lang="pl-PL" sz="2800"/>
              <a:t>Ustawa jako źródło prawa normujące sposób postępowania ze środkami finansowymi</a:t>
            </a:r>
          </a:p>
        </p:txBody>
      </p:sp>
      <p:sp>
        <p:nvSpPr>
          <p:cNvPr id="3" name="Symbol zastępczy tekstu 2"/>
          <p:cNvSpPr txBox="1">
            <a:spLocks noGrp="1"/>
          </p:cNvSpPr>
          <p:nvPr>
            <p:ph type="body" idx="4294967295"/>
          </p:nvPr>
        </p:nvSpPr>
        <p:spPr>
          <a:xfrm>
            <a:off x="446044" y="1589647"/>
            <a:ext cx="8178841" cy="4860383"/>
          </a:xfrm>
        </p:spPr>
        <p:txBody>
          <a:bodyPr lIns="91440" tIns="45720" rIns="91440" bIns="45720"/>
          <a:lstStyle/>
          <a:p>
            <a:pPr lvl="0" algn="just">
              <a:lnSpc>
                <a:spcPct val="80000"/>
              </a:lnSpc>
            </a:pPr>
            <a:r>
              <a:rPr lang="pl-PL" sz="1800" kern="1200" dirty="0">
                <a:latin typeface="Calibri"/>
                <a:ea typeface="NSimSun" pitchFamily="49"/>
                <a:cs typeface="Calibri" pitchFamily="34"/>
              </a:rPr>
              <a:t>Wśród katalogu zadań publicznych samorządu terytorialnego określonego zasadniczo przepisami ustaw ustrojowych mieści się możliwość udzielania przez jednostki samorządu terytorialnego pomocy innym jednostkom samorządu terytorialnego o czym stanowią wprost dyspozycje art. 10 ust. 2 ustawy z dnia 8 marca 1990 r. o samorządzie gminnym (Dz.U. </a:t>
            </a:r>
            <a:r>
              <a:rPr lang="pl-PL" sz="1800" kern="1200" dirty="0" smtClean="0">
                <a:latin typeface="Calibri"/>
                <a:ea typeface="NSimSun" pitchFamily="49"/>
                <a:cs typeface="Calibri" pitchFamily="34"/>
              </a:rPr>
              <a:t>z 2023 </a:t>
            </a:r>
            <a:r>
              <a:rPr lang="pl-PL" sz="1800" kern="1200" dirty="0">
                <a:latin typeface="Calibri"/>
                <a:ea typeface="NSimSun" pitchFamily="49"/>
                <a:cs typeface="Calibri" pitchFamily="34"/>
              </a:rPr>
              <a:t>r. poz. 40, z </a:t>
            </a:r>
            <a:r>
              <a:rPr lang="pl-PL" sz="1800" kern="1200" dirty="0" err="1">
                <a:latin typeface="Calibri"/>
                <a:ea typeface="NSimSun" pitchFamily="49"/>
                <a:cs typeface="Calibri" pitchFamily="34"/>
              </a:rPr>
              <a:t>późn</a:t>
            </a:r>
            <a:r>
              <a:rPr lang="pl-PL" sz="1800" kern="1200" dirty="0">
                <a:latin typeface="Calibri"/>
                <a:ea typeface="NSimSun" pitchFamily="49"/>
                <a:cs typeface="Calibri" pitchFamily="34"/>
              </a:rPr>
              <a:t>. zm.), art. 7a ust. 1 ustawy z dnia 5 czerwca 1998 r. o samorządzie powiatowym (Dz.U. z 2022 r. poz. 1526, </a:t>
            </a:r>
            <a:br>
              <a:rPr lang="pl-PL" sz="1800" kern="1200" dirty="0">
                <a:latin typeface="Calibri"/>
                <a:ea typeface="NSimSun" pitchFamily="49"/>
                <a:cs typeface="Calibri" pitchFamily="34"/>
              </a:rPr>
            </a:br>
            <a:r>
              <a:rPr lang="pl-PL" sz="1800" kern="1200" dirty="0">
                <a:latin typeface="Calibri"/>
                <a:ea typeface="NSimSun" pitchFamily="49"/>
                <a:cs typeface="Calibri" pitchFamily="34"/>
              </a:rPr>
              <a:t>z </a:t>
            </a:r>
            <a:r>
              <a:rPr lang="pl-PL" sz="1800" kern="1200" dirty="0" err="1">
                <a:latin typeface="Calibri"/>
                <a:ea typeface="NSimSun" pitchFamily="49"/>
                <a:cs typeface="Calibri" pitchFamily="34"/>
              </a:rPr>
              <a:t>późn</a:t>
            </a:r>
            <a:r>
              <a:rPr lang="pl-PL" sz="1800" kern="1200" dirty="0">
                <a:latin typeface="Calibri"/>
                <a:ea typeface="NSimSun" pitchFamily="49"/>
                <a:cs typeface="Calibri" pitchFamily="34"/>
              </a:rPr>
              <a:t>. zm.) oraz art. 8a ust. 1 ustawy z dnia 5 czerwca 1998 r. o samorządzie województwa (Dz.U. z 2022 </a:t>
            </a:r>
            <a:r>
              <a:rPr lang="pl-PL" sz="1800" kern="1200" dirty="0" smtClean="0">
                <a:latin typeface="Calibri"/>
                <a:ea typeface="NSimSun" pitchFamily="49"/>
                <a:cs typeface="Calibri" pitchFamily="34"/>
              </a:rPr>
              <a:t>r. poz</a:t>
            </a:r>
            <a:r>
              <a:rPr lang="pl-PL" sz="1800" kern="1200" dirty="0">
                <a:latin typeface="Calibri"/>
                <a:ea typeface="NSimSun" pitchFamily="49"/>
                <a:cs typeface="Calibri" pitchFamily="34"/>
              </a:rPr>
              <a:t>. 2094, z </a:t>
            </a:r>
            <a:r>
              <a:rPr lang="pl-PL" sz="1800" kern="1200" dirty="0" err="1">
                <a:latin typeface="Calibri"/>
                <a:ea typeface="NSimSun" pitchFamily="49"/>
                <a:cs typeface="Calibri" pitchFamily="34"/>
              </a:rPr>
              <a:t>późn</a:t>
            </a:r>
            <a:r>
              <a:rPr lang="pl-PL" sz="1800" kern="1200" dirty="0">
                <a:latin typeface="Calibri"/>
                <a:ea typeface="NSimSun" pitchFamily="49"/>
                <a:cs typeface="Calibri" pitchFamily="34"/>
              </a:rPr>
              <a:t>. zm.).</a:t>
            </a:r>
          </a:p>
          <a:p>
            <a:pPr lvl="0" algn="just">
              <a:lnSpc>
                <a:spcPct val="80000"/>
              </a:lnSpc>
            </a:pPr>
            <a:r>
              <a:rPr lang="pl-PL" sz="1800" kern="1200" dirty="0">
                <a:latin typeface="Calibri"/>
                <a:ea typeface="NSimSun" pitchFamily="49"/>
              </a:rPr>
              <a:t>Przywołane normy ustaw ustrojowych odpowiednio stanowią, że:</a:t>
            </a:r>
          </a:p>
          <a:p>
            <a:pPr marL="285750" lvl="0" indent="-285750" algn="just">
              <a:lnSpc>
                <a:spcPct val="80000"/>
              </a:lnSpc>
              <a:spcBef>
                <a:spcPts val="300"/>
              </a:spcBef>
              <a:buFont typeface="Wingdings" panose="05000000000000000000" pitchFamily="2" charset="2"/>
              <a:buChar char="§"/>
            </a:pPr>
            <a:r>
              <a:rPr lang="pl-PL" sz="1800" kern="1200" dirty="0" smtClean="0">
                <a:latin typeface="Calibri"/>
                <a:ea typeface="NSimSun" pitchFamily="49"/>
              </a:rPr>
              <a:t>gminy</a:t>
            </a:r>
            <a:r>
              <a:rPr lang="pl-PL" sz="1800" kern="1200" dirty="0">
                <a:latin typeface="Calibri"/>
                <a:ea typeface="NSimSun" pitchFamily="49"/>
              </a:rPr>
              <a:t>, związki międzygminne oraz stowarzyszenia jednostek samorządu terytorialnego mogą sobie wzajemnie bądź innym jednostkom samorządu terytorialnego udzielać pomocy, w tym pomocy finansowej,</a:t>
            </a:r>
          </a:p>
          <a:p>
            <a:pPr marL="285750" lvl="0" indent="-285750" algn="just">
              <a:lnSpc>
                <a:spcPct val="80000"/>
              </a:lnSpc>
              <a:spcBef>
                <a:spcPts val="300"/>
              </a:spcBef>
              <a:buFont typeface="Wingdings" panose="05000000000000000000" pitchFamily="2" charset="2"/>
              <a:buChar char="§"/>
            </a:pPr>
            <a:r>
              <a:rPr lang="pl-PL" sz="1800" kern="1200" dirty="0" smtClean="0">
                <a:latin typeface="Calibri"/>
                <a:ea typeface="NSimSun" pitchFamily="49"/>
              </a:rPr>
              <a:t>powiaty</a:t>
            </a:r>
            <a:r>
              <a:rPr lang="pl-PL" sz="1800" kern="1200" dirty="0">
                <a:latin typeface="Calibri"/>
                <a:ea typeface="NSimSun" pitchFamily="49"/>
              </a:rPr>
              <a:t>, związki i stowarzyszenia powiatów mogą sobie wzajemnie bądź innym jednostkom samorządu terytorialnego udzielać pomocy, w tym pomocy finansowej,</a:t>
            </a:r>
          </a:p>
          <a:p>
            <a:pPr marL="285750" lvl="0" indent="-285750" algn="just">
              <a:lnSpc>
                <a:spcPct val="80000"/>
              </a:lnSpc>
              <a:spcBef>
                <a:spcPts val="300"/>
              </a:spcBef>
              <a:buFont typeface="Wingdings" panose="05000000000000000000" pitchFamily="2" charset="2"/>
              <a:buChar char="§"/>
            </a:pPr>
            <a:r>
              <a:rPr lang="pl-PL" sz="1800" kern="1200" dirty="0" smtClean="0">
                <a:latin typeface="Calibri"/>
                <a:ea typeface="NSimSun" pitchFamily="49"/>
              </a:rPr>
              <a:t>województwa </a:t>
            </a:r>
            <a:r>
              <a:rPr lang="pl-PL" sz="1800" kern="1200" dirty="0">
                <a:latin typeface="Calibri"/>
                <a:ea typeface="NSimSun" pitchFamily="49"/>
              </a:rPr>
              <a:t>mogą sobie wzajemnie bądź innym jednostkom samorządu terytorialnego udzielać pomocy, w tym pomocy finansowej.</a:t>
            </a:r>
          </a:p>
          <a:p>
            <a:pPr lvl="0" algn="just">
              <a:lnSpc>
                <a:spcPct val="80000"/>
              </a:lnSpc>
            </a:pPr>
            <a:r>
              <a:rPr lang="pl-PL" sz="1800" b="1" i="1" kern="1200" dirty="0">
                <a:latin typeface="Calibri"/>
                <a:ea typeface="NSimSun" pitchFamily="49"/>
              </a:rPr>
              <a:t>Przepisy te enumeratywnie wskazują podmioty uprawnione do otrzymania pomocy. Pomoc finansowana w formie dotacji celowej z budżetu jednostki samorządu terytorialnego nie może zatem być udzielona innym adresatom.</a:t>
            </a:r>
          </a:p>
          <a:p>
            <a:pPr lvl="0" algn="just">
              <a:lnSpc>
                <a:spcPct val="80000"/>
              </a:lnSpc>
            </a:pPr>
            <a:endParaRPr lang="pl-PL" sz="1700" b="1"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name="Slide21">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7959"/>
            <a:ext cx="8158322" cy="1322359"/>
          </a:xfrm>
        </p:spPr>
        <p:txBody>
          <a:bodyPr lIns="91440" tIns="45720" rIns="91440" bIns="45720"/>
          <a:lstStyle/>
          <a:p>
            <a:pPr lvl="0" hangingPunct="1"/>
            <a:r>
              <a:rPr lang="pl-PL" sz="2800"/>
              <a:t>Ustawa jako źródło prawa normujące sposób postępowania ze środkami finansowymi</a:t>
            </a:r>
          </a:p>
        </p:txBody>
      </p:sp>
      <p:sp>
        <p:nvSpPr>
          <p:cNvPr id="3" name="Symbol zastępczy tekstu 2"/>
          <p:cNvSpPr txBox="1">
            <a:spLocks noGrp="1"/>
          </p:cNvSpPr>
          <p:nvPr>
            <p:ph type="body" idx="4294967295"/>
          </p:nvPr>
        </p:nvSpPr>
        <p:spPr>
          <a:xfrm>
            <a:off x="446044" y="1589647"/>
            <a:ext cx="8178841" cy="4860383"/>
          </a:xfrm>
        </p:spPr>
        <p:txBody>
          <a:bodyPr lIns="91440" tIns="45720" rIns="91440" bIns="45720"/>
          <a:lstStyle/>
          <a:p>
            <a:pPr lvl="0" algn="just"/>
            <a:r>
              <a:rPr lang="pl-PL" sz="1800" kern="1200" dirty="0">
                <a:ea typeface="NSimSun" pitchFamily="49"/>
                <a:cs typeface="Calibri" pitchFamily="34"/>
              </a:rPr>
              <a:t>Udzielanie pomocy finansowej przez jednostki samorządu terytorialnego jest rodzajem współdziałania między jednostkami samorządu terytorialnego, którego prawne podstawy dookreśla (oprócz normatywnych płaszczyzn wcześniej powołanych ustaw ustrojowych oraz ustawy o dochodach jednostek samorządu terytorialnego) sfera regulacji art. 216 ust. 2 pkt 5 oraz art. 220 ustawy z dnia 27 sierpnia 2009 r. o finansach publicznych (Dz. U. z 2023 r. poz. 1270, z </a:t>
            </a:r>
            <a:r>
              <a:rPr lang="pl-PL" sz="1800" kern="1200" dirty="0" err="1">
                <a:ea typeface="NSimSun" pitchFamily="49"/>
                <a:cs typeface="Calibri" pitchFamily="34"/>
              </a:rPr>
              <a:t>późn</a:t>
            </a:r>
            <a:r>
              <a:rPr lang="pl-PL" sz="1800" kern="1200" dirty="0">
                <a:ea typeface="NSimSun" pitchFamily="49"/>
                <a:cs typeface="Calibri" pitchFamily="34"/>
              </a:rPr>
              <a:t>. zm.), literalnie rozstrzygająca w aspekcie ustalonych zasad planowania, uchwalania i wykonywania budżetów jednostek samorządu terytorialnego o tym, że:</a:t>
            </a:r>
          </a:p>
          <a:p>
            <a:pPr marL="285750" lvl="0" indent="-285750" algn="just">
              <a:buSzPct val="100000"/>
              <a:buFont typeface="Wingdings" panose="05000000000000000000" pitchFamily="2" charset="2"/>
              <a:buChar char="§"/>
              <a:tabLst>
                <a:tab pos="914400" algn="l"/>
                <a:tab pos="1828800" algn="l"/>
                <a:tab pos="2743200" algn="l"/>
                <a:tab pos="3657600" algn="l"/>
                <a:tab pos="4571999" algn="l"/>
                <a:tab pos="5486399" algn="l"/>
                <a:tab pos="6400799" algn="l"/>
                <a:tab pos="7315199" algn="l"/>
                <a:tab pos="8229600" algn="l"/>
                <a:tab pos="9144000" algn="l"/>
                <a:tab pos="10058400" algn="l"/>
              </a:tabLst>
            </a:pPr>
            <a:r>
              <a:rPr lang="pl-PL" sz="1800" kern="1200" dirty="0">
                <a:ea typeface="NSimSun" pitchFamily="49"/>
                <a:cs typeface="Calibri" pitchFamily="34"/>
              </a:rPr>
              <a:t>wydatki budżetu jednostki samorządu terytorialnego są przeznaczone na realizację zadań określonych w odrębnych przepisach, a w szczególności na pomoc rzeczową lub finansową dla innych jednostek samorządu terytorialnego, określoną odrębną uchwałą przez organ stanowiący jednostki samorządu terytorialnego.</a:t>
            </a:r>
          </a:p>
          <a:p>
            <a:pPr marL="285750" lvl="0" indent="-285750" algn="just">
              <a:buSzPct val="100000"/>
              <a:buFont typeface="Wingdings" panose="05000000000000000000" pitchFamily="2" charset="2"/>
              <a:buChar char="§"/>
              <a:tabLst>
                <a:tab pos="914400" algn="l"/>
                <a:tab pos="1828800" algn="l"/>
                <a:tab pos="2743200" algn="l"/>
                <a:tab pos="3657600" algn="l"/>
                <a:tab pos="4571999" algn="l"/>
                <a:tab pos="5486399" algn="l"/>
                <a:tab pos="6400799" algn="l"/>
                <a:tab pos="7315199" algn="l"/>
                <a:tab pos="8229600" algn="l"/>
                <a:tab pos="9144000" algn="l"/>
                <a:tab pos="10058400" algn="l"/>
              </a:tabLst>
            </a:pPr>
            <a:r>
              <a:rPr lang="pl-PL" sz="1800" kern="1200" dirty="0">
                <a:ea typeface="NSimSun" pitchFamily="49"/>
                <a:cs typeface="Calibri" pitchFamily="34"/>
              </a:rPr>
              <a:t>z budżetu jednostki samorządu terytorialnego może być udzielona innym jednostkom samorządu terytorialnego pomoc finansowa w formie dotacji celowej lub pomoc rzeczowa. Podstawą udzielenia pomocy jest umowa. Spory w zakresie zwrotu dotacji rozstrzygają sądy powszechne.</a:t>
            </a:r>
          </a:p>
          <a:p>
            <a:pPr lvl="0" algn="just"/>
            <a:endParaRPr lang="pl-PL" sz="1800" b="1"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name="Slide22">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7959"/>
            <a:ext cx="8158322" cy="1322359"/>
          </a:xfrm>
        </p:spPr>
        <p:txBody>
          <a:bodyPr lIns="91440" tIns="45720" rIns="91440" bIns="45720"/>
          <a:lstStyle/>
          <a:p>
            <a:pPr lvl="0" hangingPunct="1"/>
            <a:r>
              <a:rPr lang="pl-PL" sz="2800"/>
              <a:t>Ustawa jako źródło prawa normujące sposób postępowania ze środkami finansowymi</a:t>
            </a:r>
          </a:p>
        </p:txBody>
      </p:sp>
      <p:sp>
        <p:nvSpPr>
          <p:cNvPr id="3" name="Symbol zastępczy tekstu 2"/>
          <p:cNvSpPr txBox="1">
            <a:spLocks noGrp="1"/>
          </p:cNvSpPr>
          <p:nvPr>
            <p:ph type="body" idx="4294967295"/>
          </p:nvPr>
        </p:nvSpPr>
        <p:spPr>
          <a:xfrm>
            <a:off x="446044" y="1589647"/>
            <a:ext cx="8178841" cy="4065559"/>
          </a:xfrm>
        </p:spPr>
        <p:txBody>
          <a:bodyPr lIns="91440" tIns="45720" rIns="91440" bIns="45720"/>
          <a:lstStyle/>
          <a:p>
            <a:pPr lvl="0" algn="just"/>
            <a:endParaRPr lang="pl-PL" sz="1800" kern="1200" dirty="0">
              <a:ea typeface="NSimSun" pitchFamily="49"/>
              <a:cs typeface="Calibri" pitchFamily="34"/>
            </a:endParaRPr>
          </a:p>
          <a:p>
            <a:pPr lvl="0" algn="just"/>
            <a:r>
              <a:rPr lang="pl-PL" sz="1800" kern="1200" dirty="0">
                <a:ea typeface="NSimSun" pitchFamily="49"/>
                <a:cs typeface="Calibri" pitchFamily="34"/>
              </a:rPr>
              <a:t>Decyzja w sprawie udzielenia pomocy finansowej innej jednostce samorządu terytorialnego należy do wyłącznej właściwości organu stanowiącego jednostki samorządu terytorialnego udzielającego pomocy. Kompetencja ta nie wynika z ustaw ustrojowych, lecz z art. 216 ust. 2 pkt 5 ustawy o finansach publicznych, zgodnie z którym pomoc finansową dla innych jednostek samorządu terytorialnego określa organ stanowiący jednostki samorządu terytorialnego odrębną uchwałą oraz art. 47 ust. 2 ustawy o dochodach jednostek samorządu terytorialnego, z którego wynika że wysokość dofinansowania określa, w drodze uchwały, organ stanowiący tej jednostki samorządu terytorialnego, która udziela dotacji. Warunkiem udzielenia pomocy jest zatem wcześniejsze podjęcie uchwały w sprawie udzielenia pomocy finansowej, w której określony zostanie rodzaj (forma) pomocy, zadanie, na które zostanie udzielona pomoc i wysokość tej pomocy.</a:t>
            </a:r>
          </a:p>
          <a:p>
            <a:pPr lvl="0" algn="just"/>
            <a:endParaRPr lang="pl-PL" sz="1800" b="1"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name="Slide31">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281351"/>
            <a:ext cx="8085243" cy="1055080"/>
          </a:xfrm>
        </p:spPr>
        <p:txBody>
          <a:bodyPr lIns="91440" tIns="45720" rIns="91440" bIns="45720"/>
          <a:lstStyle/>
          <a:p>
            <a:pPr lvl="0" hangingPunct="1"/>
            <a:r>
              <a:rPr lang="pl-PL" sz="2800"/>
              <a:t/>
            </a:r>
            <a:br>
              <a:rPr lang="pl-PL" sz="2800"/>
            </a:br>
            <a:r>
              <a:rPr lang="pl-PL" sz="2800"/>
              <a:t>Prawny nakaz ustalenia wysokości udzielanej pomocy finansowej</a:t>
            </a:r>
            <a:br>
              <a:rPr lang="pl-PL" sz="2800"/>
            </a:br>
            <a:endParaRPr lang="pl-PL" sz="2800"/>
          </a:p>
        </p:txBody>
      </p:sp>
      <p:sp>
        <p:nvSpPr>
          <p:cNvPr id="3" name="Symbol zastępczy tekstu 2"/>
          <p:cNvSpPr txBox="1">
            <a:spLocks noGrp="1"/>
          </p:cNvSpPr>
          <p:nvPr>
            <p:ph type="body" idx="4294967295"/>
          </p:nvPr>
        </p:nvSpPr>
        <p:spPr>
          <a:xfrm>
            <a:off x="446044" y="1589647"/>
            <a:ext cx="8178841" cy="4860383"/>
          </a:xfrm>
        </p:spPr>
        <p:txBody>
          <a:bodyPr lIns="91440" tIns="45720" rIns="91440" bIns="45720"/>
          <a:lstStyle/>
          <a:p>
            <a:pPr lvl="0" algn="just">
              <a:lnSpc>
                <a:spcPct val="90000"/>
              </a:lnSpc>
            </a:pPr>
            <a:r>
              <a:rPr lang="pl-PL" sz="1700" kern="1200" dirty="0">
                <a:ea typeface="NSimSun" pitchFamily="49"/>
                <a:cs typeface="Calibri" pitchFamily="34"/>
              </a:rPr>
              <a:t>W orzecznictwie sądów administracyjnych jednoznacznie podkreślany jest obowiązek organu stanowiącego jednostki samorządu terytorialnego do określenia w uchwale w sprawie udzielenia pomocy finansowej wysokości udzielanej dotacji celowej.</a:t>
            </a:r>
          </a:p>
          <a:p>
            <a:pPr lvl="0" algn="just">
              <a:lnSpc>
                <a:spcPct val="90000"/>
              </a:lnSpc>
            </a:pPr>
            <a:r>
              <a:rPr lang="pl-PL" sz="1700" kern="1200" dirty="0">
                <a:ea typeface="NSimSun" pitchFamily="49"/>
                <a:cs typeface="Calibri" pitchFamily="34"/>
              </a:rPr>
              <a:t>Jak zauważył Wojewódzki Sąd Administracyjny w Gliwicach w wyroku z dnia 10 października 2019 r. sygn</a:t>
            </a:r>
            <a:r>
              <a:rPr lang="pl-PL" sz="1700" kern="1200" dirty="0" smtClean="0">
                <a:ea typeface="NSimSun" pitchFamily="49"/>
                <a:cs typeface="Calibri" pitchFamily="34"/>
              </a:rPr>
              <a:t>. akt </a:t>
            </a:r>
            <a:r>
              <a:rPr lang="pl-PL" sz="1700" kern="1200" dirty="0">
                <a:ea typeface="NSimSun" pitchFamily="49"/>
                <a:cs typeface="Calibri" pitchFamily="34"/>
              </a:rPr>
              <a:t>I SA/</a:t>
            </a:r>
            <a:r>
              <a:rPr lang="pl-PL" sz="1700" kern="1200" dirty="0" err="1">
                <a:ea typeface="NSimSun" pitchFamily="49"/>
                <a:cs typeface="Calibri" pitchFamily="34"/>
              </a:rPr>
              <a:t>Gl</a:t>
            </a:r>
            <a:r>
              <a:rPr lang="pl-PL" sz="1700" kern="1200" dirty="0">
                <a:ea typeface="NSimSun" pitchFamily="49"/>
                <a:cs typeface="Calibri" pitchFamily="34"/>
              </a:rPr>
              <a:t> </a:t>
            </a:r>
            <a:r>
              <a:rPr lang="pl-PL" sz="1700" kern="1200" dirty="0" smtClean="0">
                <a:ea typeface="NSimSun" pitchFamily="49"/>
                <a:cs typeface="Calibri" pitchFamily="34"/>
              </a:rPr>
              <a:t>845/19, </a:t>
            </a:r>
            <a:r>
              <a:rPr lang="pl-PL" sz="1700" kern="1200" dirty="0">
                <a:ea typeface="NSimSun" pitchFamily="49"/>
                <a:cs typeface="Calibri" pitchFamily="34"/>
              </a:rPr>
              <a:t>wymóg ustawowy określenia w uchwale wysokości dofinansowania oznacza, że konieczne jest wskazanie w niej wymiaru tego dofinansowania. Wysokość, to bowiem nic innego jak wymiar, wielkość, liczba (zob. E</a:t>
            </a:r>
            <a:r>
              <a:rPr lang="pl-PL" sz="1700" kern="1200" dirty="0" smtClean="0">
                <a:ea typeface="NSimSun" pitchFamily="49"/>
                <a:cs typeface="Calibri" pitchFamily="34"/>
              </a:rPr>
              <a:t>. Sobol, red., </a:t>
            </a:r>
            <a:r>
              <a:rPr lang="pl-PL" sz="1700" kern="1200" dirty="0">
                <a:ea typeface="NSimSun" pitchFamily="49"/>
                <a:cs typeface="Calibri" pitchFamily="34"/>
              </a:rPr>
              <a:t>Mały słownik języka polskiego, Warszawa 1994, s</a:t>
            </a:r>
            <a:r>
              <a:rPr lang="pl-PL" sz="1700" kern="1200" dirty="0" smtClean="0">
                <a:ea typeface="NSimSun" pitchFamily="49"/>
                <a:cs typeface="Calibri" pitchFamily="34"/>
              </a:rPr>
              <a:t>. 1078</a:t>
            </a:r>
            <a:r>
              <a:rPr lang="pl-PL" sz="1700" kern="1200" dirty="0">
                <a:ea typeface="NSimSun" pitchFamily="49"/>
                <a:cs typeface="Calibri" pitchFamily="34"/>
              </a:rPr>
              <a:t>). Nie spełnia tego kryterium wskazanie wartości granicznej, bowiem ma ona charakter niekonkretny, nie określa wysokości, lecz pewien limit, w granicach którego mieści zbiór wielu liczb (granice zasięgu). Tymczasem </a:t>
            </a:r>
            <a:br>
              <a:rPr lang="pl-PL" sz="1700" kern="1200" dirty="0">
                <a:ea typeface="NSimSun" pitchFamily="49"/>
                <a:cs typeface="Calibri" pitchFamily="34"/>
              </a:rPr>
            </a:br>
            <a:r>
              <a:rPr lang="pl-PL" sz="1700" kern="1200" dirty="0">
                <a:ea typeface="NSimSun" pitchFamily="49"/>
                <a:cs typeface="Calibri" pitchFamily="34"/>
              </a:rPr>
              <a:t>art. 47 ust. 2 ustawy o dochodach jednostek samorządu terytorialnego wymaga określenia wysokości dofinansowania, a więc podania liczbowego konkretnego wymiaru dofinansowania.</a:t>
            </a:r>
          </a:p>
          <a:p>
            <a:pPr lvl="0" algn="just">
              <a:lnSpc>
                <a:spcPct val="90000"/>
              </a:lnSpc>
            </a:pPr>
            <a:r>
              <a:rPr lang="pl-PL" sz="1700" b="1" kern="1200" dirty="0">
                <a:ea typeface="NSimSun" pitchFamily="49"/>
                <a:cs typeface="Calibri" pitchFamily="34"/>
              </a:rPr>
              <a:t>W tym stanie jednostka samorządu terytorialnego powinna zabezpieczyć w swoim budżecie wydatki na dotację celową na pomoc finansową w wysokości adekwatnej do kwoty ustalonej w uchwale w sprawie udzielenia pomocy finansowej.</a:t>
            </a:r>
          </a:p>
          <a:p>
            <a:pPr lvl="0" algn="just">
              <a:lnSpc>
                <a:spcPct val="90000"/>
              </a:lnSpc>
            </a:pPr>
            <a:r>
              <a:rPr lang="pl-PL" sz="1700" kern="1200" dirty="0">
                <a:ea typeface="NSimSun" pitchFamily="49"/>
                <a:cs typeface="Calibri" pitchFamily="34"/>
              </a:rPr>
              <a:t>Przekazanie pomocy finansowej następuje na podstawie umowy zawartej pomiędzy jednostkami samorządu terytorialnego, która jest cywilnoprawną formą współdziałania jednostek samorządu terytorialnego.</a:t>
            </a:r>
          </a:p>
          <a:p>
            <a:pPr lvl="0" algn="just">
              <a:lnSpc>
                <a:spcPct val="90000"/>
              </a:lnSpc>
            </a:pPr>
            <a:endParaRPr lang="pl-PL" sz="1700" b="1"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name="Slide27">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19123" y="407959"/>
            <a:ext cx="8178841" cy="1181688"/>
          </a:xfrm>
        </p:spPr>
        <p:txBody>
          <a:bodyPr lIns="91440" tIns="45720" rIns="91440" bIns="45720"/>
          <a:lstStyle/>
          <a:p>
            <a:pPr lvl="0" hangingPunct="1"/>
            <a:r>
              <a:rPr lang="pl-PL" sz="2800"/>
              <a:t>Sfera kompetencji organu JST w obszarze kategoryzacji </a:t>
            </a:r>
            <a:br>
              <a:rPr lang="pl-PL" sz="2800"/>
            </a:br>
            <a:r>
              <a:rPr lang="pl-PL" sz="2800"/>
              <a:t>istotnego naruszenia prawa</a:t>
            </a:r>
          </a:p>
        </p:txBody>
      </p:sp>
      <p:sp>
        <p:nvSpPr>
          <p:cNvPr id="3" name="Symbol zastępczy tekstu 2"/>
          <p:cNvSpPr txBox="1">
            <a:spLocks noGrp="1"/>
          </p:cNvSpPr>
          <p:nvPr>
            <p:ph type="body" idx="4294967295"/>
          </p:nvPr>
        </p:nvSpPr>
        <p:spPr>
          <a:xfrm>
            <a:off x="446044" y="1589647"/>
            <a:ext cx="8178841" cy="4860383"/>
          </a:xfrm>
        </p:spPr>
        <p:txBody>
          <a:bodyPr lIns="91440" tIns="45720" rIns="91440" bIns="45720"/>
          <a:lstStyle/>
          <a:p>
            <a:pPr lvl="0" algn="just">
              <a:lnSpc>
                <a:spcPct val="90000"/>
              </a:lnSpc>
            </a:pPr>
            <a:r>
              <a:rPr lang="pl-PL" sz="1700" kern="1200" dirty="0">
                <a:ea typeface="NSimSun" pitchFamily="49"/>
                <a:cs typeface="Calibri" pitchFamily="34"/>
              </a:rPr>
              <a:t>Naczelny Sąd Administracyjny w wyroku z dnia 10 marca 2020 r. sygn. </a:t>
            </a:r>
            <a:r>
              <a:rPr lang="pl-PL" sz="1700" kern="1200" dirty="0" smtClean="0">
                <a:ea typeface="NSimSun" pitchFamily="49"/>
                <a:cs typeface="Calibri" pitchFamily="34"/>
              </a:rPr>
              <a:t>akt I </a:t>
            </a:r>
            <a:r>
              <a:rPr lang="pl-PL" sz="1700" kern="1200" dirty="0">
                <a:ea typeface="NSimSun" pitchFamily="49"/>
                <a:cs typeface="Calibri" pitchFamily="34"/>
              </a:rPr>
              <a:t>GSK 90/20 wskazując na brak prawnych podstaw do możliwości scedowania uprawnienia rady gminy do określenia wysokości dotacji na organ wykonawczy gminy podkreślił, że:</a:t>
            </a:r>
          </a:p>
          <a:p>
            <a:pPr marL="285750" lvl="0" indent="-285750" algn="just">
              <a:lnSpc>
                <a:spcPct val="90000"/>
              </a:lnSpc>
              <a:buSzPct val="100000"/>
              <a:buFont typeface="Wingdings" pitchFamily="2"/>
              <a:buChar char="ü"/>
              <a:tabLst>
                <a:tab pos="914400" algn="l"/>
                <a:tab pos="1828800" algn="l"/>
                <a:tab pos="2743200" algn="l"/>
                <a:tab pos="3657600" algn="l"/>
                <a:tab pos="4571999" algn="l"/>
                <a:tab pos="5486399" algn="l"/>
                <a:tab pos="6400799" algn="l"/>
                <a:tab pos="7315199" algn="l"/>
                <a:tab pos="8229600" algn="l"/>
                <a:tab pos="9144000" algn="l"/>
                <a:tab pos="10058400" algn="l"/>
              </a:tabLst>
            </a:pPr>
            <a:r>
              <a:rPr lang="pl-PL" sz="1700" kern="1200" dirty="0">
                <a:ea typeface="NSimSun" pitchFamily="49"/>
                <a:cs typeface="Calibri" pitchFamily="34"/>
              </a:rPr>
              <a:t>wysokość dofinansowania określa, w drodze uchwały, organ stanowiący jednostki samorządu terytorialnego, która udziela dotacji — zatem to rada gminy winna określić kwotę dofinansowania;</a:t>
            </a:r>
          </a:p>
          <a:p>
            <a:pPr marL="285750" lvl="0" indent="-285750" algn="just">
              <a:lnSpc>
                <a:spcPct val="90000"/>
              </a:lnSpc>
              <a:buSzPct val="100000"/>
              <a:buFont typeface="Wingdings" pitchFamily="2"/>
              <a:buChar char="ü"/>
              <a:tabLst>
                <a:tab pos="914400" algn="l"/>
                <a:tab pos="1828800" algn="l"/>
                <a:tab pos="2743200" algn="l"/>
                <a:tab pos="3657600" algn="l"/>
                <a:tab pos="4571999" algn="l"/>
                <a:tab pos="5486399" algn="l"/>
                <a:tab pos="6400799" algn="l"/>
                <a:tab pos="7315199" algn="l"/>
                <a:tab pos="8229600" algn="l"/>
                <a:tab pos="9144000" algn="l"/>
                <a:tab pos="10058400" algn="l"/>
              </a:tabLst>
            </a:pPr>
            <a:r>
              <a:rPr lang="pl-PL" sz="1700" kern="1200" dirty="0">
                <a:ea typeface="NSimSun" pitchFamily="49"/>
                <a:cs typeface="Calibri" pitchFamily="34"/>
              </a:rPr>
              <a:t>faktyczne scedowanie kompetencji organu stanowiącego rady gminy na organ wykonawczy wójta, stanowi w istocie o podjęciu rozstrzygnięcia w przedmiocie wysokości pomocy finansowej w postaci dotacji celowej przez organ niewłaściwy; takie rozwiązanie w sposób istotny narusza zatem przepisy prawa.</a:t>
            </a:r>
          </a:p>
          <a:p>
            <a:pPr lvl="0" algn="just">
              <a:lnSpc>
                <a:spcPct val="90000"/>
              </a:lnSpc>
              <a:spcBef>
                <a:spcPts val="1200"/>
              </a:spcBef>
            </a:pPr>
            <a:r>
              <a:rPr lang="pl-PL" sz="1700" kern="1200" dirty="0">
                <a:ea typeface="NSimSun" pitchFamily="49"/>
                <a:cs typeface="Calibri" pitchFamily="34"/>
              </a:rPr>
              <a:t>Wojewódzki Sąd Administracyjny w Gliwicach w wyroku z dnia 10 października 2019 r. sygn. </a:t>
            </a:r>
            <a:r>
              <a:rPr lang="pl-PL" sz="1700" kern="1200" dirty="0" smtClean="0">
                <a:ea typeface="NSimSun" pitchFamily="49"/>
                <a:cs typeface="Calibri" pitchFamily="34"/>
              </a:rPr>
              <a:t>akt I </a:t>
            </a:r>
            <a:r>
              <a:rPr lang="pl-PL" sz="1700" kern="1200" dirty="0">
                <a:ea typeface="NSimSun" pitchFamily="49"/>
                <a:cs typeface="Calibri" pitchFamily="34"/>
              </a:rPr>
              <a:t>SA/</a:t>
            </a:r>
            <a:r>
              <a:rPr lang="pl-PL" sz="1700" kern="1200" dirty="0" err="1">
                <a:ea typeface="NSimSun" pitchFamily="49"/>
                <a:cs typeface="Calibri" pitchFamily="34"/>
              </a:rPr>
              <a:t>Gl</a:t>
            </a:r>
            <a:r>
              <a:rPr lang="pl-PL" sz="1700" kern="1200" dirty="0">
                <a:ea typeface="NSimSun" pitchFamily="49"/>
                <a:cs typeface="Calibri" pitchFamily="34"/>
              </a:rPr>
              <a:t> 846/19 akcentując obowiązek rady gminy do określenia w uchwale wysokości dotacji na realizowane przez inną jednostkę samorządu zadanie zaznaczył, że art. 47 ust. 2 ustawy z 2003 r. o dochodach jednostek samorządu terytorialnego w sposób jednoznaczny i kategoryczny zobowiązuje radę gminy do określenia w uchwale wysokości dotacji na realizowane przez inną jednostkę samorządu zadanie. Do podjęcia takiej uchwały zobowiązuje art. 216 ust. 2 pkt 5 ustawy o finansach publicznych, który nakazuje jej podjęcie organowi uchwałodawczemu jednostki samorządu terytorialnego.</a:t>
            </a:r>
          </a:p>
          <a:p>
            <a:pPr lvl="0" algn="just">
              <a:lnSpc>
                <a:spcPct val="90000"/>
              </a:lnSpc>
            </a:pPr>
            <a:endParaRPr lang="pl-PL" sz="1700" b="1" kern="1200" dirty="0">
              <a:ea typeface="NSimSun" pitchFamily="49"/>
              <a:cs typeface="Calibri" pitchFamily="34"/>
            </a:endParaRPr>
          </a:p>
          <a:p>
            <a:pPr lvl="0" algn="just">
              <a:lnSpc>
                <a:spcPct val="90000"/>
              </a:lnSpc>
            </a:pPr>
            <a:endParaRPr lang="pl-PL" sz="1700" b="1" kern="1200" dirty="0">
              <a:ea typeface="NSimSun" pitchFamily="49"/>
              <a:cs typeface="Calibri" pitchFamily="34"/>
            </a:endParaRPr>
          </a:p>
          <a:p>
            <a:pPr lvl="0" algn="just">
              <a:lnSpc>
                <a:spcPct val="90000"/>
              </a:lnSpc>
            </a:pPr>
            <a:endParaRPr lang="pl-PL" sz="1700" b="1" kern="1200" dirty="0">
              <a:ea typeface="NSimSun" pitchFamily="49"/>
              <a:cs typeface="Calibri" pitchFamily="34"/>
            </a:endParaRPr>
          </a:p>
          <a:p>
            <a:pPr lvl="0" algn="just">
              <a:lnSpc>
                <a:spcPct val="90000"/>
              </a:lnSpc>
            </a:pPr>
            <a:endParaRPr lang="pl-PL" sz="1700" b="1" kern="1200" dirty="0">
              <a:ea typeface="NSimSun" pitchFamily="49"/>
              <a:cs typeface="Calibri" pitchFamily="34"/>
            </a:endParaRPr>
          </a:p>
          <a:p>
            <a:pPr lvl="0" algn="just">
              <a:lnSpc>
                <a:spcPct val="90000"/>
              </a:lnSpc>
            </a:pPr>
            <a:endParaRPr lang="pl-PL" sz="1700" b="1" kern="1200" dirty="0">
              <a:ea typeface="NSimSun" pitchFamily="49"/>
              <a:cs typeface="Calibri"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name="Slide23">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642" y="407959"/>
            <a:ext cx="8158322" cy="1322359"/>
          </a:xfrm>
        </p:spPr>
        <p:txBody>
          <a:bodyPr lIns="91440" tIns="45720" rIns="91440" bIns="45720"/>
          <a:lstStyle/>
          <a:p>
            <a:pPr lvl="0" hangingPunct="1"/>
            <a:r>
              <a:rPr lang="pl-PL" sz="2800"/>
              <a:t>Ustawa jako źródło prawa normujące sposób postępowania ze środkami finansowymi</a:t>
            </a:r>
          </a:p>
        </p:txBody>
      </p:sp>
      <p:sp>
        <p:nvSpPr>
          <p:cNvPr id="3" name="Symbol zastępczy tekstu 2"/>
          <p:cNvSpPr txBox="1">
            <a:spLocks noGrp="1"/>
          </p:cNvSpPr>
          <p:nvPr>
            <p:ph type="body" idx="4294967295"/>
          </p:nvPr>
        </p:nvSpPr>
        <p:spPr>
          <a:xfrm>
            <a:off x="337623" y="1589647"/>
            <a:ext cx="8287252" cy="4860383"/>
          </a:xfrm>
        </p:spPr>
        <p:txBody>
          <a:bodyPr lIns="91440" tIns="45720" rIns="91440" bIns="45720"/>
          <a:lstStyle/>
          <a:p>
            <a:pPr lvl="0" algn="just"/>
            <a:r>
              <a:rPr lang="pl-PL" sz="1800" kern="1200" dirty="0">
                <a:ea typeface="NSimSun" pitchFamily="49"/>
                <a:cs typeface="Calibri" pitchFamily="34"/>
              </a:rPr>
              <a:t>Istotą pomocy finansowej jest przekazanie środków przez jednostkę samorządu terytorialnego udzielającej pomocy na dofinansowanie zadań jednostki samorządu terytorialnego otrzymującej pomoc. Przedmiot omawianej pomocy finansowej sytuować należy w sferze prawnej możliwości działania. Tym samym rozstrzygnięcie organu stanowiącego jednostki samorządu terytorialnego o udzieleniu pomocy innej jednostce samorządu terytorialnego posiada charakter dyskrecjonalny — pozostawiony do swobodnego uznania właściwego organu, natomiast zakres przedmiotowy udzielanej pomocy ograniczają jedynie przepisy ustaw normujących prawne granice działania jednostki samorządu terytorialnego otrzymującej pomoc. Nie można zatem udzielić pomocy na zadania wykraczające poza prawne granice działania beneficjenta pomocy. Pomoc finansowa może być udzielona i otrzymana tylko na zadania własne wykonywane przez dotowane jednostki samorządu terytorialnego.</a:t>
            </a:r>
          </a:p>
          <a:p>
            <a:pPr lvl="0" algn="just"/>
            <a:r>
              <a:rPr lang="pl-PL" sz="1800" b="1" kern="1200" dirty="0">
                <a:ea typeface="NSimSun" pitchFamily="49"/>
                <a:cs typeface="Calibri" pitchFamily="34"/>
              </a:rPr>
              <a:t>W ocenie Kolegium Regionalnej Izby Obrachunkowej w Warszawie </a:t>
            </a:r>
            <a:r>
              <a:rPr lang="pl-PL" sz="1800" b="1" kern="1200" dirty="0" smtClean="0">
                <a:ea typeface="NSimSun" pitchFamily="49"/>
                <a:cs typeface="Calibri" pitchFamily="34"/>
              </a:rPr>
              <a:t>(uchwała </a:t>
            </a:r>
            <a:r>
              <a:rPr lang="pl-PL" sz="1800" b="1" kern="1200" dirty="0">
                <a:ea typeface="NSimSun" pitchFamily="49"/>
                <a:cs typeface="Calibri" pitchFamily="34"/>
              </a:rPr>
              <a:t>nr 118/K/10 z dnia 28 kwietnia 2010 r.) w świetle art. 10 ust. 2 ustawy o samorządzie gminnym, pomoc finansowa Gminy dla innej jednostki samorządu terytorialnego może być udzielona tylko na realizację zadań publicznych wykonywanych przez daną jednostkę samorządu terytorialnego.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Domyślny">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2772</TotalTime>
  <Words>3352</Words>
  <Application>Microsoft Office PowerPoint</Application>
  <PresentationFormat>Pokaz na ekranie (4:3)</PresentationFormat>
  <Paragraphs>128</Paragraphs>
  <Slides>24</Slides>
  <Notes>22</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24</vt:i4>
      </vt:variant>
    </vt:vector>
  </HeadingPairs>
  <TitlesOfParts>
    <vt:vector size="30" baseType="lpstr">
      <vt:lpstr>Microsoft YaHei</vt:lpstr>
      <vt:lpstr>NSimSun</vt:lpstr>
      <vt:lpstr>Arial</vt:lpstr>
      <vt:lpstr>Calibri</vt:lpstr>
      <vt:lpstr>Wingdings</vt:lpstr>
      <vt:lpstr>Domyślny</vt:lpstr>
      <vt:lpstr>Międzynarodowa konferencja naukowa Systemy dochodów jednostek samorządu terytorialnego  w wybranych krajach     Dotacje na pomoc finansową jako źródło dochodu jednostki samorządu terytorialnego  mgr Ewa Zarzecka Regionalna Izba Obrachunkowa we Wrocławiu</vt:lpstr>
      <vt:lpstr>Konstytucja jako źródło prawa normujące sposób postępowania ze środkami finansowymi</vt:lpstr>
      <vt:lpstr>Ustawa jako źródło prawa normujące sposób postępowania ze środkami finansowymi</vt:lpstr>
      <vt:lpstr>Ustawa jako źródło prawa normujące sposób postępowania ze środkami finansowymi</vt:lpstr>
      <vt:lpstr>Ustawa jako źródło prawa normujące sposób postępowania ze środkami finansowymi</vt:lpstr>
      <vt:lpstr>Ustawa jako źródło prawa normujące sposób postępowania ze środkami finansowymi</vt:lpstr>
      <vt:lpstr> Prawny nakaz ustalenia wysokości udzielanej pomocy finansowej </vt:lpstr>
      <vt:lpstr>Sfera kompetencji organu JST w obszarze kategoryzacji  istotnego naruszenia prawa</vt:lpstr>
      <vt:lpstr>Ustawa jako źródło prawa normujące sposób postępowania ze środkami finansowymi</vt:lpstr>
      <vt:lpstr>Identyfikacja obszaru nieprawidłowości  w kategoryzacji istotnego naruszenia prawa</vt:lpstr>
      <vt:lpstr>Identyfikacja obszaru nieprawidłowości  w kategoryzacji istotnego naruszenia prawa</vt:lpstr>
      <vt:lpstr>Identyfikacja obszaru nieprawidłowości  w kategoryzacji istotnego naruszenia prawa</vt:lpstr>
      <vt:lpstr>Identyfikacja obszaru nieprawidłowości  w kategoryzacji istotnego naruszenia prawa</vt:lpstr>
      <vt:lpstr>Pomoc finansowa jako źródło dochodu jednostki samorządu terytorialnego (ujęcie budżetowe) </vt:lpstr>
      <vt:lpstr>Klasyfikacja dochodów z tytułu pomocy finansowej</vt:lpstr>
      <vt:lpstr>Identyfikacja obszaru nieprawidłowości  w budżetowym ujęciu klasyfikacji dochodów  z tytułu otrzymanej pomocy finansowej</vt:lpstr>
      <vt:lpstr>Wielkości otrzymanej w 2022 r. pomocy finansowej przez jednostki samorządu terytorialnego województwa dolnośląskiego</vt:lpstr>
      <vt:lpstr>Wielkości otrzymanej w 2022 r. pomocy finansowej przez jednostki samorządu terytorialnego województwa dolnośląskiego</vt:lpstr>
      <vt:lpstr>Wielkości otrzymanej w 2022 r. pomocy finansowej przez jednostki samorządu terytorialnego województwa dolnośląskiego</vt:lpstr>
      <vt:lpstr>Wielkości otrzymanej w 2022 r. pomocy finansowej przez jednostki samorządu terytorialnego województwa dolnośląskiego</vt:lpstr>
      <vt:lpstr>Wielkości otrzymanej w 2022 r. pomocy finansowej przez jednostki samorządu terytorialnego województwa dolnośląskiego</vt:lpstr>
      <vt:lpstr>Wielkości otrzymanej w 2022 r. pomocy finansowej przez jednostki samorządu terytorialnego województwa dolnośląskiego</vt:lpstr>
      <vt:lpstr>Wielkości otrzymanej w 2022 r. pomocy finansowej przez jednostki samorządu terytorialnego województwa dolnośląskiego</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Ustawa z dnia 24 kwietnia 2003 r. o działalności pożytku publicznego i o wolontariacie</dc:title>
  <dc:creator>admin</dc:creator>
  <cp:lastModifiedBy>Lidia H.</cp:lastModifiedBy>
  <cp:revision>242</cp:revision>
  <cp:lastPrinted>2023-08-17T13:44:37Z</cp:lastPrinted>
  <dcterms:created xsi:type="dcterms:W3CDTF">2011-11-05T16:49:26Z</dcterms:created>
  <dcterms:modified xsi:type="dcterms:W3CDTF">2023-08-17T14:08:37Z</dcterms:modified>
</cp:coreProperties>
</file>