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63" r:id="rId5"/>
    <p:sldId id="271" r:id="rId6"/>
    <p:sldId id="272" r:id="rId7"/>
    <p:sldId id="273" r:id="rId8"/>
    <p:sldId id="274" r:id="rId9"/>
    <p:sldId id="275" r:id="rId10"/>
    <p:sldId id="276" r:id="rId11"/>
    <p:sldId id="277" r:id="rId12"/>
    <p:sldId id="278" r:id="rId13"/>
    <p:sldId id="279" r:id="rId14"/>
    <p:sldId id="265" r:id="rId15"/>
    <p:sldId id="280" r:id="rId16"/>
    <p:sldId id="266" r:id="rId17"/>
    <p:sldId id="260" r:id="rId18"/>
    <p:sldId id="261" r:id="rId19"/>
    <p:sldId id="259" r:id="rId20"/>
    <p:sldId id="258" r:id="rId2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02577E-4F05-F233-7D9B-5B1DD998129C}"/>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AC8D9C00-A55C-7750-77BA-3D0258834D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64738935-C9E2-026F-CC3E-A6ABC2069D93}"/>
              </a:ext>
            </a:extLst>
          </p:cNvPr>
          <p:cNvSpPr>
            <a:spLocks noGrp="1"/>
          </p:cNvSpPr>
          <p:nvPr>
            <p:ph type="dt" sz="half" idx="10"/>
          </p:nvPr>
        </p:nvSpPr>
        <p:spPr/>
        <p:txBody>
          <a:bodyPr/>
          <a:lstStyle/>
          <a:p>
            <a:fld id="{36907F77-70A0-47F8-BB44-FDEF6420ACB6}" type="datetimeFigureOut">
              <a:rPr lang="pl-PL" smtClean="0"/>
              <a:t>25.09.2023</a:t>
            </a:fld>
            <a:endParaRPr lang="pl-PL"/>
          </a:p>
        </p:txBody>
      </p:sp>
      <p:sp>
        <p:nvSpPr>
          <p:cNvPr id="5" name="Symbol zastępczy stopki 4">
            <a:extLst>
              <a:ext uri="{FF2B5EF4-FFF2-40B4-BE49-F238E27FC236}">
                <a16:creationId xmlns:a16="http://schemas.microsoft.com/office/drawing/2014/main" id="{AEFA8027-8A16-A8DB-7570-3F79A65BF37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B5A2C8A-99C8-EC75-F7BB-0E7802151021}"/>
              </a:ext>
            </a:extLst>
          </p:cNvPr>
          <p:cNvSpPr>
            <a:spLocks noGrp="1"/>
          </p:cNvSpPr>
          <p:nvPr>
            <p:ph type="sldNum" sz="quarter" idx="12"/>
          </p:nvPr>
        </p:nvSpPr>
        <p:spPr/>
        <p:txBody>
          <a:bodyPr/>
          <a:lstStyle/>
          <a:p>
            <a:fld id="{F46F3D8C-146C-4465-A892-D08D3A6F7B1C}" type="slidenum">
              <a:rPr lang="pl-PL" smtClean="0"/>
              <a:t>‹#›</a:t>
            </a:fld>
            <a:endParaRPr lang="pl-PL"/>
          </a:p>
        </p:txBody>
      </p:sp>
    </p:spTree>
    <p:extLst>
      <p:ext uri="{BB962C8B-B14F-4D97-AF65-F5344CB8AC3E}">
        <p14:creationId xmlns:p14="http://schemas.microsoft.com/office/powerpoint/2010/main" val="1706083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A60497C-E927-A3DC-6181-537A6A7A2A86}"/>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53958D7A-F508-F027-F2E7-E4EA3E34C136}"/>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682C9EC1-7938-2746-46E5-7DE1F3AEB125}"/>
              </a:ext>
            </a:extLst>
          </p:cNvPr>
          <p:cNvSpPr>
            <a:spLocks noGrp="1"/>
          </p:cNvSpPr>
          <p:nvPr>
            <p:ph type="dt" sz="half" idx="10"/>
          </p:nvPr>
        </p:nvSpPr>
        <p:spPr/>
        <p:txBody>
          <a:bodyPr/>
          <a:lstStyle/>
          <a:p>
            <a:fld id="{36907F77-70A0-47F8-BB44-FDEF6420ACB6}" type="datetimeFigureOut">
              <a:rPr lang="pl-PL" smtClean="0"/>
              <a:t>25.09.2023</a:t>
            </a:fld>
            <a:endParaRPr lang="pl-PL"/>
          </a:p>
        </p:txBody>
      </p:sp>
      <p:sp>
        <p:nvSpPr>
          <p:cNvPr id="5" name="Symbol zastępczy stopki 4">
            <a:extLst>
              <a:ext uri="{FF2B5EF4-FFF2-40B4-BE49-F238E27FC236}">
                <a16:creationId xmlns:a16="http://schemas.microsoft.com/office/drawing/2014/main" id="{BDB7F8B3-024A-4E91-4795-B848FBA34356}"/>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C5C7AC0E-C52C-04C5-26AF-955EABB7A868}"/>
              </a:ext>
            </a:extLst>
          </p:cNvPr>
          <p:cNvSpPr>
            <a:spLocks noGrp="1"/>
          </p:cNvSpPr>
          <p:nvPr>
            <p:ph type="sldNum" sz="quarter" idx="12"/>
          </p:nvPr>
        </p:nvSpPr>
        <p:spPr/>
        <p:txBody>
          <a:bodyPr/>
          <a:lstStyle/>
          <a:p>
            <a:fld id="{F46F3D8C-146C-4465-A892-D08D3A6F7B1C}" type="slidenum">
              <a:rPr lang="pl-PL" smtClean="0"/>
              <a:t>‹#›</a:t>
            </a:fld>
            <a:endParaRPr lang="pl-PL"/>
          </a:p>
        </p:txBody>
      </p:sp>
    </p:spTree>
    <p:extLst>
      <p:ext uri="{BB962C8B-B14F-4D97-AF65-F5344CB8AC3E}">
        <p14:creationId xmlns:p14="http://schemas.microsoft.com/office/powerpoint/2010/main" val="18580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A8F889A3-4D2F-DFE1-6371-4F47D051C1BD}"/>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3E274E37-0D3C-5E74-36A4-E250FBC4A5CA}"/>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29C025A6-60FA-4739-916B-F6C697B5F896}"/>
              </a:ext>
            </a:extLst>
          </p:cNvPr>
          <p:cNvSpPr>
            <a:spLocks noGrp="1"/>
          </p:cNvSpPr>
          <p:nvPr>
            <p:ph type="dt" sz="half" idx="10"/>
          </p:nvPr>
        </p:nvSpPr>
        <p:spPr/>
        <p:txBody>
          <a:bodyPr/>
          <a:lstStyle/>
          <a:p>
            <a:fld id="{36907F77-70A0-47F8-BB44-FDEF6420ACB6}" type="datetimeFigureOut">
              <a:rPr lang="pl-PL" smtClean="0"/>
              <a:t>25.09.2023</a:t>
            </a:fld>
            <a:endParaRPr lang="pl-PL"/>
          </a:p>
        </p:txBody>
      </p:sp>
      <p:sp>
        <p:nvSpPr>
          <p:cNvPr id="5" name="Symbol zastępczy stopki 4">
            <a:extLst>
              <a:ext uri="{FF2B5EF4-FFF2-40B4-BE49-F238E27FC236}">
                <a16:creationId xmlns:a16="http://schemas.microsoft.com/office/drawing/2014/main" id="{3B6FAE92-8095-EA48-AB14-5455A817A70F}"/>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C1CA33FF-3604-D834-FFA5-7830C301F16A}"/>
              </a:ext>
            </a:extLst>
          </p:cNvPr>
          <p:cNvSpPr>
            <a:spLocks noGrp="1"/>
          </p:cNvSpPr>
          <p:nvPr>
            <p:ph type="sldNum" sz="quarter" idx="12"/>
          </p:nvPr>
        </p:nvSpPr>
        <p:spPr/>
        <p:txBody>
          <a:bodyPr/>
          <a:lstStyle/>
          <a:p>
            <a:fld id="{F46F3D8C-146C-4465-A892-D08D3A6F7B1C}" type="slidenum">
              <a:rPr lang="pl-PL" smtClean="0"/>
              <a:t>‹#›</a:t>
            </a:fld>
            <a:endParaRPr lang="pl-PL"/>
          </a:p>
        </p:txBody>
      </p:sp>
    </p:spTree>
    <p:extLst>
      <p:ext uri="{BB962C8B-B14F-4D97-AF65-F5344CB8AC3E}">
        <p14:creationId xmlns:p14="http://schemas.microsoft.com/office/powerpoint/2010/main" val="358304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38EF10-3586-8C8D-DDD8-C4206AD7685F}"/>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D8DA02D7-7D45-B12E-F274-7B7C2F472773}"/>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7E0699B3-0E98-82E8-CD8A-BA19C917AC97}"/>
              </a:ext>
            </a:extLst>
          </p:cNvPr>
          <p:cNvSpPr>
            <a:spLocks noGrp="1"/>
          </p:cNvSpPr>
          <p:nvPr>
            <p:ph type="dt" sz="half" idx="10"/>
          </p:nvPr>
        </p:nvSpPr>
        <p:spPr/>
        <p:txBody>
          <a:bodyPr/>
          <a:lstStyle/>
          <a:p>
            <a:fld id="{36907F77-70A0-47F8-BB44-FDEF6420ACB6}" type="datetimeFigureOut">
              <a:rPr lang="pl-PL" smtClean="0"/>
              <a:t>25.09.2023</a:t>
            </a:fld>
            <a:endParaRPr lang="pl-PL"/>
          </a:p>
        </p:txBody>
      </p:sp>
      <p:sp>
        <p:nvSpPr>
          <p:cNvPr id="5" name="Symbol zastępczy stopki 4">
            <a:extLst>
              <a:ext uri="{FF2B5EF4-FFF2-40B4-BE49-F238E27FC236}">
                <a16:creationId xmlns:a16="http://schemas.microsoft.com/office/drawing/2014/main" id="{391DA5C1-4A43-3036-9AEB-394FB520F3A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48E3C07-8B07-2BB2-F235-59EC2C9F8FA3}"/>
              </a:ext>
            </a:extLst>
          </p:cNvPr>
          <p:cNvSpPr>
            <a:spLocks noGrp="1"/>
          </p:cNvSpPr>
          <p:nvPr>
            <p:ph type="sldNum" sz="quarter" idx="12"/>
          </p:nvPr>
        </p:nvSpPr>
        <p:spPr/>
        <p:txBody>
          <a:bodyPr/>
          <a:lstStyle/>
          <a:p>
            <a:fld id="{F46F3D8C-146C-4465-A892-D08D3A6F7B1C}" type="slidenum">
              <a:rPr lang="pl-PL" smtClean="0"/>
              <a:t>‹#›</a:t>
            </a:fld>
            <a:endParaRPr lang="pl-PL"/>
          </a:p>
        </p:txBody>
      </p:sp>
    </p:spTree>
    <p:extLst>
      <p:ext uri="{BB962C8B-B14F-4D97-AF65-F5344CB8AC3E}">
        <p14:creationId xmlns:p14="http://schemas.microsoft.com/office/powerpoint/2010/main" val="3078739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33224B4-A84F-AB4F-92E3-CDCAF805D45E}"/>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71976E4D-3616-30F6-D820-0810739AC7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EF6432F6-7729-6BBC-46CD-4281D50619EF}"/>
              </a:ext>
            </a:extLst>
          </p:cNvPr>
          <p:cNvSpPr>
            <a:spLocks noGrp="1"/>
          </p:cNvSpPr>
          <p:nvPr>
            <p:ph type="dt" sz="half" idx="10"/>
          </p:nvPr>
        </p:nvSpPr>
        <p:spPr/>
        <p:txBody>
          <a:bodyPr/>
          <a:lstStyle/>
          <a:p>
            <a:fld id="{36907F77-70A0-47F8-BB44-FDEF6420ACB6}" type="datetimeFigureOut">
              <a:rPr lang="pl-PL" smtClean="0"/>
              <a:t>25.09.2023</a:t>
            </a:fld>
            <a:endParaRPr lang="pl-PL"/>
          </a:p>
        </p:txBody>
      </p:sp>
      <p:sp>
        <p:nvSpPr>
          <p:cNvPr id="5" name="Symbol zastępczy stopki 4">
            <a:extLst>
              <a:ext uri="{FF2B5EF4-FFF2-40B4-BE49-F238E27FC236}">
                <a16:creationId xmlns:a16="http://schemas.microsoft.com/office/drawing/2014/main" id="{1D2BCBD1-572B-25C3-04E4-C71273E78B6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6B87A5C2-817B-2547-0A08-B89442F58A76}"/>
              </a:ext>
            </a:extLst>
          </p:cNvPr>
          <p:cNvSpPr>
            <a:spLocks noGrp="1"/>
          </p:cNvSpPr>
          <p:nvPr>
            <p:ph type="sldNum" sz="quarter" idx="12"/>
          </p:nvPr>
        </p:nvSpPr>
        <p:spPr/>
        <p:txBody>
          <a:bodyPr/>
          <a:lstStyle/>
          <a:p>
            <a:fld id="{F46F3D8C-146C-4465-A892-D08D3A6F7B1C}" type="slidenum">
              <a:rPr lang="pl-PL" smtClean="0"/>
              <a:t>‹#›</a:t>
            </a:fld>
            <a:endParaRPr lang="pl-PL"/>
          </a:p>
        </p:txBody>
      </p:sp>
    </p:spTree>
    <p:extLst>
      <p:ext uri="{BB962C8B-B14F-4D97-AF65-F5344CB8AC3E}">
        <p14:creationId xmlns:p14="http://schemas.microsoft.com/office/powerpoint/2010/main" val="2328954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1A3216-180F-AEFE-C802-8391E468E570}"/>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814A5B9E-37D7-A29F-D24C-E8833F800263}"/>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00B4C7C1-C154-E9BB-040E-E555EEC87350}"/>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D64E47AD-7EFE-7015-9DEE-B30D200D4DED}"/>
              </a:ext>
            </a:extLst>
          </p:cNvPr>
          <p:cNvSpPr>
            <a:spLocks noGrp="1"/>
          </p:cNvSpPr>
          <p:nvPr>
            <p:ph type="dt" sz="half" idx="10"/>
          </p:nvPr>
        </p:nvSpPr>
        <p:spPr/>
        <p:txBody>
          <a:bodyPr/>
          <a:lstStyle/>
          <a:p>
            <a:fld id="{36907F77-70A0-47F8-BB44-FDEF6420ACB6}" type="datetimeFigureOut">
              <a:rPr lang="pl-PL" smtClean="0"/>
              <a:t>25.09.2023</a:t>
            </a:fld>
            <a:endParaRPr lang="pl-PL"/>
          </a:p>
        </p:txBody>
      </p:sp>
      <p:sp>
        <p:nvSpPr>
          <p:cNvPr id="6" name="Symbol zastępczy stopki 5">
            <a:extLst>
              <a:ext uri="{FF2B5EF4-FFF2-40B4-BE49-F238E27FC236}">
                <a16:creationId xmlns:a16="http://schemas.microsoft.com/office/drawing/2014/main" id="{49042E8B-ADFD-37EB-12B7-9D21F5C37979}"/>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D41A2AE6-56A6-9964-0E29-E87F16CF1C78}"/>
              </a:ext>
            </a:extLst>
          </p:cNvPr>
          <p:cNvSpPr>
            <a:spLocks noGrp="1"/>
          </p:cNvSpPr>
          <p:nvPr>
            <p:ph type="sldNum" sz="quarter" idx="12"/>
          </p:nvPr>
        </p:nvSpPr>
        <p:spPr/>
        <p:txBody>
          <a:bodyPr/>
          <a:lstStyle/>
          <a:p>
            <a:fld id="{F46F3D8C-146C-4465-A892-D08D3A6F7B1C}" type="slidenum">
              <a:rPr lang="pl-PL" smtClean="0"/>
              <a:t>‹#›</a:t>
            </a:fld>
            <a:endParaRPr lang="pl-PL"/>
          </a:p>
        </p:txBody>
      </p:sp>
    </p:spTree>
    <p:extLst>
      <p:ext uri="{BB962C8B-B14F-4D97-AF65-F5344CB8AC3E}">
        <p14:creationId xmlns:p14="http://schemas.microsoft.com/office/powerpoint/2010/main" val="3104511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9FAE62E-FFC0-60C6-0835-98BE5BF412BB}"/>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485689E0-F319-F625-01ED-CFFF2732D0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66443DEF-B129-1752-C5AC-46D2C1B09279}"/>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BE7FB470-3FB3-76B9-A98E-ADBA918F67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12D12F40-9BDE-3751-AF7E-DCCBEE1AB4D8}"/>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477D5D99-C208-8DF7-50D4-27BBE38E8218}"/>
              </a:ext>
            </a:extLst>
          </p:cNvPr>
          <p:cNvSpPr>
            <a:spLocks noGrp="1"/>
          </p:cNvSpPr>
          <p:nvPr>
            <p:ph type="dt" sz="half" idx="10"/>
          </p:nvPr>
        </p:nvSpPr>
        <p:spPr/>
        <p:txBody>
          <a:bodyPr/>
          <a:lstStyle/>
          <a:p>
            <a:fld id="{36907F77-70A0-47F8-BB44-FDEF6420ACB6}" type="datetimeFigureOut">
              <a:rPr lang="pl-PL" smtClean="0"/>
              <a:t>25.09.2023</a:t>
            </a:fld>
            <a:endParaRPr lang="pl-PL"/>
          </a:p>
        </p:txBody>
      </p:sp>
      <p:sp>
        <p:nvSpPr>
          <p:cNvPr id="8" name="Symbol zastępczy stopki 7">
            <a:extLst>
              <a:ext uri="{FF2B5EF4-FFF2-40B4-BE49-F238E27FC236}">
                <a16:creationId xmlns:a16="http://schemas.microsoft.com/office/drawing/2014/main" id="{842E69FF-3992-01FE-19FE-3FFAA505E35D}"/>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FBD568DB-DEDE-0245-67E8-71EFF4741633}"/>
              </a:ext>
            </a:extLst>
          </p:cNvPr>
          <p:cNvSpPr>
            <a:spLocks noGrp="1"/>
          </p:cNvSpPr>
          <p:nvPr>
            <p:ph type="sldNum" sz="quarter" idx="12"/>
          </p:nvPr>
        </p:nvSpPr>
        <p:spPr/>
        <p:txBody>
          <a:bodyPr/>
          <a:lstStyle/>
          <a:p>
            <a:fld id="{F46F3D8C-146C-4465-A892-D08D3A6F7B1C}" type="slidenum">
              <a:rPr lang="pl-PL" smtClean="0"/>
              <a:t>‹#›</a:t>
            </a:fld>
            <a:endParaRPr lang="pl-PL"/>
          </a:p>
        </p:txBody>
      </p:sp>
    </p:spTree>
    <p:extLst>
      <p:ext uri="{BB962C8B-B14F-4D97-AF65-F5344CB8AC3E}">
        <p14:creationId xmlns:p14="http://schemas.microsoft.com/office/powerpoint/2010/main" val="704086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8432062-6FD0-A7D5-2647-DD0AD5E8BED1}"/>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D7C1293F-C85A-84AC-A56B-614F024F0ECB}"/>
              </a:ext>
            </a:extLst>
          </p:cNvPr>
          <p:cNvSpPr>
            <a:spLocks noGrp="1"/>
          </p:cNvSpPr>
          <p:nvPr>
            <p:ph type="dt" sz="half" idx="10"/>
          </p:nvPr>
        </p:nvSpPr>
        <p:spPr/>
        <p:txBody>
          <a:bodyPr/>
          <a:lstStyle/>
          <a:p>
            <a:fld id="{36907F77-70A0-47F8-BB44-FDEF6420ACB6}" type="datetimeFigureOut">
              <a:rPr lang="pl-PL" smtClean="0"/>
              <a:t>25.09.2023</a:t>
            </a:fld>
            <a:endParaRPr lang="pl-PL"/>
          </a:p>
        </p:txBody>
      </p:sp>
      <p:sp>
        <p:nvSpPr>
          <p:cNvPr id="4" name="Symbol zastępczy stopki 3">
            <a:extLst>
              <a:ext uri="{FF2B5EF4-FFF2-40B4-BE49-F238E27FC236}">
                <a16:creationId xmlns:a16="http://schemas.microsoft.com/office/drawing/2014/main" id="{24045BC5-95FB-DB5E-90CC-2F700AAC413A}"/>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3BFE39B6-D4A5-550F-085D-AEF5981C52E0}"/>
              </a:ext>
            </a:extLst>
          </p:cNvPr>
          <p:cNvSpPr>
            <a:spLocks noGrp="1"/>
          </p:cNvSpPr>
          <p:nvPr>
            <p:ph type="sldNum" sz="quarter" idx="12"/>
          </p:nvPr>
        </p:nvSpPr>
        <p:spPr/>
        <p:txBody>
          <a:bodyPr/>
          <a:lstStyle/>
          <a:p>
            <a:fld id="{F46F3D8C-146C-4465-A892-D08D3A6F7B1C}" type="slidenum">
              <a:rPr lang="pl-PL" smtClean="0"/>
              <a:t>‹#›</a:t>
            </a:fld>
            <a:endParaRPr lang="pl-PL"/>
          </a:p>
        </p:txBody>
      </p:sp>
    </p:spTree>
    <p:extLst>
      <p:ext uri="{BB962C8B-B14F-4D97-AF65-F5344CB8AC3E}">
        <p14:creationId xmlns:p14="http://schemas.microsoft.com/office/powerpoint/2010/main" val="2080431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71AEFE98-D5D5-04FC-2843-3CB976924B9D}"/>
              </a:ext>
            </a:extLst>
          </p:cNvPr>
          <p:cNvSpPr>
            <a:spLocks noGrp="1"/>
          </p:cNvSpPr>
          <p:nvPr>
            <p:ph type="dt" sz="half" idx="10"/>
          </p:nvPr>
        </p:nvSpPr>
        <p:spPr/>
        <p:txBody>
          <a:bodyPr/>
          <a:lstStyle/>
          <a:p>
            <a:fld id="{36907F77-70A0-47F8-BB44-FDEF6420ACB6}" type="datetimeFigureOut">
              <a:rPr lang="pl-PL" smtClean="0"/>
              <a:t>25.09.2023</a:t>
            </a:fld>
            <a:endParaRPr lang="pl-PL"/>
          </a:p>
        </p:txBody>
      </p:sp>
      <p:sp>
        <p:nvSpPr>
          <p:cNvPr id="3" name="Symbol zastępczy stopki 2">
            <a:extLst>
              <a:ext uri="{FF2B5EF4-FFF2-40B4-BE49-F238E27FC236}">
                <a16:creationId xmlns:a16="http://schemas.microsoft.com/office/drawing/2014/main" id="{EE278B3A-940C-A3C5-28D8-A8A60D8842F6}"/>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AEFC45DB-B026-D8F1-5D09-9AAEB2B3FCC4}"/>
              </a:ext>
            </a:extLst>
          </p:cNvPr>
          <p:cNvSpPr>
            <a:spLocks noGrp="1"/>
          </p:cNvSpPr>
          <p:nvPr>
            <p:ph type="sldNum" sz="quarter" idx="12"/>
          </p:nvPr>
        </p:nvSpPr>
        <p:spPr/>
        <p:txBody>
          <a:bodyPr/>
          <a:lstStyle/>
          <a:p>
            <a:fld id="{F46F3D8C-146C-4465-A892-D08D3A6F7B1C}" type="slidenum">
              <a:rPr lang="pl-PL" smtClean="0"/>
              <a:t>‹#›</a:t>
            </a:fld>
            <a:endParaRPr lang="pl-PL"/>
          </a:p>
        </p:txBody>
      </p:sp>
    </p:spTree>
    <p:extLst>
      <p:ext uri="{BB962C8B-B14F-4D97-AF65-F5344CB8AC3E}">
        <p14:creationId xmlns:p14="http://schemas.microsoft.com/office/powerpoint/2010/main" val="464107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5E8A898-0185-1A0F-085C-5289E9DB2871}"/>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FBDD2445-E14A-D645-E60F-39CBD6C8CB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28CA2087-E4C0-BDEB-A77C-682F417AE0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3E6E00CD-4F44-1785-EA29-526AC8CDA629}"/>
              </a:ext>
            </a:extLst>
          </p:cNvPr>
          <p:cNvSpPr>
            <a:spLocks noGrp="1"/>
          </p:cNvSpPr>
          <p:nvPr>
            <p:ph type="dt" sz="half" idx="10"/>
          </p:nvPr>
        </p:nvSpPr>
        <p:spPr/>
        <p:txBody>
          <a:bodyPr/>
          <a:lstStyle/>
          <a:p>
            <a:fld id="{36907F77-70A0-47F8-BB44-FDEF6420ACB6}" type="datetimeFigureOut">
              <a:rPr lang="pl-PL" smtClean="0"/>
              <a:t>25.09.2023</a:t>
            </a:fld>
            <a:endParaRPr lang="pl-PL"/>
          </a:p>
        </p:txBody>
      </p:sp>
      <p:sp>
        <p:nvSpPr>
          <p:cNvPr id="6" name="Symbol zastępczy stopki 5">
            <a:extLst>
              <a:ext uri="{FF2B5EF4-FFF2-40B4-BE49-F238E27FC236}">
                <a16:creationId xmlns:a16="http://schemas.microsoft.com/office/drawing/2014/main" id="{FD7ED542-D94D-DA68-6B34-34654778F122}"/>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D843EAEE-F2DE-FFE1-589F-116C622BB70C}"/>
              </a:ext>
            </a:extLst>
          </p:cNvPr>
          <p:cNvSpPr>
            <a:spLocks noGrp="1"/>
          </p:cNvSpPr>
          <p:nvPr>
            <p:ph type="sldNum" sz="quarter" idx="12"/>
          </p:nvPr>
        </p:nvSpPr>
        <p:spPr/>
        <p:txBody>
          <a:bodyPr/>
          <a:lstStyle/>
          <a:p>
            <a:fld id="{F46F3D8C-146C-4465-A892-D08D3A6F7B1C}" type="slidenum">
              <a:rPr lang="pl-PL" smtClean="0"/>
              <a:t>‹#›</a:t>
            </a:fld>
            <a:endParaRPr lang="pl-PL"/>
          </a:p>
        </p:txBody>
      </p:sp>
    </p:spTree>
    <p:extLst>
      <p:ext uri="{BB962C8B-B14F-4D97-AF65-F5344CB8AC3E}">
        <p14:creationId xmlns:p14="http://schemas.microsoft.com/office/powerpoint/2010/main" val="3942787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4AE0954-358F-CAFE-8CD7-3AAD9C8B7701}"/>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28D9708C-4715-A73D-94C6-F663ECAB86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6C1C1F22-9050-C204-CC3B-4319209E97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44103395-5F56-C73A-07AC-94A2E63A00D7}"/>
              </a:ext>
            </a:extLst>
          </p:cNvPr>
          <p:cNvSpPr>
            <a:spLocks noGrp="1"/>
          </p:cNvSpPr>
          <p:nvPr>
            <p:ph type="dt" sz="half" idx="10"/>
          </p:nvPr>
        </p:nvSpPr>
        <p:spPr/>
        <p:txBody>
          <a:bodyPr/>
          <a:lstStyle/>
          <a:p>
            <a:fld id="{36907F77-70A0-47F8-BB44-FDEF6420ACB6}" type="datetimeFigureOut">
              <a:rPr lang="pl-PL" smtClean="0"/>
              <a:t>25.09.2023</a:t>
            </a:fld>
            <a:endParaRPr lang="pl-PL"/>
          </a:p>
        </p:txBody>
      </p:sp>
      <p:sp>
        <p:nvSpPr>
          <p:cNvPr id="6" name="Symbol zastępczy stopki 5">
            <a:extLst>
              <a:ext uri="{FF2B5EF4-FFF2-40B4-BE49-F238E27FC236}">
                <a16:creationId xmlns:a16="http://schemas.microsoft.com/office/drawing/2014/main" id="{1E08D684-FF43-5983-D43E-820B354B9A65}"/>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3C0C536B-1BF4-A0A3-1399-7F3F74898388}"/>
              </a:ext>
            </a:extLst>
          </p:cNvPr>
          <p:cNvSpPr>
            <a:spLocks noGrp="1"/>
          </p:cNvSpPr>
          <p:nvPr>
            <p:ph type="sldNum" sz="quarter" idx="12"/>
          </p:nvPr>
        </p:nvSpPr>
        <p:spPr/>
        <p:txBody>
          <a:bodyPr/>
          <a:lstStyle/>
          <a:p>
            <a:fld id="{F46F3D8C-146C-4465-A892-D08D3A6F7B1C}" type="slidenum">
              <a:rPr lang="pl-PL" smtClean="0"/>
              <a:t>‹#›</a:t>
            </a:fld>
            <a:endParaRPr lang="pl-PL"/>
          </a:p>
        </p:txBody>
      </p:sp>
    </p:spTree>
    <p:extLst>
      <p:ext uri="{BB962C8B-B14F-4D97-AF65-F5344CB8AC3E}">
        <p14:creationId xmlns:p14="http://schemas.microsoft.com/office/powerpoint/2010/main" val="1770905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E47A7DB9-BE0B-6B8D-C4B6-43AF5117E2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61975B5E-8860-F7F7-0E6C-BFFFA84F70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7C57B5BA-50B7-285C-F1E6-8834586289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907F77-70A0-47F8-BB44-FDEF6420ACB6}" type="datetimeFigureOut">
              <a:rPr lang="pl-PL" smtClean="0"/>
              <a:t>25.09.2023</a:t>
            </a:fld>
            <a:endParaRPr lang="pl-PL"/>
          </a:p>
        </p:txBody>
      </p:sp>
      <p:sp>
        <p:nvSpPr>
          <p:cNvPr id="5" name="Symbol zastępczy stopki 4">
            <a:extLst>
              <a:ext uri="{FF2B5EF4-FFF2-40B4-BE49-F238E27FC236}">
                <a16:creationId xmlns:a16="http://schemas.microsoft.com/office/drawing/2014/main" id="{C6DF95C9-9FDF-5FFD-AEC7-AAA6F8365D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F6689094-EC5A-1D25-26DC-BD988EB48F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6F3D8C-146C-4465-A892-D08D3A6F7B1C}" type="slidenum">
              <a:rPr lang="pl-PL" smtClean="0"/>
              <a:t>‹#›</a:t>
            </a:fld>
            <a:endParaRPr lang="pl-PL"/>
          </a:p>
        </p:txBody>
      </p:sp>
    </p:spTree>
    <p:extLst>
      <p:ext uri="{BB962C8B-B14F-4D97-AF65-F5344CB8AC3E}">
        <p14:creationId xmlns:p14="http://schemas.microsoft.com/office/powerpoint/2010/main" val="3613256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88224D2-CFE5-2675-B257-6B0CD04B2D40}"/>
              </a:ext>
            </a:extLst>
          </p:cNvPr>
          <p:cNvSpPr>
            <a:spLocks noGrp="1"/>
          </p:cNvSpPr>
          <p:nvPr>
            <p:ph type="ctrTitle"/>
          </p:nvPr>
        </p:nvSpPr>
        <p:spPr>
          <a:xfrm>
            <a:off x="1524000" y="1122363"/>
            <a:ext cx="9144000" cy="2760320"/>
          </a:xfrm>
        </p:spPr>
        <p:txBody>
          <a:bodyPr>
            <a:normAutofit fontScale="90000"/>
          </a:bodyPr>
          <a:lstStyle/>
          <a:p>
            <a:pPr algn="ctr">
              <a:lnSpc>
                <a:spcPct val="150000"/>
              </a:lnSpc>
            </a:pPr>
            <a:r>
              <a:rPr lang="pl-PL" sz="2000" b="1" dirty="0">
                <a:effectLst/>
                <a:latin typeface="Arial" panose="020B0604020202020204" pitchFamily="34" charset="0"/>
                <a:ea typeface="Calibri" panose="020F0502020204030204" pitchFamily="34" charset="0"/>
                <a:cs typeface="Arial" panose="020B0604020202020204" pitchFamily="34" charset="0"/>
              </a:rPr>
              <a:t>Systemy dochodów jednostek samorządu terytorialnego </a:t>
            </a:r>
            <a:br>
              <a:rPr lang="pl-PL" sz="2000" b="1" dirty="0">
                <a:effectLst/>
                <a:latin typeface="Arial" panose="020B0604020202020204" pitchFamily="34" charset="0"/>
                <a:ea typeface="Calibri" panose="020F0502020204030204" pitchFamily="34" charset="0"/>
                <a:cs typeface="Arial" panose="020B0604020202020204" pitchFamily="34" charset="0"/>
              </a:rPr>
            </a:br>
            <a:r>
              <a:rPr lang="pl-PL" sz="2000" b="1" dirty="0">
                <a:effectLst/>
                <a:latin typeface="Arial" panose="020B0604020202020204" pitchFamily="34" charset="0"/>
                <a:ea typeface="Calibri" panose="020F0502020204030204" pitchFamily="34" charset="0"/>
                <a:cs typeface="Arial" panose="020B0604020202020204" pitchFamily="34" charset="0"/>
              </a:rPr>
              <a:t>w wybranych krajach</a:t>
            </a:r>
            <a:br>
              <a:rPr lang="pl-PL" sz="2000" b="1" dirty="0">
                <a:effectLst/>
                <a:latin typeface="Arial" panose="020B0604020202020204" pitchFamily="34" charset="0"/>
                <a:ea typeface="Calibri" panose="020F0502020204030204" pitchFamily="34" charset="0"/>
                <a:cs typeface="Arial" panose="020B0604020202020204" pitchFamily="34" charset="0"/>
              </a:rPr>
            </a:br>
            <a:r>
              <a:rPr lang="pl-PL" sz="2000" b="1" dirty="0">
                <a:effectLst/>
                <a:latin typeface="Arial" panose="020B0604020202020204" pitchFamily="34" charset="0"/>
                <a:ea typeface="Calibri" panose="020F0502020204030204" pitchFamily="34" charset="0"/>
                <a:cs typeface="Arial" panose="020B0604020202020204" pitchFamily="34" charset="0"/>
              </a:rPr>
              <a:t>Siedlce, 27-28 września 2023 r.</a:t>
            </a:r>
            <a:br>
              <a:rPr lang="pl-PL" sz="2000" b="1" dirty="0">
                <a:effectLst/>
                <a:latin typeface="Arial" panose="020B0604020202020204" pitchFamily="34" charset="0"/>
                <a:ea typeface="Calibri" panose="020F0502020204030204" pitchFamily="34" charset="0"/>
                <a:cs typeface="Arial" panose="020B0604020202020204" pitchFamily="34" charset="0"/>
              </a:rPr>
            </a:br>
            <a:br>
              <a:rPr lang="pl-PL" sz="1800" b="1" kern="100" dirty="0">
                <a:effectLst/>
                <a:latin typeface="Arial" panose="020B0604020202020204" pitchFamily="34" charset="0"/>
                <a:ea typeface="Calibri" panose="020F0502020204030204" pitchFamily="34" charset="0"/>
                <a:cs typeface="Arial" panose="020B0604020202020204" pitchFamily="34" charset="0"/>
              </a:rPr>
            </a:br>
            <a:r>
              <a:rPr lang="pl-PL" sz="24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Dotacje i </a:t>
            </a:r>
            <a:r>
              <a:rPr lang="pl-PL" sz="2400" b="1" i="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quasi</a:t>
            </a:r>
            <a:r>
              <a:rPr lang="pl-PL" sz="24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-dotacje jako źródło dochodów jednostek samorządu terytorialnego</a:t>
            </a:r>
            <a:endParaRPr lang="pl-PL" sz="2400" dirty="0">
              <a:solidFill>
                <a:srgbClr val="00B050"/>
              </a:solidFill>
              <a:latin typeface="Arial" panose="020B0604020202020204" pitchFamily="34" charset="0"/>
              <a:cs typeface="Arial" panose="020B0604020202020204" pitchFamily="34" charset="0"/>
            </a:endParaRPr>
          </a:p>
        </p:txBody>
      </p:sp>
      <p:sp>
        <p:nvSpPr>
          <p:cNvPr id="3" name="Podtytuł 2">
            <a:extLst>
              <a:ext uri="{FF2B5EF4-FFF2-40B4-BE49-F238E27FC236}">
                <a16:creationId xmlns:a16="http://schemas.microsoft.com/office/drawing/2014/main" id="{83ED0390-F648-2E4B-19F0-88ED6B3A15DB}"/>
              </a:ext>
            </a:extLst>
          </p:cNvPr>
          <p:cNvSpPr>
            <a:spLocks noGrp="1"/>
          </p:cNvSpPr>
          <p:nvPr>
            <p:ph type="subTitle" idx="1"/>
          </p:nvPr>
        </p:nvSpPr>
        <p:spPr>
          <a:xfrm>
            <a:off x="1524000" y="4037428"/>
            <a:ext cx="9144000" cy="1220372"/>
          </a:xfrm>
        </p:spPr>
        <p:txBody>
          <a:bodyPr/>
          <a:lstStyle/>
          <a:p>
            <a:pPr algn="r">
              <a:lnSpc>
                <a:spcPct val="100000"/>
              </a:lnSpc>
              <a:spcBef>
                <a:spcPts val="0"/>
              </a:spcBef>
            </a:pPr>
            <a:endParaRPr lang="pl-PL"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r">
              <a:lnSpc>
                <a:spcPct val="100000"/>
              </a:lnSpc>
              <a:spcBef>
                <a:spcPts val="0"/>
              </a:spcBef>
            </a:pPr>
            <a:endParaRPr lang="pl-PL" sz="1800" kern="100" dirty="0">
              <a:latin typeface="Times New Roman" panose="02020603050405020304" pitchFamily="18" charset="0"/>
              <a:ea typeface="Calibri" panose="020F0502020204030204" pitchFamily="34" charset="0"/>
              <a:cs typeface="Times New Roman" panose="02020603050405020304" pitchFamily="18" charset="0"/>
            </a:endParaRPr>
          </a:p>
          <a:p>
            <a:pPr algn="r">
              <a:lnSpc>
                <a:spcPct val="100000"/>
              </a:lnSpc>
              <a:spcBef>
                <a:spcPts val="0"/>
              </a:spcBef>
            </a:pPr>
            <a:r>
              <a:rPr lang="pl-PL" sz="1800" kern="100" dirty="0">
                <a:effectLst/>
                <a:latin typeface="Arial" panose="020B0604020202020204" pitchFamily="34" charset="0"/>
                <a:ea typeface="Calibri" panose="020F0502020204030204" pitchFamily="34" charset="0"/>
                <a:cs typeface="Arial" panose="020B0604020202020204" pitchFamily="34" charset="0"/>
              </a:rPr>
              <a:t>dr hab. Anna Ostrowska, prof. AŁ</a:t>
            </a:r>
          </a:p>
          <a:p>
            <a:pPr algn="r">
              <a:lnSpc>
                <a:spcPct val="100000"/>
              </a:lnSpc>
              <a:spcBef>
                <a:spcPts val="0"/>
              </a:spcBef>
            </a:pPr>
            <a:r>
              <a:rPr lang="pl-PL" sz="1800" kern="100" dirty="0">
                <a:effectLst/>
                <a:latin typeface="Arial" panose="020B0604020202020204" pitchFamily="34" charset="0"/>
                <a:ea typeface="Calibri" panose="020F0502020204030204" pitchFamily="34" charset="0"/>
                <a:cs typeface="Arial" panose="020B0604020202020204" pitchFamily="34" charset="0"/>
              </a:rPr>
              <a:t>Akademia Łomżyńska</a:t>
            </a:r>
          </a:p>
          <a:p>
            <a:endParaRPr lang="pl-PL" dirty="0"/>
          </a:p>
        </p:txBody>
      </p:sp>
    </p:spTree>
    <p:extLst>
      <p:ext uri="{BB962C8B-B14F-4D97-AF65-F5344CB8AC3E}">
        <p14:creationId xmlns:p14="http://schemas.microsoft.com/office/powerpoint/2010/main" val="3117812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4771802-A1F4-1660-7FD5-7A45ECE1840E}"/>
              </a:ext>
            </a:extLst>
          </p:cNvPr>
          <p:cNvSpPr>
            <a:spLocks noGrp="1"/>
          </p:cNvSpPr>
          <p:nvPr>
            <p:ph type="title"/>
          </p:nvPr>
        </p:nvSpPr>
        <p:spPr>
          <a:xfrm>
            <a:off x="838200" y="365126"/>
            <a:ext cx="10515600" cy="760290"/>
          </a:xfrm>
        </p:spPr>
        <p:txBody>
          <a:bodyPr>
            <a:normAutofit/>
          </a:bodyPr>
          <a:lstStyle/>
          <a:p>
            <a:pPr algn="ctr"/>
            <a:r>
              <a:rPr lang="pl-PL" sz="2400" b="1"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Dotacje celowe na dofinansowanie zadań własnych JST</a:t>
            </a:r>
            <a:endParaRPr lang="pl-PL" sz="2400" dirty="0">
              <a:solidFill>
                <a:srgbClr val="00B050"/>
              </a:solidFill>
              <a:latin typeface="Arial" panose="020B0604020202020204" pitchFamily="34" charset="0"/>
              <a:cs typeface="Arial" panose="020B0604020202020204" pitchFamily="34" charset="0"/>
            </a:endParaRPr>
          </a:p>
        </p:txBody>
      </p:sp>
      <p:sp>
        <p:nvSpPr>
          <p:cNvPr id="3" name="Symbol zastępczy zawartości 2">
            <a:extLst>
              <a:ext uri="{FF2B5EF4-FFF2-40B4-BE49-F238E27FC236}">
                <a16:creationId xmlns:a16="http://schemas.microsoft.com/office/drawing/2014/main" id="{3AF39029-91D6-86F8-4F91-7097CDAA2BD5}"/>
              </a:ext>
            </a:extLst>
          </p:cNvPr>
          <p:cNvSpPr>
            <a:spLocks noGrp="1"/>
          </p:cNvSpPr>
          <p:nvPr>
            <p:ph idx="1"/>
          </p:nvPr>
        </p:nvSpPr>
        <p:spPr>
          <a:xfrm>
            <a:off x="838200" y="1125416"/>
            <a:ext cx="10515600" cy="5247250"/>
          </a:xfrm>
        </p:spPr>
        <p:txBody>
          <a:bodyPr>
            <a:normAutofit lnSpcReduction="10000"/>
          </a:bodyPr>
          <a:lstStyle/>
          <a:p>
            <a:pPr algn="just"/>
            <a:r>
              <a:rPr lang="pl-PL" sz="2000" b="1" dirty="0">
                <a:effectLst/>
                <a:latin typeface="Arial" panose="020B0604020202020204" pitchFamily="34" charset="0"/>
                <a:ea typeface="Times New Roman" panose="02020603050405020304" pitchFamily="18" charset="0"/>
                <a:cs typeface="Arial" panose="020B0604020202020204" pitchFamily="34" charset="0"/>
              </a:rPr>
              <a:t>Zadania własne samorządu terytorialnego w całości finansowane dotacją celową z budżetu państwa </a:t>
            </a:r>
            <a:r>
              <a:rPr lang="pl-PL" sz="2000"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wydają się spełniać cechy zadań zlecanych JST i jako zaprzeczenie samorządowości i samodzielności nie powinny występować w systemach prawnych JST. </a:t>
            </a:r>
          </a:p>
          <a:p>
            <a:pPr algn="just"/>
            <a:r>
              <a:rPr lang="pl-PL" sz="2000" b="1" dirty="0">
                <a:effectLst/>
                <a:latin typeface="Arial" panose="020B0604020202020204" pitchFamily="34" charset="0"/>
                <a:ea typeface="Times New Roman" panose="02020603050405020304" pitchFamily="18" charset="0"/>
                <a:cs typeface="Arial" panose="020B0604020202020204" pitchFamily="34" charset="0"/>
              </a:rPr>
              <a:t>Do 1.01.2004 r. występowały one jednak w systemie prawnym samorządu powiatowego. W szczególności dotacją celową z budżetu państwa pokrywane były w całości zadania własne powiatu w zakresie: prowadzenia placówek opiekuńczo-wychowawczych, rodzin zastępczych, działalności powiatowych urzędów pracy, pomocy materialnej dla uczniów, nadzoru nad gospodarką leśną. Istotnym problemem, jaki wówczas rozpatrywano, był </a:t>
            </a:r>
            <a:r>
              <a:rPr lang="pl-PL" sz="2000" b="1" u="sng" dirty="0">
                <a:effectLst/>
                <a:latin typeface="Arial" panose="020B0604020202020204" pitchFamily="34" charset="0"/>
                <a:ea typeface="Times New Roman" panose="02020603050405020304" pitchFamily="18" charset="0"/>
                <a:cs typeface="Arial" panose="020B0604020202020204" pitchFamily="34" charset="0"/>
              </a:rPr>
              <a:t>obowiązek powiatu dofinansowywania lub finansowania powyższych zadań w sytuacji przekazania dotacji w niewystarczającej wielkości lub nieprzekazania jej wcale. </a:t>
            </a:r>
          </a:p>
          <a:p>
            <a:pPr algn="just"/>
            <a:r>
              <a:rPr lang="pl-PL" sz="2000" b="1" dirty="0">
                <a:effectLst/>
                <a:latin typeface="Arial" panose="020B0604020202020204" pitchFamily="34" charset="0"/>
                <a:ea typeface="Times New Roman" panose="02020603050405020304" pitchFamily="18" charset="0"/>
                <a:cs typeface="Arial" panose="020B0604020202020204" pitchFamily="34" charset="0"/>
              </a:rPr>
              <a:t>Pozytywnie należy się odnieść do dotychczasowego </a:t>
            </a:r>
            <a:r>
              <a:rPr lang="pl-PL" sz="2000"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procesu „odchodzenia” od instrumentu dotacji celowej dla JST na finansowanie lub dofinansowanie zadań własnych</a:t>
            </a:r>
            <a:r>
              <a:rPr lang="pl-PL" sz="2000" b="1" dirty="0">
                <a:effectLst/>
                <a:latin typeface="Arial" panose="020B0604020202020204" pitchFamily="34" charset="0"/>
                <a:ea typeface="Times New Roman" panose="02020603050405020304" pitchFamily="18" charset="0"/>
                <a:cs typeface="Arial" panose="020B0604020202020204" pitchFamily="34" charset="0"/>
              </a:rPr>
              <a:t>, chociaż wprowadzona od 1.09.2013 r. tzw. dotacja przedszkolna zdaje się zaprzeczać temu procesowi. Opieka przedszkolna jako klasyczne zadanie własne gminy powinna być bowiem finansowana odpowiednio dostosowanymi dochodami własnymi gminy lub transferem subwencyjnym i podobnie jak subwencja ogólna pozostawionym do jej dyspozycji.</a:t>
            </a:r>
          </a:p>
        </p:txBody>
      </p:sp>
    </p:spTree>
    <p:extLst>
      <p:ext uri="{BB962C8B-B14F-4D97-AF65-F5344CB8AC3E}">
        <p14:creationId xmlns:p14="http://schemas.microsoft.com/office/powerpoint/2010/main" val="2968148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80CC9E0-49E2-E0E7-05E4-360C1B7534B4}"/>
              </a:ext>
            </a:extLst>
          </p:cNvPr>
          <p:cNvSpPr>
            <a:spLocks noGrp="1"/>
          </p:cNvSpPr>
          <p:nvPr>
            <p:ph type="title"/>
          </p:nvPr>
        </p:nvSpPr>
        <p:spPr/>
        <p:txBody>
          <a:bodyPr>
            <a:normAutofit/>
          </a:bodyPr>
          <a:lstStyle/>
          <a:p>
            <a:pPr algn="ctr"/>
            <a:r>
              <a:rPr lang="pl-PL" sz="2800" b="1"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Dotacje celowe na dofinansowanie zadań własnych JST</a:t>
            </a:r>
            <a:endParaRPr lang="pl-PL" sz="2800" dirty="0"/>
          </a:p>
        </p:txBody>
      </p:sp>
      <p:sp>
        <p:nvSpPr>
          <p:cNvPr id="3" name="Symbol zastępczy zawartości 2">
            <a:extLst>
              <a:ext uri="{FF2B5EF4-FFF2-40B4-BE49-F238E27FC236}">
                <a16:creationId xmlns:a16="http://schemas.microsoft.com/office/drawing/2014/main" id="{53A13F65-67F7-15D4-7445-573F84FB5F38}"/>
              </a:ext>
            </a:extLst>
          </p:cNvPr>
          <p:cNvSpPr>
            <a:spLocks noGrp="1"/>
          </p:cNvSpPr>
          <p:nvPr>
            <p:ph idx="1"/>
          </p:nvPr>
        </p:nvSpPr>
        <p:spPr>
          <a:xfrm>
            <a:off x="838200" y="1336431"/>
            <a:ext cx="10515600" cy="5008098"/>
          </a:xfrm>
        </p:spPr>
        <p:txBody>
          <a:bodyPr>
            <a:noAutofit/>
          </a:bodyPr>
          <a:lstStyle/>
          <a:p>
            <a:pPr algn="just"/>
            <a:r>
              <a:rPr lang="pl-PL" sz="2200" b="1" dirty="0">
                <a:effectLst/>
                <a:latin typeface="Arial" panose="020B0604020202020204" pitchFamily="34" charset="0"/>
                <a:ea typeface="Times New Roman" panose="02020603050405020304" pitchFamily="18" charset="0"/>
                <a:cs typeface="Arial" panose="020B0604020202020204" pitchFamily="34" charset="0"/>
              </a:rPr>
              <a:t>Struktura dotacji na dofinansowanie zadań własnych jest odmienna w zależności od stopnia samorządu. </a:t>
            </a:r>
          </a:p>
          <a:p>
            <a:pPr algn="just"/>
            <a:r>
              <a:rPr lang="pl-PL" sz="2200"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Samorząd gminny </a:t>
            </a:r>
            <a:r>
              <a:rPr lang="pl-PL" sz="2200" b="1" dirty="0">
                <a:effectLst/>
                <a:latin typeface="Arial" panose="020B0604020202020204" pitchFamily="34" charset="0"/>
                <a:ea typeface="Times New Roman" panose="02020603050405020304" pitchFamily="18" charset="0"/>
                <a:cs typeface="Arial" panose="020B0604020202020204" pitchFamily="34" charset="0"/>
              </a:rPr>
              <a:t>otrzymuje dotacje na dofinansowanie zadań własnych w zakresie wychowania przedszkolnego (tzw. dotacja przedszkolna) - na podstawie ustawy o finansowaniu zadań oświatowych, a także w zakresie pomocy społecznej (m.in. wypłata zasiłków stałych, działalność miejskiego ośrodka pomocy społecznej i domu pomocy społecznej, dożywianie osób potrzebujących) – na podstawie ustawy o pomocy społecznej. </a:t>
            </a:r>
          </a:p>
          <a:p>
            <a:pPr algn="just"/>
            <a:r>
              <a:rPr lang="pl-PL" sz="2200" b="1" dirty="0">
                <a:effectLst/>
                <a:latin typeface="Arial" panose="020B0604020202020204" pitchFamily="34" charset="0"/>
                <a:ea typeface="Times New Roman" panose="02020603050405020304" pitchFamily="18" charset="0"/>
                <a:cs typeface="Arial" panose="020B0604020202020204" pitchFamily="34" charset="0"/>
              </a:rPr>
              <a:t>Podobnie w systemie dochodów </a:t>
            </a:r>
            <a:r>
              <a:rPr lang="pl-PL" sz="2200"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samorządu powiatowego </a:t>
            </a:r>
            <a:r>
              <a:rPr lang="pl-PL" sz="2200" b="1" dirty="0">
                <a:effectLst/>
                <a:latin typeface="Arial" panose="020B0604020202020204" pitchFamily="34" charset="0"/>
                <a:ea typeface="Times New Roman" panose="02020603050405020304" pitchFamily="18" charset="0"/>
                <a:cs typeface="Arial" panose="020B0604020202020204" pitchFamily="34" charset="0"/>
              </a:rPr>
              <a:t>najistotniejszą dotacją na dofinansowanie zadań własnych otrzymywaną z budżetu państwa jest dotacja na dofinansowanie funkcjonowania domów pomocy społecznej. </a:t>
            </a:r>
          </a:p>
          <a:p>
            <a:pPr algn="just"/>
            <a:r>
              <a:rPr lang="pl-PL" sz="2200" b="1" dirty="0">
                <a:effectLst/>
                <a:latin typeface="Arial" panose="020B0604020202020204" pitchFamily="34" charset="0"/>
                <a:ea typeface="Times New Roman" panose="02020603050405020304" pitchFamily="18" charset="0"/>
                <a:cs typeface="Arial" panose="020B0604020202020204" pitchFamily="34" charset="0"/>
              </a:rPr>
              <a:t>Z kolei </a:t>
            </a:r>
            <a:r>
              <a:rPr lang="pl-PL" sz="2200"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samorząd województwa </a:t>
            </a:r>
            <a:r>
              <a:rPr lang="pl-PL" sz="2200" b="1" dirty="0">
                <a:effectLst/>
                <a:latin typeface="Arial" panose="020B0604020202020204" pitchFamily="34" charset="0"/>
                <a:ea typeface="Times New Roman" panose="02020603050405020304" pitchFamily="18" charset="0"/>
                <a:cs typeface="Arial" panose="020B0604020202020204" pitchFamily="34" charset="0"/>
              </a:rPr>
              <a:t>otrzymuje dotacje na dofinansowanie działalności statutowej parków krajobrazowych, przeciwdziałania przemocy w rodzinie oraz utrzymania dróg wojewódzkich.</a:t>
            </a:r>
          </a:p>
        </p:txBody>
      </p:sp>
    </p:spTree>
    <p:extLst>
      <p:ext uri="{BB962C8B-B14F-4D97-AF65-F5344CB8AC3E}">
        <p14:creationId xmlns:p14="http://schemas.microsoft.com/office/powerpoint/2010/main" val="512363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253A3A-63F6-9E1D-A551-B4473C63F418}"/>
              </a:ext>
            </a:extLst>
          </p:cNvPr>
          <p:cNvSpPr>
            <a:spLocks noGrp="1"/>
          </p:cNvSpPr>
          <p:nvPr>
            <p:ph type="title"/>
          </p:nvPr>
        </p:nvSpPr>
        <p:spPr>
          <a:xfrm>
            <a:off x="838200" y="365125"/>
            <a:ext cx="10515600" cy="844697"/>
          </a:xfrm>
        </p:spPr>
        <p:txBody>
          <a:bodyPr>
            <a:normAutofit fontScale="90000"/>
          </a:bodyPr>
          <a:lstStyle/>
          <a:p>
            <a:pPr algn="ctr"/>
            <a:r>
              <a:rPr lang="pl-PL" sz="2800" b="1"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Dotacje celowe na dofinansowanie zadań własnych JST</a:t>
            </a:r>
            <a:br>
              <a:rPr lang="pl-PL" sz="2800" b="1"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br>
            <a:r>
              <a:rPr lang="pl-PL" sz="2800" b="1" kern="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Limit z art. 128 ust. 2 </a:t>
            </a:r>
            <a:r>
              <a:rPr lang="pl-PL" sz="2800" b="1" kern="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u.f.p</a:t>
            </a:r>
            <a:r>
              <a:rPr lang="pl-PL" sz="2800" b="1" kern="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(wprowadzony 1.01.2010 r.)</a:t>
            </a:r>
            <a:endParaRPr lang="pl-PL" sz="2800" dirty="0">
              <a:solidFill>
                <a:srgbClr val="FF0000"/>
              </a:solidFill>
            </a:endParaRPr>
          </a:p>
        </p:txBody>
      </p:sp>
      <p:sp>
        <p:nvSpPr>
          <p:cNvPr id="3" name="Symbol zastępczy zawartości 2">
            <a:extLst>
              <a:ext uri="{FF2B5EF4-FFF2-40B4-BE49-F238E27FC236}">
                <a16:creationId xmlns:a16="http://schemas.microsoft.com/office/drawing/2014/main" id="{E5F93BCE-6418-5187-8DD3-5866CD58A768}"/>
              </a:ext>
            </a:extLst>
          </p:cNvPr>
          <p:cNvSpPr>
            <a:spLocks noGrp="1"/>
          </p:cNvSpPr>
          <p:nvPr>
            <p:ph idx="1"/>
          </p:nvPr>
        </p:nvSpPr>
        <p:spPr>
          <a:xfrm>
            <a:off x="838200" y="1209823"/>
            <a:ext cx="10515600" cy="5387926"/>
          </a:xfrm>
        </p:spPr>
        <p:txBody>
          <a:bodyPr>
            <a:normAutofit fontScale="25000" lnSpcReduction="20000"/>
          </a:bodyPr>
          <a:lstStyle/>
          <a:p>
            <a:pPr algn="just">
              <a:lnSpc>
                <a:spcPct val="120000"/>
              </a:lnSpc>
              <a:spcBef>
                <a:spcPts val="0"/>
              </a:spcBef>
            </a:pPr>
            <a:r>
              <a:rPr lang="pl-PL" sz="7600" b="1" dirty="0">
                <a:effectLst/>
                <a:latin typeface="Arial" panose="020B0604020202020204" pitchFamily="34" charset="0"/>
                <a:ea typeface="Times New Roman" panose="02020603050405020304" pitchFamily="18" charset="0"/>
                <a:cs typeface="Arial" panose="020B0604020202020204" pitchFamily="34" charset="0"/>
              </a:rPr>
              <a:t>Przepis </a:t>
            </a:r>
            <a:r>
              <a:rPr lang="pl-PL" sz="76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art. 128 ust. 2 </a:t>
            </a:r>
            <a:r>
              <a:rPr lang="pl-PL" sz="7600" b="1"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u.f.p</a:t>
            </a:r>
            <a:r>
              <a:rPr lang="pl-PL" sz="76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pl-PL" sz="7600" b="1" dirty="0">
                <a:effectLst/>
                <a:latin typeface="Arial" panose="020B0604020202020204" pitchFamily="34" charset="0"/>
                <a:ea typeface="Times New Roman" panose="02020603050405020304" pitchFamily="18" charset="0"/>
                <a:cs typeface="Arial" panose="020B0604020202020204" pitchFamily="34" charset="0"/>
              </a:rPr>
              <a:t>określa generalną regułę, że kwota dotacji na dofinansowanie zadań własnych bieżących i inwestycyjnych JST nie może stanowić więcej niż </a:t>
            </a:r>
            <a:r>
              <a:rPr lang="pl-PL" sz="7600"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80% kosztów realizacji zadania</a:t>
            </a:r>
            <a:r>
              <a:rPr lang="pl-PL" sz="7600" b="1" dirty="0">
                <a:effectLst/>
                <a:latin typeface="Arial" panose="020B0604020202020204" pitchFamily="34" charset="0"/>
                <a:ea typeface="Times New Roman" panose="02020603050405020304" pitchFamily="18" charset="0"/>
                <a:cs typeface="Arial" panose="020B0604020202020204" pitchFamily="34" charset="0"/>
              </a:rPr>
              <a:t>, chyba że odrębne ustawy stanowią inaczej.</a:t>
            </a:r>
          </a:p>
          <a:p>
            <a:pPr algn="just">
              <a:lnSpc>
                <a:spcPct val="120000"/>
              </a:lnSpc>
              <a:spcBef>
                <a:spcPts val="0"/>
              </a:spcBef>
            </a:pPr>
            <a:r>
              <a:rPr lang="pl-PL" sz="7600" dirty="0">
                <a:solidFill>
                  <a:srgbClr val="000000"/>
                </a:solidFill>
                <a:latin typeface="Arial" panose="020B0604020202020204" pitchFamily="34" charset="0"/>
                <a:ea typeface="Times New Roman" panose="02020603050405020304" pitchFamily="18" charset="0"/>
                <a:cs typeface="Arial" panose="020B0604020202020204" pitchFamily="34" charset="0"/>
              </a:rPr>
              <a:t>n</a:t>
            </a:r>
            <a:r>
              <a:rPr lang="pl-PL" sz="7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 art. 247 ust. 4 ustawy </a:t>
            </a:r>
            <a:r>
              <a:rPr lang="pl-PL" sz="7600" dirty="0">
                <a:effectLst/>
                <a:latin typeface="Arial" panose="020B0604020202020204" pitchFamily="34" charset="0"/>
                <a:ea typeface="Times New Roman" panose="02020603050405020304" pitchFamily="18" charset="0"/>
                <a:cs typeface="Arial" panose="020B0604020202020204" pitchFamily="34" charset="0"/>
              </a:rPr>
              <a:t>9.06.2011 r. o wspieraniu rodziny i systemie pieczy zastępczej (Dz.U. z 2022 r. poz. 447 ze zm.) stanowi, że wysokość dotacji na realizację zadań w ramach programu na dofinansowanie zadań własnych gminy i powiatu </a:t>
            </a:r>
            <a:r>
              <a:rPr lang="pl-PL" sz="7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 zakresu realizacji zadań wspierania rodziny oraz systemu pieczy zastępczej nie może przekroczyć 50% wydatków na realizację zadania.</a:t>
            </a:r>
          </a:p>
          <a:p>
            <a:pPr algn="just">
              <a:lnSpc>
                <a:spcPct val="120000"/>
              </a:lnSpc>
              <a:spcBef>
                <a:spcPts val="0"/>
              </a:spcBef>
            </a:pPr>
            <a:r>
              <a:rPr lang="pl-PL" sz="7600" b="1" dirty="0">
                <a:effectLst/>
                <a:latin typeface="Arial" panose="020B0604020202020204" pitchFamily="34" charset="0"/>
                <a:ea typeface="Times New Roman" panose="02020603050405020304" pitchFamily="18" charset="0"/>
                <a:cs typeface="Arial" panose="020B0604020202020204" pitchFamily="34" charset="0"/>
              </a:rPr>
              <a:t>Powyższego limitu nie można było uznać za zgodny z zasadą adekwatności (również wyrażoną w EKSL i Konstytucji) gdyż jego wprowadzeniu nie towarzyszyła żadna reforma dochodów JST lub żaden mechanizm kompensacyjny. Podejrzenie niezgodności omawianego limitu z zasadą adekwatności uzasadnia również okoliczność, że limit ten jest obecnie odczytywany jako obowiązek zapewnienia przez JST 20% wkładu własnego w koszty realizowanego dotowanego zadania, z założeniem, że to organ dotujący (np. wojewoda) będzie miał wyłączne prawo weryfikowania kwoty owego wkładu.</a:t>
            </a:r>
          </a:p>
          <a:p>
            <a:pPr algn="just">
              <a:lnSpc>
                <a:spcPct val="120000"/>
              </a:lnSpc>
              <a:spcBef>
                <a:spcPts val="0"/>
              </a:spcBef>
            </a:pPr>
            <a:r>
              <a:rPr lang="pl-PL" sz="6000" dirty="0">
                <a:hlinkClick r:id="rId2"/>
              </a:rPr>
              <a:t>A. Ostrowska, Dotacje celowe z budżetu państwa na zadania samorządu terytorialnego a konstytucyjna zasada adekwatności; </a:t>
            </a:r>
            <a:r>
              <a:rPr lang="pl-PL" sz="7600" dirty="0">
                <a:effectLst/>
                <a:latin typeface="Arial" panose="020B0604020202020204" pitchFamily="34" charset="0"/>
                <a:ea typeface="Times New Roman" panose="02020603050405020304" pitchFamily="18" charset="0"/>
                <a:cs typeface="Arial" panose="020B0604020202020204" pitchFamily="34" charset="0"/>
                <a:hlinkClick r:id="rId3"/>
              </a:rPr>
              <a:t>https://apcz.umk.pl/PBPS/article/view/PBPS.2014.017</a:t>
            </a:r>
            <a:r>
              <a:rPr lang="pl-PL" sz="7600" dirty="0">
                <a:effectLst/>
                <a:latin typeface="Arial" panose="020B0604020202020204" pitchFamily="34" charset="0"/>
                <a:ea typeface="Times New Roman" panose="02020603050405020304" pitchFamily="18" charset="0"/>
                <a:cs typeface="Arial" panose="020B0604020202020204" pitchFamily="34" charset="0"/>
              </a:rPr>
              <a:t> </a:t>
            </a:r>
          </a:p>
          <a:p>
            <a:endParaRPr lang="pl-PL" sz="1800" dirty="0">
              <a:effectLst/>
              <a:latin typeface="Times New Roman" panose="02020603050405020304" pitchFamily="18" charset="0"/>
              <a:ea typeface="Times New Roman" panose="02020603050405020304" pitchFamily="18" charset="0"/>
            </a:endParaRPr>
          </a:p>
          <a:p>
            <a:endParaRPr lang="pl-PL" sz="1800" dirty="0">
              <a:effectLst/>
              <a:latin typeface="Times New Roman" panose="02020603050405020304" pitchFamily="18" charset="0"/>
              <a:ea typeface="Times New Roman" panose="02020603050405020304" pitchFamily="18" charset="0"/>
            </a:endParaRPr>
          </a:p>
          <a:p>
            <a:endParaRPr lang="pl-PL" dirty="0"/>
          </a:p>
        </p:txBody>
      </p:sp>
    </p:spTree>
    <p:extLst>
      <p:ext uri="{BB962C8B-B14F-4D97-AF65-F5344CB8AC3E}">
        <p14:creationId xmlns:p14="http://schemas.microsoft.com/office/powerpoint/2010/main" val="2829694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F7B089F-9CBB-0AAD-D317-8ABF40C3506D}"/>
              </a:ext>
            </a:extLst>
          </p:cNvPr>
          <p:cNvSpPr>
            <a:spLocks noGrp="1"/>
          </p:cNvSpPr>
          <p:nvPr>
            <p:ph type="title"/>
          </p:nvPr>
        </p:nvSpPr>
        <p:spPr>
          <a:xfrm>
            <a:off x="838200" y="365126"/>
            <a:ext cx="10515600" cy="886900"/>
          </a:xfrm>
        </p:spPr>
        <p:txBody>
          <a:bodyPr>
            <a:normAutofit/>
          </a:bodyPr>
          <a:lstStyle/>
          <a:p>
            <a:pPr algn="ctr"/>
            <a:r>
              <a:rPr lang="pl-PL" sz="2800" b="1" dirty="0">
                <a:solidFill>
                  <a:srgbClr val="00B050"/>
                </a:solidFill>
                <a:latin typeface="Arial" panose="020B0604020202020204" pitchFamily="34" charset="0"/>
                <a:cs typeface="Arial" panose="020B0604020202020204" pitchFamily="34" charset="0"/>
              </a:rPr>
              <a:t>„środki” jako quasi-dotacje</a:t>
            </a:r>
          </a:p>
        </p:txBody>
      </p:sp>
      <p:sp>
        <p:nvSpPr>
          <p:cNvPr id="3" name="Symbol zastępczy zawartości 2">
            <a:extLst>
              <a:ext uri="{FF2B5EF4-FFF2-40B4-BE49-F238E27FC236}">
                <a16:creationId xmlns:a16="http://schemas.microsoft.com/office/drawing/2014/main" id="{A3EA4E4B-A714-96B1-1F8D-51023FF822EE}"/>
              </a:ext>
            </a:extLst>
          </p:cNvPr>
          <p:cNvSpPr>
            <a:spLocks noGrp="1"/>
          </p:cNvSpPr>
          <p:nvPr>
            <p:ph idx="1"/>
          </p:nvPr>
        </p:nvSpPr>
        <p:spPr>
          <a:xfrm>
            <a:off x="838200" y="1519311"/>
            <a:ext cx="10515600" cy="4657652"/>
          </a:xfrm>
        </p:spPr>
        <p:txBody>
          <a:bodyPr>
            <a:normAutofit fontScale="25000" lnSpcReduction="20000"/>
          </a:bodyPr>
          <a:lstStyle/>
          <a:p>
            <a:r>
              <a:rPr lang="pl-PL" sz="8000" b="1" dirty="0">
                <a:effectLst/>
                <a:latin typeface="Arial" panose="020B0604020202020204" pitchFamily="34" charset="0"/>
                <a:ea typeface="Calibri" panose="020F0502020204030204" pitchFamily="34" charset="0"/>
                <a:cs typeface="Arial" panose="020B0604020202020204" pitchFamily="34" charset="0"/>
              </a:rPr>
              <a:t>Począwszy od okresu pandemii COVID-19 struktura dochodów polskich JST uległa istotnej ewolucji w kierunku wzmocnienia w tej strukturze tzw. dochodów transferowych. W</a:t>
            </a:r>
            <a:r>
              <a:rPr lang="pl-PL" sz="8000" b="1" kern="100" dirty="0">
                <a:effectLst/>
                <a:latin typeface="Arial" panose="020B0604020202020204" pitchFamily="34" charset="0"/>
                <a:ea typeface="Calibri" panose="020F0502020204030204" pitchFamily="34" charset="0"/>
                <a:cs typeface="Arial" panose="020B0604020202020204" pitchFamily="34" charset="0"/>
              </a:rPr>
              <a:t> strukturze dochodów polskich JST, obok klasycznych i dotychczas występujących dochodów transferowych takich jak subwencja ogólna i dotacje celowe, zaczęły się w większej skali pojawiać się </a:t>
            </a:r>
            <a:r>
              <a:rPr lang="pl-PL" sz="8000" b="1" kern="100" dirty="0">
                <a:solidFill>
                  <a:srgbClr val="0070C0"/>
                </a:solidFill>
                <a:effectLst/>
                <a:latin typeface="Arial" panose="020B0604020202020204" pitchFamily="34" charset="0"/>
                <a:ea typeface="Calibri" panose="020F0502020204030204" pitchFamily="34" charset="0"/>
                <a:cs typeface="Arial" panose="020B0604020202020204" pitchFamily="34" charset="0"/>
              </a:rPr>
              <a:t>tzw. „środki”</a:t>
            </a:r>
            <a:r>
              <a:rPr lang="pl-PL" sz="8000" b="1" kern="100" dirty="0">
                <a:effectLst/>
                <a:latin typeface="Arial" panose="020B0604020202020204" pitchFamily="34" charset="0"/>
                <a:ea typeface="Calibri" panose="020F0502020204030204" pitchFamily="34" charset="0"/>
                <a:cs typeface="Arial" panose="020B0604020202020204" pitchFamily="34" charset="0"/>
              </a:rPr>
              <a:t>. </a:t>
            </a:r>
          </a:p>
          <a:p>
            <a:r>
              <a:rPr lang="pl-PL" sz="8000" b="1" kern="100" dirty="0">
                <a:effectLst/>
                <a:latin typeface="Arial" panose="020B0604020202020204" pitchFamily="34" charset="0"/>
                <a:ea typeface="Calibri" panose="020F0502020204030204" pitchFamily="34" charset="0"/>
                <a:cs typeface="Arial" panose="020B0604020202020204" pitchFamily="34" charset="0"/>
              </a:rPr>
              <a:t>Są to środki otrzymywane z rządowych funduszy celowych operowanych przez Bank Gospodarstwa Krajowego, z których największe kwoty pochodzą z </a:t>
            </a:r>
            <a:r>
              <a:rPr lang="pl-PL" sz="8000" b="1" kern="100" dirty="0">
                <a:solidFill>
                  <a:srgbClr val="0070C0"/>
                </a:solidFill>
                <a:effectLst/>
                <a:latin typeface="Arial" panose="020B0604020202020204" pitchFamily="34" charset="0"/>
                <a:ea typeface="Calibri" panose="020F0502020204030204" pitchFamily="34" charset="0"/>
                <a:cs typeface="Arial" panose="020B0604020202020204" pitchFamily="34" charset="0"/>
              </a:rPr>
              <a:t>Funduszu Przeciwdziałania COVID-19</a:t>
            </a:r>
            <a:r>
              <a:rPr lang="pl-PL" sz="8000" b="1" dirty="0">
                <a:latin typeface="Arial" panose="020B0604020202020204" pitchFamily="34" charset="0"/>
                <a:cs typeface="Arial" panose="020B0604020202020204" pitchFamily="34" charset="0"/>
              </a:rPr>
              <a:t> i jego subfunduszy i programów: Rządowy Fundusz Inwestycji Lokalnych, Rządowy Fundusz Polski Ład: Program Inwestycji Strategicznych, Rządowy Program Odbudowy Zabytków oraz z </a:t>
            </a:r>
            <a:r>
              <a:rPr lang="pl-PL" sz="8000" b="1" kern="100" dirty="0">
                <a:solidFill>
                  <a:srgbClr val="0070C0"/>
                </a:solidFill>
                <a:effectLst/>
                <a:latin typeface="Arial" panose="020B0604020202020204" pitchFamily="34" charset="0"/>
                <a:ea typeface="Calibri" panose="020F0502020204030204" pitchFamily="34" charset="0"/>
                <a:cs typeface="Arial" panose="020B0604020202020204" pitchFamily="34" charset="0"/>
              </a:rPr>
              <a:t>Funduszu Pomocy</a:t>
            </a:r>
            <a:r>
              <a:rPr lang="pl-PL" sz="8000" b="1" kern="100" dirty="0">
                <a:effectLst/>
                <a:latin typeface="Arial" panose="020B0604020202020204" pitchFamily="34" charset="0"/>
                <a:ea typeface="Calibri" panose="020F0502020204030204" pitchFamily="34" charset="0"/>
                <a:cs typeface="Arial" panose="020B0604020202020204" pitchFamily="34" charset="0"/>
              </a:rPr>
              <a:t>.</a:t>
            </a:r>
          </a:p>
          <a:p>
            <a:r>
              <a:rPr lang="pl-PL" sz="8000" b="1" dirty="0">
                <a:effectLst/>
                <a:latin typeface="Arial" panose="020B0604020202020204" pitchFamily="34" charset="0"/>
                <a:ea typeface="Calibri" panose="020F0502020204030204" pitchFamily="34" charset="0"/>
                <a:cs typeface="Arial" panose="020B0604020202020204" pitchFamily="34" charset="0"/>
              </a:rPr>
              <a:t>W 2020 r. w ramach Rządowego Programu Inwestycji Lokalnych przekazano do JST za pośrednictwem wojewodów </a:t>
            </a:r>
            <a:r>
              <a:rPr lang="pl-PL" sz="8000" b="1" dirty="0">
                <a:solidFill>
                  <a:srgbClr val="002060"/>
                </a:solidFill>
                <a:effectLst/>
                <a:latin typeface="Arial" panose="020B0604020202020204" pitchFamily="34" charset="0"/>
                <a:ea typeface="Calibri" panose="020F0502020204030204" pitchFamily="34" charset="0"/>
                <a:cs typeface="Arial" panose="020B0604020202020204" pitchFamily="34" charset="0"/>
              </a:rPr>
              <a:t>10,3 mld zł</a:t>
            </a:r>
            <a:r>
              <a:rPr lang="pl-PL" sz="8000" b="1" dirty="0">
                <a:effectLst/>
                <a:latin typeface="Arial" panose="020B0604020202020204" pitchFamily="34" charset="0"/>
                <a:ea typeface="Calibri" panose="020F0502020204030204" pitchFamily="34" charset="0"/>
                <a:cs typeface="Arial" panose="020B0604020202020204" pitchFamily="34" charset="0"/>
              </a:rPr>
              <a:t>. </a:t>
            </a:r>
            <a:r>
              <a:rPr lang="pl-PL" sz="8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W 2020 r. budżety j.s.t. (pomimo pandemii) zamknęły się </a:t>
            </a:r>
            <a:r>
              <a:rPr lang="pl-PL" sz="80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per saldo </a:t>
            </a:r>
            <a:r>
              <a:rPr lang="pl-PL" sz="8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nadwyżką budżetową w wysokości </a:t>
            </a:r>
            <a:r>
              <a:rPr lang="pl-PL" sz="8000" b="1" dirty="0">
                <a:solidFill>
                  <a:srgbClr val="002060"/>
                </a:solidFill>
                <a:effectLst/>
                <a:latin typeface="Arial" panose="020B0604020202020204" pitchFamily="34" charset="0"/>
                <a:ea typeface="Calibri" panose="020F0502020204030204" pitchFamily="34" charset="0"/>
                <a:cs typeface="Arial" panose="020B0604020202020204" pitchFamily="34" charset="0"/>
              </a:rPr>
              <a:t>5,7 mld zł</a:t>
            </a:r>
            <a:r>
              <a:rPr lang="pl-PL" sz="8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(przy planowanym deficycie w kwocie 21,1 mld zł). Niewątpliwy wpływ na taki stan miała realizacja dochodów z tytułu pozyskanych środków z Funduszu Dróg Samorządowych i Rządowego Funduszu Inwestycji Lokalnych, możliwych do wykorzystania w trzech kolejnych latach budżetowych. </a:t>
            </a:r>
          </a:p>
          <a:p>
            <a:r>
              <a:rPr lang="pl-PL" sz="64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Sprawozdanie z działalności regionalnych izb obrachunkowych i wykonania budżetu przez jednostki samorządu terytorialnego w 2020 roku</a:t>
            </a:r>
            <a:r>
              <a:rPr lang="pl-PL" sz="6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Warszawa 2021, s. 173, </a:t>
            </a:r>
            <a:r>
              <a:rPr lang="pl-PL" sz="64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https://rio.gov.pl/130/24/sprawozdanie-krrio-za-2020-rok.html</a:t>
            </a:r>
            <a:endParaRPr lang="pl-PL" sz="6400" b="1" kern="100" dirty="0">
              <a:effectLst/>
              <a:latin typeface="Arial" panose="020B0604020202020204" pitchFamily="34" charset="0"/>
              <a:ea typeface="Calibri" panose="020F0502020204030204" pitchFamily="34" charset="0"/>
              <a:cs typeface="Arial" panose="020B0604020202020204" pitchFamily="34" charset="0"/>
            </a:endParaRPr>
          </a:p>
          <a:p>
            <a:endParaRPr lang="pl-PL" dirty="0"/>
          </a:p>
        </p:txBody>
      </p:sp>
    </p:spTree>
    <p:extLst>
      <p:ext uri="{BB962C8B-B14F-4D97-AF65-F5344CB8AC3E}">
        <p14:creationId xmlns:p14="http://schemas.microsoft.com/office/powerpoint/2010/main" val="3858995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17EFFE0-37BD-3801-D40D-4960360943BD}"/>
              </a:ext>
            </a:extLst>
          </p:cNvPr>
          <p:cNvSpPr>
            <a:spLocks noGrp="1"/>
          </p:cNvSpPr>
          <p:nvPr>
            <p:ph type="title"/>
          </p:nvPr>
        </p:nvSpPr>
        <p:spPr/>
        <p:txBody>
          <a:bodyPr>
            <a:normAutofit/>
          </a:bodyPr>
          <a:lstStyle/>
          <a:p>
            <a:r>
              <a:rPr lang="pl-PL" sz="2000" dirty="0"/>
              <a:t>Sprawozdanie z działalności regionalnych izb obrachunkowych i wykonania budżetu przez jednostki samorządu terytorialnego w 2022 r., Warszawa 2023, s. 160, </a:t>
            </a:r>
            <a:r>
              <a:rPr lang="pl-PL" sz="2000" dirty="0">
                <a:hlinkClick r:id="rId2"/>
              </a:rPr>
              <a:t>https://rio.gov.pl/153/24/sprawozdanie-krrio-za-2022-rok.html</a:t>
            </a:r>
            <a:br>
              <a:rPr lang="pl-PL" sz="2000" dirty="0"/>
            </a:br>
            <a:r>
              <a:rPr lang="pl-PL" sz="2000" i="1" dirty="0"/>
              <a:t>zmiana w określaniu grupy „dochodów z dotacji celowych” – na szeroką grupę „Dotacje i środki”</a:t>
            </a:r>
            <a:endParaRPr lang="pl-PL" sz="2000" dirty="0"/>
          </a:p>
        </p:txBody>
      </p:sp>
      <p:pic>
        <p:nvPicPr>
          <p:cNvPr id="7" name="Symbol zastępczy zawartości 6">
            <a:extLst>
              <a:ext uri="{FF2B5EF4-FFF2-40B4-BE49-F238E27FC236}">
                <a16:creationId xmlns:a16="http://schemas.microsoft.com/office/drawing/2014/main" id="{1FFE220B-CC2A-936D-91D6-7867B6B33C38}"/>
              </a:ext>
            </a:extLst>
          </p:cNvPr>
          <p:cNvPicPr>
            <a:picLocks noGrp="1" noChangeAspect="1"/>
          </p:cNvPicPr>
          <p:nvPr>
            <p:ph idx="1"/>
          </p:nvPr>
        </p:nvPicPr>
        <p:blipFill>
          <a:blip r:embed="rId3"/>
          <a:stretch>
            <a:fillRect/>
          </a:stretch>
        </p:blipFill>
        <p:spPr>
          <a:xfrm>
            <a:off x="1026942" y="1589649"/>
            <a:ext cx="9973993" cy="5008099"/>
          </a:xfrm>
        </p:spPr>
      </p:pic>
    </p:spTree>
    <p:extLst>
      <p:ext uri="{BB962C8B-B14F-4D97-AF65-F5344CB8AC3E}">
        <p14:creationId xmlns:p14="http://schemas.microsoft.com/office/powerpoint/2010/main" val="22232413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92CD2A0-3BB3-090C-DD37-C78660BAC535}"/>
              </a:ext>
            </a:extLst>
          </p:cNvPr>
          <p:cNvSpPr>
            <a:spLocks noGrp="1"/>
          </p:cNvSpPr>
          <p:nvPr>
            <p:ph type="title"/>
          </p:nvPr>
        </p:nvSpPr>
        <p:spPr/>
        <p:txBody>
          <a:bodyPr>
            <a:normAutofit/>
          </a:bodyPr>
          <a:lstStyle/>
          <a:p>
            <a:pPr algn="ctr"/>
            <a:r>
              <a:rPr lang="pl-PL" sz="3200" b="1" dirty="0">
                <a:solidFill>
                  <a:srgbClr val="00B050"/>
                </a:solidFill>
                <a:latin typeface="Arial" panose="020B0604020202020204" pitchFamily="34" charset="0"/>
                <a:cs typeface="Arial" panose="020B0604020202020204" pitchFamily="34" charset="0"/>
              </a:rPr>
              <a:t>„środki” jako quasi-dotacje</a:t>
            </a:r>
            <a:endParaRPr lang="pl-PL" sz="3200" dirty="0"/>
          </a:p>
        </p:txBody>
      </p:sp>
      <p:sp>
        <p:nvSpPr>
          <p:cNvPr id="3" name="Symbol zastępczy zawartości 2">
            <a:extLst>
              <a:ext uri="{FF2B5EF4-FFF2-40B4-BE49-F238E27FC236}">
                <a16:creationId xmlns:a16="http://schemas.microsoft.com/office/drawing/2014/main" id="{9EACEBC1-30C2-321B-DEF4-C860500012BE}"/>
              </a:ext>
            </a:extLst>
          </p:cNvPr>
          <p:cNvSpPr>
            <a:spLocks noGrp="1"/>
          </p:cNvSpPr>
          <p:nvPr>
            <p:ph idx="1"/>
          </p:nvPr>
        </p:nvSpPr>
        <p:spPr>
          <a:xfrm>
            <a:off x="838200" y="1364566"/>
            <a:ext cx="10515600" cy="4812397"/>
          </a:xfrm>
        </p:spPr>
        <p:txBody>
          <a:bodyPr>
            <a:normAutofit fontScale="62500" lnSpcReduction="20000"/>
          </a:bodyPr>
          <a:lstStyle/>
          <a:p>
            <a:r>
              <a:rPr lang="pl-PL" sz="3400" b="1" kern="100" dirty="0">
                <a:effectLst/>
                <a:latin typeface="Arial" panose="020B0604020202020204" pitchFamily="34" charset="0"/>
                <a:ea typeface="Calibri" panose="020F0502020204030204" pitchFamily="34" charset="0"/>
                <a:cs typeface="Arial" panose="020B0604020202020204" pitchFamily="34" charset="0"/>
              </a:rPr>
              <a:t>Środki te w sposób szczególny zostały „wbudowane” w porządek prawny gospodarki budżetowej JST. W przeciwieństwie do dotacji, subwencji i środków europejskich </a:t>
            </a:r>
            <a:r>
              <a:rPr lang="pl-PL" sz="34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„środki” z funduszy celowych operowanych przez BGK </a:t>
            </a:r>
            <a:r>
              <a:rPr lang="pl-PL" sz="3400" b="1" kern="100" dirty="0">
                <a:effectLst/>
                <a:latin typeface="Arial" panose="020B0604020202020204" pitchFamily="34" charset="0"/>
                <a:ea typeface="Calibri" panose="020F0502020204030204" pitchFamily="34" charset="0"/>
                <a:cs typeface="Arial" panose="020B0604020202020204" pitchFamily="34" charset="0"/>
              </a:rPr>
              <a:t>nie zostały uregulowane w ustawie o finansach publicznych lub ustawie o dochodach JST.</a:t>
            </a:r>
          </a:p>
          <a:p>
            <a:r>
              <a:rPr lang="pl-PL" sz="3400" b="1" kern="100" dirty="0">
                <a:effectLst/>
                <a:latin typeface="Arial" panose="020B0604020202020204" pitchFamily="34" charset="0"/>
                <a:ea typeface="Calibri" panose="020F0502020204030204" pitchFamily="34" charset="0"/>
                <a:cs typeface="Arial" panose="020B0604020202020204" pitchFamily="34" charset="0"/>
              </a:rPr>
              <a:t>Ustawodawca nie uregulował ich statusu prawnego zarówno po stronie dochodów, jak i wydatków budżetowych samorządów.</a:t>
            </a:r>
          </a:p>
          <a:p>
            <a:r>
              <a:rPr lang="pl-PL" sz="3400" b="1" kern="100" dirty="0">
                <a:effectLst/>
                <a:latin typeface="Arial" panose="020B0604020202020204" pitchFamily="34" charset="0"/>
                <a:ea typeface="Calibri" panose="020F0502020204030204" pitchFamily="34" charset="0"/>
                <a:cs typeface="Arial" panose="020B0604020202020204" pitchFamily="34" charset="0"/>
              </a:rPr>
              <a:t>Środki powyższe </a:t>
            </a:r>
            <a:r>
              <a:rPr lang="pl-PL" sz="3400" b="1" kern="0" dirty="0">
                <a:effectLst/>
                <a:latin typeface="Arial" panose="020B0604020202020204" pitchFamily="34" charset="0"/>
                <a:ea typeface="Calibri" panose="020F0502020204030204" pitchFamily="34" charset="0"/>
                <a:cs typeface="Arial" panose="020B0604020202020204" pitchFamily="34" charset="0"/>
              </a:rPr>
              <a:t>spełniają podstawowe cechy dotacji celowej (stąd też można je określić jako </a:t>
            </a:r>
            <a:r>
              <a:rPr lang="pl-PL" sz="3400" b="1" i="1" kern="0" dirty="0">
                <a:solidFill>
                  <a:srgbClr val="0070C0"/>
                </a:solidFill>
                <a:effectLst/>
                <a:latin typeface="Arial" panose="020B0604020202020204" pitchFamily="34" charset="0"/>
                <a:ea typeface="Calibri" panose="020F0502020204030204" pitchFamily="34" charset="0"/>
                <a:cs typeface="Arial" panose="020B0604020202020204" pitchFamily="34" charset="0"/>
              </a:rPr>
              <a:t>quasi</a:t>
            </a:r>
            <a:r>
              <a:rPr lang="pl-PL" sz="3400" b="1" kern="0" dirty="0">
                <a:solidFill>
                  <a:srgbClr val="0070C0"/>
                </a:solidFill>
                <a:effectLst/>
                <a:latin typeface="Arial" panose="020B0604020202020204" pitchFamily="34" charset="0"/>
                <a:ea typeface="Calibri" panose="020F0502020204030204" pitchFamily="34" charset="0"/>
                <a:cs typeface="Arial" panose="020B0604020202020204" pitchFamily="34" charset="0"/>
              </a:rPr>
              <a:t>-dotacje</a:t>
            </a:r>
            <a:r>
              <a:rPr lang="pl-PL" sz="3400" b="1" kern="0" dirty="0">
                <a:effectLst/>
                <a:latin typeface="Arial" panose="020B0604020202020204" pitchFamily="34" charset="0"/>
                <a:ea typeface="Calibri" panose="020F0502020204030204" pitchFamily="34" charset="0"/>
                <a:cs typeface="Arial" panose="020B0604020202020204" pitchFamily="34" charset="0"/>
              </a:rPr>
              <a:t>), jednakże ustawodawca nie nazywa ich dotacjami, co wywołuje (wyklucza) określone skutki w zakresie odpowiedzialności w zakresie ich pobierania i wykorzystania. </a:t>
            </a:r>
          </a:p>
          <a:p>
            <a:r>
              <a:rPr lang="pl-PL" sz="3400" b="1" dirty="0">
                <a:effectLst/>
                <a:latin typeface="Arial" panose="020B0604020202020204" pitchFamily="34" charset="0"/>
                <a:ea typeface="Calibri" panose="020F0502020204030204" pitchFamily="34" charset="0"/>
                <a:cs typeface="Arial" panose="020B0604020202020204" pitchFamily="34" charset="0"/>
              </a:rPr>
              <a:t>Do ww. „środków” </a:t>
            </a:r>
            <a:r>
              <a:rPr lang="pl-PL" sz="3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nie mają bowiem zastosowania przepisy dotacyjne </a:t>
            </a:r>
            <a:r>
              <a:rPr lang="pl-PL" sz="3400" b="1"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u.f.p</a:t>
            </a:r>
            <a:r>
              <a:rPr lang="pl-PL" sz="3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 a także przepisy ustawy o odpowiedzialności za naruszenie dyscypliny finansów publicznych</a:t>
            </a:r>
            <a:r>
              <a:rPr lang="pl-PL" sz="3400" b="1" dirty="0">
                <a:effectLst/>
                <a:latin typeface="Arial" panose="020B0604020202020204" pitchFamily="34" charset="0"/>
                <a:ea typeface="Calibri" panose="020F0502020204030204" pitchFamily="34" charset="0"/>
                <a:cs typeface="Arial" panose="020B0604020202020204" pitchFamily="34" charset="0"/>
              </a:rPr>
              <a:t> (art. 8 i 9). Nie będzie do nich mieć także zastosowanie odpowiedzialność karna-skarbowa z art. 82 </a:t>
            </a:r>
            <a:r>
              <a:rPr lang="pl-PL" sz="3400" b="1" dirty="0" err="1">
                <a:effectLst/>
                <a:latin typeface="Arial" panose="020B0604020202020204" pitchFamily="34" charset="0"/>
                <a:ea typeface="Calibri" panose="020F0502020204030204" pitchFamily="34" charset="0"/>
                <a:cs typeface="Arial" panose="020B0604020202020204" pitchFamily="34" charset="0"/>
              </a:rPr>
              <a:t>k.k.s</a:t>
            </a:r>
            <a:r>
              <a:rPr lang="pl-PL" sz="3400" b="1" dirty="0">
                <a:effectLst/>
                <a:latin typeface="Arial" panose="020B0604020202020204" pitchFamily="34" charset="0"/>
                <a:ea typeface="Calibri" panose="020F0502020204030204" pitchFamily="34" charset="0"/>
                <a:cs typeface="Arial" panose="020B0604020202020204" pitchFamily="34" charset="0"/>
              </a:rPr>
              <a:t>. Zakres przedmiotowy czynu z art. 82 ustawy z 10.09.1999 r. Kodeks karny skarbowy (</a:t>
            </a:r>
            <a:r>
              <a:rPr lang="pl-PL" sz="3400" b="1" dirty="0" err="1">
                <a:effectLst/>
                <a:latin typeface="Arial" panose="020B0604020202020204" pitchFamily="34" charset="0"/>
                <a:ea typeface="Calibri" panose="020F0502020204030204" pitchFamily="34" charset="0"/>
                <a:cs typeface="Arial" panose="020B0604020202020204" pitchFamily="34" charset="0"/>
              </a:rPr>
              <a:t>t.j</a:t>
            </a:r>
            <a:r>
              <a:rPr lang="pl-PL" sz="3400" b="1" dirty="0">
                <a:effectLst/>
                <a:latin typeface="Arial" panose="020B0604020202020204" pitchFamily="34" charset="0"/>
                <a:ea typeface="Calibri" panose="020F0502020204030204" pitchFamily="34" charset="0"/>
                <a:cs typeface="Arial" panose="020B0604020202020204" pitchFamily="34" charset="0"/>
              </a:rPr>
              <a:t>. Dz.U. z 2022 r. poz. 859) został zawężony tylko do dotacji lub subwencji, a więc nie dotyczy innych instrumentów finansowych (tj. środki celowe, dopłata, wsparcie, dofinansowanie).</a:t>
            </a:r>
          </a:p>
          <a:p>
            <a:pPr marL="0" indent="0">
              <a:buNone/>
            </a:pPr>
            <a:endParaRPr lang="pl-PL" sz="2800" b="1" kern="1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039792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BF5CB1-CDBF-3D32-B5B4-D77FB749E6D3}"/>
              </a:ext>
            </a:extLst>
          </p:cNvPr>
          <p:cNvSpPr>
            <a:spLocks noGrp="1"/>
          </p:cNvSpPr>
          <p:nvPr>
            <p:ph type="title"/>
          </p:nvPr>
        </p:nvSpPr>
        <p:spPr/>
        <p:txBody>
          <a:bodyPr>
            <a:normAutofit/>
          </a:bodyPr>
          <a:lstStyle/>
          <a:p>
            <a:r>
              <a:rPr lang="pl-PL" sz="2000" dirty="0"/>
              <a:t>Sprawozdanie z działalności regionalnych izb obrachunkowych i wykonania budżetu przez jednostki samorządu terytorialnego w 2022 r., Warszawa 2023, s. 161, https://rio.gov.pl/153/24/sprawozdanie-krrio-za-2022-rok.html</a:t>
            </a:r>
          </a:p>
        </p:txBody>
      </p:sp>
      <p:pic>
        <p:nvPicPr>
          <p:cNvPr id="5" name="Symbol zastępczy zawartości 4">
            <a:extLst>
              <a:ext uri="{FF2B5EF4-FFF2-40B4-BE49-F238E27FC236}">
                <a16:creationId xmlns:a16="http://schemas.microsoft.com/office/drawing/2014/main" id="{B02E9758-06E4-EBAD-39B1-25470D9E5169}"/>
              </a:ext>
            </a:extLst>
          </p:cNvPr>
          <p:cNvPicPr>
            <a:picLocks noGrp="1" noChangeAspect="1"/>
          </p:cNvPicPr>
          <p:nvPr>
            <p:ph idx="1"/>
          </p:nvPr>
        </p:nvPicPr>
        <p:blipFill>
          <a:blip r:embed="rId2"/>
          <a:stretch>
            <a:fillRect/>
          </a:stretch>
        </p:blipFill>
        <p:spPr>
          <a:xfrm>
            <a:off x="838200" y="1575582"/>
            <a:ext cx="10515600" cy="4917293"/>
          </a:xfrm>
        </p:spPr>
      </p:pic>
    </p:spTree>
    <p:extLst>
      <p:ext uri="{BB962C8B-B14F-4D97-AF65-F5344CB8AC3E}">
        <p14:creationId xmlns:p14="http://schemas.microsoft.com/office/powerpoint/2010/main" val="3835952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4FA833F-3073-6F4A-74D5-C01EBD2D137B}"/>
              </a:ext>
            </a:extLst>
          </p:cNvPr>
          <p:cNvSpPr>
            <a:spLocks noGrp="1"/>
          </p:cNvSpPr>
          <p:nvPr>
            <p:ph type="title"/>
          </p:nvPr>
        </p:nvSpPr>
        <p:spPr/>
        <p:txBody>
          <a:bodyPr>
            <a:normAutofit fontScale="90000"/>
          </a:bodyPr>
          <a:lstStyle/>
          <a:p>
            <a:br>
              <a:rPr lang="pl-PL" b="1" dirty="0"/>
            </a:br>
            <a:r>
              <a:rPr lang="en-US" b="1" dirty="0">
                <a:solidFill>
                  <a:srgbClr val="00B050"/>
                </a:solidFill>
                <a:latin typeface="Arial" panose="020B0604020202020204" pitchFamily="34" charset="0"/>
                <a:cs typeface="Arial" panose="020B0604020202020204" pitchFamily="34" charset="0"/>
              </a:rPr>
              <a:t>Local Government Dependency on Intergovernmental Transfers</a:t>
            </a:r>
            <a:br>
              <a:rPr lang="en-US" b="1" dirty="0">
                <a:solidFill>
                  <a:srgbClr val="00B050"/>
                </a:solidFill>
                <a:latin typeface="Arial" panose="020B0604020202020204" pitchFamily="34" charset="0"/>
                <a:cs typeface="Arial" panose="020B0604020202020204" pitchFamily="34" charset="0"/>
              </a:rPr>
            </a:br>
            <a:endParaRPr lang="pl-PL" b="1" dirty="0">
              <a:solidFill>
                <a:srgbClr val="00B050"/>
              </a:solidFill>
              <a:latin typeface="Arial" panose="020B0604020202020204" pitchFamily="34" charset="0"/>
              <a:cs typeface="Arial" panose="020B0604020202020204" pitchFamily="34" charset="0"/>
            </a:endParaRPr>
          </a:p>
        </p:txBody>
      </p:sp>
      <p:sp>
        <p:nvSpPr>
          <p:cNvPr id="3" name="Symbol zastępczy zawartości 2">
            <a:extLst>
              <a:ext uri="{FF2B5EF4-FFF2-40B4-BE49-F238E27FC236}">
                <a16:creationId xmlns:a16="http://schemas.microsoft.com/office/drawing/2014/main" id="{2E4365D0-DEBA-8F39-A078-FD9AE2B3E1D9}"/>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It is assumed that </a:t>
            </a:r>
            <a:r>
              <a:rPr lang="en-US" dirty="0">
                <a:solidFill>
                  <a:srgbClr val="0070C0"/>
                </a:solidFill>
                <a:latin typeface="Arial" panose="020B0604020202020204" pitchFamily="34" charset="0"/>
                <a:cs typeface="Arial" panose="020B0604020202020204" pitchFamily="34" charset="0"/>
              </a:rPr>
              <a:t>the higher the intergovernmental transfers, </a:t>
            </a:r>
            <a:r>
              <a:rPr lang="en-US" dirty="0">
                <a:latin typeface="Arial" panose="020B0604020202020204" pitchFamily="34" charset="0"/>
                <a:cs typeface="Arial" panose="020B0604020202020204" pitchFamily="34" charset="0"/>
              </a:rPr>
              <a:t>the greater is the financial dependence of local governments on other tiers of government and the lower is the local autonomy. </a:t>
            </a:r>
          </a:p>
          <a:p>
            <a:r>
              <a:rPr lang="en-US" dirty="0">
                <a:latin typeface="Arial" panose="020B0604020202020204" pitchFamily="34" charset="0"/>
                <a:cs typeface="Arial" panose="020B0604020202020204" pitchFamily="34" charset="0"/>
              </a:rPr>
              <a:t>The average for the OECD-European countries is </a:t>
            </a:r>
            <a:r>
              <a:rPr lang="en-US" dirty="0">
                <a:solidFill>
                  <a:srgbClr val="0070C0"/>
                </a:solidFill>
                <a:latin typeface="Arial" panose="020B0604020202020204" pitchFamily="34" charset="0"/>
                <a:cs typeface="Arial" panose="020B0604020202020204" pitchFamily="34" charset="0"/>
              </a:rPr>
              <a:t>49.8%</a:t>
            </a:r>
            <a:r>
              <a:rPr lang="en-US" dirty="0">
                <a:latin typeface="Arial" panose="020B0604020202020204" pitchFamily="34" charset="0"/>
                <a:cs typeface="Arial" panose="020B0604020202020204" pitchFamily="34" charset="0"/>
              </a:rPr>
              <a:t>, which shows a strong dependence of local governments on intergovernmental transfers</a:t>
            </a:r>
            <a:r>
              <a:rPr lang="pl-PL" dirty="0">
                <a:latin typeface="Arial" panose="020B0604020202020204" pitchFamily="34" charset="0"/>
                <a:cs typeface="Arial" panose="020B0604020202020204" pitchFamily="34" charset="0"/>
              </a:rPr>
              <a:t>.</a:t>
            </a:r>
          </a:p>
          <a:p>
            <a:pPr marL="0" indent="0">
              <a:buNone/>
            </a:pPr>
            <a:endParaRPr lang="pl-PL" dirty="0">
              <a:latin typeface="Arial" panose="020B0604020202020204" pitchFamily="34" charset="0"/>
              <a:cs typeface="Arial" panose="020B0604020202020204" pitchFamily="34" charset="0"/>
            </a:endParaRPr>
          </a:p>
          <a:p>
            <a:pPr algn="r"/>
            <a:r>
              <a:rPr lang="en-US" sz="2000" dirty="0">
                <a:latin typeface="Arial" panose="020B0604020202020204" pitchFamily="34" charset="0"/>
                <a:cs typeface="Arial" panose="020B0604020202020204" pitchFamily="34" charset="0"/>
              </a:rPr>
              <a:t>Centre for Public Administration Research</a:t>
            </a:r>
            <a:r>
              <a:rPr lang="pl-PL" sz="2000" dirty="0">
                <a:latin typeface="Arial" panose="020B0604020202020204" pitchFamily="34" charset="0"/>
                <a:cs typeface="Arial" panose="020B0604020202020204" pitchFamily="34" charset="0"/>
              </a:rPr>
              <a:t>, https://www.kdz.eu/en/news/blog/european-local-government-finances-and-local-autonomy</a:t>
            </a:r>
            <a:endParaRPr lang="en-US" sz="2000" dirty="0">
              <a:latin typeface="Arial" panose="020B0604020202020204" pitchFamily="34" charset="0"/>
              <a:cs typeface="Arial" panose="020B0604020202020204" pitchFamily="34" charset="0"/>
            </a:endParaRPr>
          </a:p>
          <a:p>
            <a:endParaRPr lang="pl-PL" dirty="0"/>
          </a:p>
        </p:txBody>
      </p:sp>
    </p:spTree>
    <p:extLst>
      <p:ext uri="{BB962C8B-B14F-4D97-AF65-F5344CB8AC3E}">
        <p14:creationId xmlns:p14="http://schemas.microsoft.com/office/powerpoint/2010/main" val="2154550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9C6C79D-C346-DFE3-D184-D73D0994C9BA}"/>
              </a:ext>
            </a:extLst>
          </p:cNvPr>
          <p:cNvSpPr>
            <a:spLocks noGrp="1"/>
          </p:cNvSpPr>
          <p:nvPr>
            <p:ph type="title"/>
          </p:nvPr>
        </p:nvSpPr>
        <p:spPr>
          <a:xfrm>
            <a:off x="838200" y="168814"/>
            <a:ext cx="10515600" cy="393896"/>
          </a:xfrm>
        </p:spPr>
        <p:txBody>
          <a:bodyPr>
            <a:normAutofit fontScale="90000"/>
          </a:bodyPr>
          <a:lstStyle/>
          <a:p>
            <a:r>
              <a:rPr lang="en-US" sz="2800" b="1" dirty="0"/>
              <a:t>Local Government Dependency on Intergovernmental Transfers</a:t>
            </a:r>
            <a:r>
              <a:rPr lang="pl-PL" sz="2800" b="1" dirty="0"/>
              <a:t>, 2021</a:t>
            </a:r>
            <a:endParaRPr lang="pl-PL" sz="2800" dirty="0"/>
          </a:p>
        </p:txBody>
      </p:sp>
      <p:pic>
        <p:nvPicPr>
          <p:cNvPr id="5" name="Symbol zastępczy zawartości 4">
            <a:extLst>
              <a:ext uri="{FF2B5EF4-FFF2-40B4-BE49-F238E27FC236}">
                <a16:creationId xmlns:a16="http://schemas.microsoft.com/office/drawing/2014/main" id="{BD0C6B34-6F6E-2E91-E877-118D0925256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53551" y="562710"/>
            <a:ext cx="10086536" cy="6295291"/>
          </a:xfrm>
        </p:spPr>
      </p:pic>
    </p:spTree>
    <p:extLst>
      <p:ext uri="{BB962C8B-B14F-4D97-AF65-F5344CB8AC3E}">
        <p14:creationId xmlns:p14="http://schemas.microsoft.com/office/powerpoint/2010/main" val="28870399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8742CA3-ABED-0ADD-1CFB-04C1EAEFB23E}"/>
              </a:ext>
            </a:extLst>
          </p:cNvPr>
          <p:cNvSpPr>
            <a:spLocks noGrp="1"/>
          </p:cNvSpPr>
          <p:nvPr>
            <p:ph type="title"/>
          </p:nvPr>
        </p:nvSpPr>
        <p:spPr/>
        <p:txBody>
          <a:bodyPr>
            <a:normAutofit fontScale="90000"/>
          </a:bodyPr>
          <a:lstStyle/>
          <a:p>
            <a:br>
              <a:rPr lang="pl-PL" sz="2400" b="1" dirty="0"/>
            </a:br>
            <a:br>
              <a:rPr lang="pl-PL" sz="2400" b="1" dirty="0"/>
            </a:br>
            <a:br>
              <a:rPr lang="pl-PL" sz="2400" b="1" dirty="0"/>
            </a:br>
            <a:br>
              <a:rPr lang="pl-PL" sz="2400" b="1" dirty="0"/>
            </a:br>
            <a:r>
              <a:rPr lang="en-US" sz="2400" b="1" dirty="0"/>
              <a:t>Centre for Public Administration Research</a:t>
            </a:r>
            <a:br>
              <a:rPr lang="pl-PL" sz="2400" b="1" dirty="0"/>
            </a:br>
            <a:r>
              <a:rPr lang="pl-PL" sz="2400" b="1" dirty="0" err="1">
                <a:solidFill>
                  <a:srgbClr val="00B050"/>
                </a:solidFill>
              </a:rPr>
              <a:t>Local</a:t>
            </a:r>
            <a:r>
              <a:rPr lang="pl-PL" sz="2400" b="1" dirty="0">
                <a:solidFill>
                  <a:srgbClr val="00B050"/>
                </a:solidFill>
              </a:rPr>
              <a:t> </a:t>
            </a:r>
            <a:r>
              <a:rPr lang="pl-PL" sz="2400" b="1" dirty="0" err="1">
                <a:solidFill>
                  <a:srgbClr val="00B050"/>
                </a:solidFill>
              </a:rPr>
              <a:t>Autonomy</a:t>
            </a:r>
            <a:r>
              <a:rPr lang="pl-PL" sz="2400" b="1" dirty="0">
                <a:solidFill>
                  <a:srgbClr val="00B050"/>
                </a:solidFill>
              </a:rPr>
              <a:t> Index (LAI), </a:t>
            </a:r>
            <a:r>
              <a:rPr lang="pl-PL" sz="2400" b="1" dirty="0"/>
              <a:t>https://www.kdz.eu/en/news/blog/european-local-government-finances-and-local-autonomy</a:t>
            </a:r>
            <a:br>
              <a:rPr lang="pl-PL" b="1" dirty="0"/>
            </a:br>
            <a:br>
              <a:rPr lang="en-US" b="1" dirty="0"/>
            </a:br>
            <a:endParaRPr lang="pl-PL" dirty="0"/>
          </a:p>
        </p:txBody>
      </p:sp>
      <p:sp>
        <p:nvSpPr>
          <p:cNvPr id="3" name="Symbol zastępczy zawartości 2">
            <a:extLst>
              <a:ext uri="{FF2B5EF4-FFF2-40B4-BE49-F238E27FC236}">
                <a16:creationId xmlns:a16="http://schemas.microsoft.com/office/drawing/2014/main" id="{1D23BEF5-2F3A-3FBB-1C2B-B20CD022DA27}"/>
              </a:ext>
            </a:extLst>
          </p:cNvPr>
          <p:cNvSpPr>
            <a:spLocks noGrp="1"/>
          </p:cNvSpPr>
          <p:nvPr>
            <p:ph idx="1"/>
          </p:nvPr>
        </p:nvSpPr>
        <p:spPr/>
        <p:txBody>
          <a:bodyPr>
            <a:normAutofit fontScale="92500" lnSpcReduction="20000"/>
          </a:bodyPr>
          <a:lstStyle/>
          <a:p>
            <a:pPr marL="0" indent="0">
              <a:buNone/>
            </a:pPr>
            <a:r>
              <a:rPr lang="en-US" b="1" dirty="0"/>
              <a:t>Local autonomy is described by eleven variables, these are combined to seven dimensions</a:t>
            </a:r>
            <a:r>
              <a:rPr lang="pl-PL" b="1" dirty="0"/>
              <a:t>, </a:t>
            </a:r>
            <a:r>
              <a:rPr lang="en-US" b="1" dirty="0"/>
              <a:t>i.e.</a:t>
            </a:r>
            <a:r>
              <a:rPr lang="pl-PL" b="1" dirty="0"/>
              <a:t>:</a:t>
            </a:r>
          </a:p>
          <a:p>
            <a:r>
              <a:rPr lang="en-US" b="1" dirty="0">
                <a:solidFill>
                  <a:srgbClr val="0070C0"/>
                </a:solidFill>
              </a:rPr>
              <a:t>legal autonomy</a:t>
            </a:r>
            <a:r>
              <a:rPr lang="pl-PL" b="1" dirty="0">
                <a:solidFill>
                  <a:srgbClr val="0070C0"/>
                </a:solidFill>
              </a:rPr>
              <a:t> (autonomia prawna)</a:t>
            </a:r>
            <a:r>
              <a:rPr lang="en-US" b="1" dirty="0">
                <a:solidFill>
                  <a:srgbClr val="0070C0"/>
                </a:solidFill>
              </a:rPr>
              <a:t>, </a:t>
            </a:r>
            <a:endParaRPr lang="pl-PL" b="1" dirty="0">
              <a:solidFill>
                <a:srgbClr val="0070C0"/>
              </a:solidFill>
            </a:endParaRPr>
          </a:p>
          <a:p>
            <a:r>
              <a:rPr lang="en-US" b="1" dirty="0">
                <a:solidFill>
                  <a:srgbClr val="0070C0"/>
                </a:solidFill>
              </a:rPr>
              <a:t>policy scope</a:t>
            </a:r>
            <a:r>
              <a:rPr lang="pl-PL" b="1" dirty="0">
                <a:solidFill>
                  <a:srgbClr val="0070C0"/>
                </a:solidFill>
              </a:rPr>
              <a:t> (zakres polityki)</a:t>
            </a:r>
            <a:r>
              <a:rPr lang="en-US" b="1" dirty="0">
                <a:solidFill>
                  <a:srgbClr val="0070C0"/>
                </a:solidFill>
              </a:rPr>
              <a:t>, </a:t>
            </a:r>
            <a:endParaRPr lang="pl-PL" b="1" dirty="0">
              <a:solidFill>
                <a:srgbClr val="0070C0"/>
              </a:solidFill>
            </a:endParaRPr>
          </a:p>
          <a:p>
            <a:r>
              <a:rPr lang="en-US" b="1" dirty="0">
                <a:solidFill>
                  <a:srgbClr val="0070C0"/>
                </a:solidFill>
              </a:rPr>
              <a:t>political discretion</a:t>
            </a:r>
            <a:r>
              <a:rPr lang="pl-PL" b="1" dirty="0">
                <a:solidFill>
                  <a:srgbClr val="0070C0"/>
                </a:solidFill>
              </a:rPr>
              <a:t> (wolność polityki)</a:t>
            </a:r>
            <a:r>
              <a:rPr lang="en-US" b="1" dirty="0">
                <a:solidFill>
                  <a:srgbClr val="0070C0"/>
                </a:solidFill>
              </a:rPr>
              <a:t>, </a:t>
            </a:r>
            <a:endParaRPr lang="pl-PL" b="1" dirty="0">
              <a:solidFill>
                <a:srgbClr val="0070C0"/>
              </a:solidFill>
            </a:endParaRPr>
          </a:p>
          <a:p>
            <a:r>
              <a:rPr lang="en-US" b="1" dirty="0">
                <a:solidFill>
                  <a:srgbClr val="0070C0"/>
                </a:solidFill>
              </a:rPr>
              <a:t>financial autonomy</a:t>
            </a:r>
            <a:r>
              <a:rPr lang="pl-PL" b="1" dirty="0">
                <a:solidFill>
                  <a:srgbClr val="0070C0"/>
                </a:solidFill>
              </a:rPr>
              <a:t> (autonomia finansowa)</a:t>
            </a:r>
            <a:r>
              <a:rPr lang="en-US" b="1" dirty="0">
                <a:solidFill>
                  <a:srgbClr val="0070C0"/>
                </a:solidFill>
              </a:rPr>
              <a:t>, </a:t>
            </a:r>
            <a:endParaRPr lang="pl-PL" b="1" dirty="0">
              <a:solidFill>
                <a:srgbClr val="0070C0"/>
              </a:solidFill>
            </a:endParaRPr>
          </a:p>
          <a:p>
            <a:r>
              <a:rPr lang="en-US" b="1" dirty="0">
                <a:solidFill>
                  <a:srgbClr val="0070C0"/>
                </a:solidFill>
              </a:rPr>
              <a:t>organizational autonomy</a:t>
            </a:r>
            <a:r>
              <a:rPr lang="pl-PL" b="1" dirty="0">
                <a:solidFill>
                  <a:srgbClr val="0070C0"/>
                </a:solidFill>
              </a:rPr>
              <a:t> (autonomia organizacyjna)</a:t>
            </a:r>
          </a:p>
          <a:p>
            <a:r>
              <a:rPr lang="en-US" b="1" dirty="0">
                <a:solidFill>
                  <a:srgbClr val="0070C0"/>
                </a:solidFill>
              </a:rPr>
              <a:t>non-interference</a:t>
            </a:r>
            <a:r>
              <a:rPr lang="pl-PL" b="1" dirty="0">
                <a:solidFill>
                  <a:srgbClr val="0070C0"/>
                </a:solidFill>
              </a:rPr>
              <a:t> (brak ingerencji)</a:t>
            </a:r>
          </a:p>
          <a:p>
            <a:pPr marL="0" indent="0">
              <a:buNone/>
            </a:pPr>
            <a:r>
              <a:rPr lang="en-US" b="1" dirty="0"/>
              <a:t>which in turn are condensed to the </a:t>
            </a:r>
            <a:r>
              <a:rPr lang="pl-PL" b="1" dirty="0">
                <a:solidFill>
                  <a:srgbClr val="00B050"/>
                </a:solidFill>
              </a:rPr>
              <a:t>L</a:t>
            </a:r>
            <a:r>
              <a:rPr lang="en-US" b="1" dirty="0" err="1">
                <a:solidFill>
                  <a:srgbClr val="00B050"/>
                </a:solidFill>
              </a:rPr>
              <a:t>ocal</a:t>
            </a:r>
            <a:r>
              <a:rPr lang="en-US" b="1" dirty="0">
                <a:solidFill>
                  <a:srgbClr val="00B050"/>
                </a:solidFill>
              </a:rPr>
              <a:t> </a:t>
            </a:r>
            <a:r>
              <a:rPr lang="pl-PL" b="1" dirty="0">
                <a:solidFill>
                  <a:srgbClr val="00B050"/>
                </a:solidFill>
              </a:rPr>
              <a:t>A</a:t>
            </a:r>
            <a:r>
              <a:rPr lang="en-US" b="1" dirty="0" err="1">
                <a:solidFill>
                  <a:srgbClr val="00B050"/>
                </a:solidFill>
              </a:rPr>
              <a:t>utonomy</a:t>
            </a:r>
            <a:r>
              <a:rPr lang="en-US" b="1" dirty="0">
                <a:solidFill>
                  <a:srgbClr val="00B050"/>
                </a:solidFill>
              </a:rPr>
              <a:t> </a:t>
            </a:r>
            <a:r>
              <a:rPr lang="pl-PL" b="1" dirty="0">
                <a:solidFill>
                  <a:srgbClr val="00B050"/>
                </a:solidFill>
              </a:rPr>
              <a:t>I</a:t>
            </a:r>
            <a:r>
              <a:rPr lang="en-US" b="1" dirty="0" err="1">
                <a:solidFill>
                  <a:srgbClr val="00B050"/>
                </a:solidFill>
              </a:rPr>
              <a:t>ndex</a:t>
            </a:r>
            <a:r>
              <a:rPr lang="en-US" b="1" dirty="0">
                <a:solidFill>
                  <a:srgbClr val="00B050"/>
                </a:solidFill>
              </a:rPr>
              <a:t> (LAI). </a:t>
            </a:r>
            <a:r>
              <a:rPr lang="en-US" b="1" dirty="0"/>
              <a:t>The LAI provides an appropriate estimator for local autonomy as non-quantitative characteristics and competences are measured. </a:t>
            </a:r>
            <a:endParaRPr lang="pl-PL" b="1" dirty="0"/>
          </a:p>
        </p:txBody>
      </p:sp>
    </p:spTree>
    <p:extLst>
      <p:ext uri="{BB962C8B-B14F-4D97-AF65-F5344CB8AC3E}">
        <p14:creationId xmlns:p14="http://schemas.microsoft.com/office/powerpoint/2010/main" val="1054266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E7009EC-0502-72C0-D975-7B6E252F57AB}"/>
              </a:ext>
            </a:extLst>
          </p:cNvPr>
          <p:cNvSpPr>
            <a:spLocks noGrp="1"/>
          </p:cNvSpPr>
          <p:nvPr>
            <p:ph type="title"/>
          </p:nvPr>
        </p:nvSpPr>
        <p:spPr/>
        <p:txBody>
          <a:bodyPr>
            <a:normAutofit/>
          </a:bodyPr>
          <a:lstStyle/>
          <a:p>
            <a:pPr algn="ctr"/>
            <a:r>
              <a:rPr lang="pl-PL" sz="3600" b="1" dirty="0">
                <a:latin typeface="Arial" panose="020B0604020202020204" pitchFamily="34" charset="0"/>
                <a:cs typeface="Arial" panose="020B0604020202020204" pitchFamily="34" charset="0"/>
              </a:rPr>
              <a:t>Ustawowa definicja dotacji</a:t>
            </a:r>
          </a:p>
        </p:txBody>
      </p:sp>
      <p:sp>
        <p:nvSpPr>
          <p:cNvPr id="3" name="Symbol zastępczy zawartości 2">
            <a:extLst>
              <a:ext uri="{FF2B5EF4-FFF2-40B4-BE49-F238E27FC236}">
                <a16:creationId xmlns:a16="http://schemas.microsoft.com/office/drawing/2014/main" id="{69A47F59-9D72-10AD-E29E-F23B6AAC98CC}"/>
              </a:ext>
            </a:extLst>
          </p:cNvPr>
          <p:cNvSpPr>
            <a:spLocks noGrp="1"/>
          </p:cNvSpPr>
          <p:nvPr>
            <p:ph idx="1"/>
          </p:nvPr>
        </p:nvSpPr>
        <p:spPr>
          <a:xfrm>
            <a:off x="838200" y="1825625"/>
            <a:ext cx="10515600" cy="4667250"/>
          </a:xfrm>
        </p:spPr>
        <p:txBody>
          <a:bodyPr>
            <a:normAutofit fontScale="92500" lnSpcReduction="20000"/>
          </a:bodyPr>
          <a:lstStyle/>
          <a:p>
            <a:pPr marL="0" indent="0" algn="just">
              <a:lnSpc>
                <a:spcPct val="150000"/>
              </a:lnSpc>
              <a:buNone/>
            </a:pPr>
            <a:r>
              <a:rPr lang="pl-PL" sz="1900" b="1" dirty="0">
                <a:effectLst/>
                <a:latin typeface="Arial" panose="020B0604020202020204" pitchFamily="34" charset="0"/>
                <a:ea typeface="Times New Roman" panose="02020603050405020304" pitchFamily="18" charset="0"/>
                <a:cs typeface="Arial" panose="020B0604020202020204" pitchFamily="34" charset="0"/>
              </a:rPr>
              <a:t>Zgodnie z </a:t>
            </a:r>
            <a:r>
              <a:rPr lang="pl-PL" sz="19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art. 126 </a:t>
            </a:r>
            <a:r>
              <a:rPr lang="pl-PL" sz="1900" b="1"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u.f.p</a:t>
            </a:r>
            <a:r>
              <a:rPr lang="pl-PL" sz="19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pl-PL" sz="1900" b="1" dirty="0">
                <a:effectLst/>
                <a:latin typeface="Arial" panose="020B0604020202020204" pitchFamily="34" charset="0"/>
                <a:ea typeface="Times New Roman" panose="02020603050405020304" pitchFamily="18" charset="0"/>
                <a:cs typeface="Arial" panose="020B0604020202020204" pitchFamily="34" charset="0"/>
              </a:rPr>
              <a:t>dotacje są to podlegające szczególnym zasadom rozliczania środki z budżetu państwa, budżetu JST oraz z państwowych funduszy celowych przeznaczone na podstawie ustawy o finansach publicznych, odrębnych ustaw lub umów międzynarodowych na finansowanie lub dofinansowanie realizacji zadań publicznych. </a:t>
            </a:r>
          </a:p>
          <a:p>
            <a:pPr marL="0" indent="0" algn="just">
              <a:lnSpc>
                <a:spcPct val="150000"/>
              </a:lnSpc>
              <a:buNone/>
            </a:pPr>
            <a:r>
              <a:rPr lang="pl-PL" sz="1900" b="1" dirty="0">
                <a:effectLst/>
                <a:latin typeface="Arial" panose="020B0604020202020204" pitchFamily="34" charset="0"/>
                <a:ea typeface="Times New Roman" panose="02020603050405020304" pitchFamily="18" charset="0"/>
                <a:cs typeface="Arial" panose="020B0604020202020204" pitchFamily="34" charset="0"/>
              </a:rPr>
              <a:t>Powyższa ustawowa definicja wskazuje, że dotacją są środki, które spełniają łącznie następujące cechy:</a:t>
            </a:r>
          </a:p>
          <a:p>
            <a:pPr marL="342900" lvl="0" indent="-342900" algn="just">
              <a:lnSpc>
                <a:spcPct val="150000"/>
              </a:lnSpc>
              <a:buFont typeface="+mj-lt"/>
              <a:buAutoNum type="arabicParenR"/>
            </a:pPr>
            <a:r>
              <a:rPr lang="pl-PL" sz="1900" b="1" dirty="0">
                <a:effectLst/>
                <a:latin typeface="Arial" panose="020B0604020202020204" pitchFamily="34" charset="0"/>
                <a:ea typeface="Times New Roman" panose="02020603050405020304" pitchFamily="18" charset="0"/>
                <a:cs typeface="Arial" panose="020B0604020202020204" pitchFamily="34" charset="0"/>
              </a:rPr>
              <a:t>pochodzą z budżetu państwa, budżetu JST oraz z państwowego funduszu celowego;</a:t>
            </a:r>
          </a:p>
          <a:p>
            <a:pPr marL="342900" lvl="0" indent="-342900" algn="just">
              <a:lnSpc>
                <a:spcPct val="150000"/>
              </a:lnSpc>
              <a:buFont typeface="+mj-lt"/>
              <a:buAutoNum type="arabicParenR"/>
            </a:pPr>
            <a:r>
              <a:rPr lang="pl-PL" sz="1900" b="1" dirty="0">
                <a:effectLst/>
                <a:latin typeface="Arial" panose="020B0604020202020204" pitchFamily="34" charset="0"/>
                <a:ea typeface="Times New Roman" panose="02020603050405020304" pitchFamily="18" charset="0"/>
                <a:cs typeface="Arial" panose="020B0604020202020204" pitchFamily="34" charset="0"/>
              </a:rPr>
              <a:t>podlegają szczególnym zasadom rozliczania;</a:t>
            </a:r>
          </a:p>
          <a:p>
            <a:pPr marL="342900" lvl="0" indent="-342900" algn="just">
              <a:lnSpc>
                <a:spcPct val="150000"/>
              </a:lnSpc>
              <a:buFont typeface="+mj-lt"/>
              <a:buAutoNum type="arabicParenR"/>
            </a:pPr>
            <a:r>
              <a:rPr lang="pl-PL" sz="1900" b="1" dirty="0">
                <a:effectLst/>
                <a:latin typeface="Arial" panose="020B0604020202020204" pitchFamily="34" charset="0"/>
                <a:ea typeface="Times New Roman" panose="02020603050405020304" pitchFamily="18" charset="0"/>
                <a:cs typeface="Arial" panose="020B0604020202020204" pitchFamily="34" charset="0"/>
              </a:rPr>
              <a:t>ich cel przeznaczenia jest określony w ustawie o finansach publicznych, odrębnych ustawach lub umowach międzynarodowych;</a:t>
            </a:r>
          </a:p>
          <a:p>
            <a:pPr marL="342900" lvl="0" indent="-342900" algn="just">
              <a:lnSpc>
                <a:spcPct val="150000"/>
              </a:lnSpc>
              <a:buFont typeface="+mj-lt"/>
              <a:buAutoNum type="arabicParenR"/>
            </a:pPr>
            <a:r>
              <a:rPr lang="pl-PL" sz="1900" b="1" dirty="0">
                <a:effectLst/>
                <a:latin typeface="Arial" panose="020B0604020202020204" pitchFamily="34" charset="0"/>
                <a:ea typeface="Times New Roman" panose="02020603050405020304" pitchFamily="18" charset="0"/>
                <a:cs typeface="Arial" panose="020B0604020202020204" pitchFamily="34" charset="0"/>
              </a:rPr>
              <a:t>są przeznaczone na finansowanie lub dofinansowanie zadań publicznych.</a:t>
            </a:r>
          </a:p>
          <a:p>
            <a:endParaRPr lang="pl-PL" dirty="0"/>
          </a:p>
        </p:txBody>
      </p:sp>
    </p:spTree>
    <p:extLst>
      <p:ext uri="{BB962C8B-B14F-4D97-AF65-F5344CB8AC3E}">
        <p14:creationId xmlns:p14="http://schemas.microsoft.com/office/powerpoint/2010/main" val="11833491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5BDED7-C9D1-D42C-523D-E3672E85A653}"/>
              </a:ext>
            </a:extLst>
          </p:cNvPr>
          <p:cNvSpPr>
            <a:spLocks noGrp="1"/>
          </p:cNvSpPr>
          <p:nvPr>
            <p:ph type="title"/>
          </p:nvPr>
        </p:nvSpPr>
        <p:spPr>
          <a:xfrm>
            <a:off x="838200" y="337625"/>
            <a:ext cx="10515600" cy="436099"/>
          </a:xfrm>
        </p:spPr>
        <p:txBody>
          <a:bodyPr>
            <a:normAutofit fontScale="90000"/>
          </a:bodyPr>
          <a:lstStyle/>
          <a:p>
            <a:br>
              <a:rPr lang="pl-PL" b="1" dirty="0"/>
            </a:br>
            <a:r>
              <a:rPr lang="pl-PL" sz="2700" b="1" dirty="0" err="1">
                <a:latin typeface="Arial" panose="020B0604020202020204" pitchFamily="34" charset="0"/>
                <a:cs typeface="Arial" panose="020B0604020202020204" pitchFamily="34" charset="0"/>
              </a:rPr>
              <a:t>Local</a:t>
            </a:r>
            <a:r>
              <a:rPr lang="pl-PL" sz="2700" b="1" dirty="0">
                <a:latin typeface="Arial" panose="020B0604020202020204" pitchFamily="34" charset="0"/>
                <a:cs typeface="Arial" panose="020B0604020202020204" pitchFamily="34" charset="0"/>
              </a:rPr>
              <a:t> </a:t>
            </a:r>
            <a:r>
              <a:rPr lang="pl-PL" sz="2700" b="1" dirty="0" err="1">
                <a:latin typeface="Arial" panose="020B0604020202020204" pitchFamily="34" charset="0"/>
                <a:cs typeface="Arial" panose="020B0604020202020204" pitchFamily="34" charset="0"/>
              </a:rPr>
              <a:t>Autonomy</a:t>
            </a:r>
            <a:r>
              <a:rPr lang="pl-PL" sz="2700" b="1" dirty="0">
                <a:latin typeface="Arial" panose="020B0604020202020204" pitchFamily="34" charset="0"/>
                <a:cs typeface="Arial" panose="020B0604020202020204" pitchFamily="34" charset="0"/>
              </a:rPr>
              <a:t> Index (LAI), 2015-2020</a:t>
            </a:r>
            <a:br>
              <a:rPr lang="pl-PL" b="1" dirty="0"/>
            </a:br>
            <a:endParaRPr lang="pl-PL" dirty="0"/>
          </a:p>
        </p:txBody>
      </p:sp>
      <p:pic>
        <p:nvPicPr>
          <p:cNvPr id="5" name="Symbol zastępczy zawartości 4">
            <a:extLst>
              <a:ext uri="{FF2B5EF4-FFF2-40B4-BE49-F238E27FC236}">
                <a16:creationId xmlns:a16="http://schemas.microsoft.com/office/drawing/2014/main" id="{6DBD14D8-7B7A-966F-37FB-DA20C821488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41342" y="675249"/>
            <a:ext cx="8665697" cy="6035040"/>
          </a:xfrm>
        </p:spPr>
      </p:pic>
    </p:spTree>
    <p:extLst>
      <p:ext uri="{BB962C8B-B14F-4D97-AF65-F5344CB8AC3E}">
        <p14:creationId xmlns:p14="http://schemas.microsoft.com/office/powerpoint/2010/main" val="2968637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3503905-9C0F-AA81-51B0-DB11BAAEC1E8}"/>
              </a:ext>
            </a:extLst>
          </p:cNvPr>
          <p:cNvSpPr>
            <a:spLocks noGrp="1"/>
          </p:cNvSpPr>
          <p:nvPr>
            <p:ph type="title"/>
          </p:nvPr>
        </p:nvSpPr>
        <p:spPr/>
        <p:txBody>
          <a:bodyPr>
            <a:normAutofit/>
          </a:bodyPr>
          <a:lstStyle/>
          <a:p>
            <a:pPr algn="ctr"/>
            <a:r>
              <a:rPr lang="pl-PL" sz="3200" b="1" dirty="0">
                <a:latin typeface="Arial" panose="020B0604020202020204" pitchFamily="34" charset="0"/>
                <a:cs typeface="Arial" panose="020B0604020202020204" pitchFamily="34" charset="0"/>
              </a:rPr>
              <a:t>Ustawowa definicja dotacji</a:t>
            </a:r>
            <a:endParaRPr lang="pl-PL" sz="3200" dirty="0">
              <a:latin typeface="Arial" panose="020B0604020202020204" pitchFamily="34" charset="0"/>
              <a:cs typeface="Arial" panose="020B0604020202020204" pitchFamily="34" charset="0"/>
            </a:endParaRPr>
          </a:p>
        </p:txBody>
      </p:sp>
      <p:sp>
        <p:nvSpPr>
          <p:cNvPr id="3" name="Symbol zastępczy zawartości 2">
            <a:extLst>
              <a:ext uri="{FF2B5EF4-FFF2-40B4-BE49-F238E27FC236}">
                <a16:creationId xmlns:a16="http://schemas.microsoft.com/office/drawing/2014/main" id="{DFEC9CB6-A6A6-99A5-67C7-DBF5C2605084}"/>
              </a:ext>
            </a:extLst>
          </p:cNvPr>
          <p:cNvSpPr>
            <a:spLocks noGrp="1"/>
          </p:cNvSpPr>
          <p:nvPr>
            <p:ph idx="1"/>
          </p:nvPr>
        </p:nvSpPr>
        <p:spPr/>
        <p:txBody>
          <a:bodyPr>
            <a:normAutofit/>
          </a:bodyPr>
          <a:lstStyle/>
          <a:p>
            <a:r>
              <a:rPr lang="pl-PL" sz="1800" dirty="0">
                <a:effectLst/>
                <a:latin typeface="Arial" panose="020B0604020202020204" pitchFamily="34" charset="0"/>
                <a:ea typeface="Times New Roman" panose="02020603050405020304" pitchFamily="18" charset="0"/>
                <a:cs typeface="Arial" panose="020B0604020202020204" pitchFamily="34" charset="0"/>
              </a:rPr>
              <a:t>Wypadałoby stwierdzić, że wszystkie środki, które spełniają powyższe cechy, są dotacjami, a niestety tak nie jest, co powoduje, że powyższa definicja dotacji jest nierealna i niezupełna, a więc nie powinna mieć normatywnego i wiążącego charakteru, a jedynie charakter pomocniczy.</a:t>
            </a:r>
          </a:p>
          <a:p>
            <a:r>
              <a:rPr lang="pl-PL" sz="1800" b="1" dirty="0">
                <a:effectLst/>
                <a:latin typeface="Arial" panose="020B0604020202020204" pitchFamily="34" charset="0"/>
                <a:ea typeface="Times New Roman" panose="02020603050405020304" pitchFamily="18" charset="0"/>
                <a:cs typeface="Arial" panose="020B0604020202020204" pitchFamily="34" charset="0"/>
              </a:rPr>
              <a:t>Klasycznym przykładem na uzasadnienie powyższego stanowiska były tzw. </a:t>
            </a:r>
            <a:r>
              <a:rPr lang="pl-PL"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dofinansowania udzielane JST z Rządowego Funduszu Rozwoju Dróg</a:t>
            </a:r>
            <a:r>
              <a:rPr lang="pl-PL" sz="1800" b="1" dirty="0">
                <a:effectLst/>
                <a:latin typeface="Arial" panose="020B0604020202020204" pitchFamily="34" charset="0"/>
                <a:ea typeface="Times New Roman" panose="02020603050405020304" pitchFamily="18" charset="0"/>
                <a:cs typeface="Arial" panose="020B0604020202020204" pitchFamily="34" charset="0"/>
              </a:rPr>
              <a:t> na podstawie ustawy z 23.10.2018 r. o Rządowym Funduszu Rozwoju Dróg. </a:t>
            </a:r>
          </a:p>
          <a:p>
            <a:r>
              <a:rPr lang="pl-PL" sz="1800" b="1" dirty="0">
                <a:latin typeface="Arial" panose="020B0604020202020204" pitchFamily="34" charset="0"/>
                <a:ea typeface="Times New Roman" panose="02020603050405020304" pitchFamily="18" charset="0"/>
                <a:cs typeface="Arial" panose="020B0604020202020204" pitchFamily="34" charset="0"/>
              </a:rPr>
              <a:t>W latach 2020-2022 art. 3 ww. ustawy stwierdzał, że </a:t>
            </a:r>
            <a:r>
              <a:rPr lang="pl-PL" sz="1800" b="1" dirty="0">
                <a:effectLst/>
                <a:latin typeface="Arial" panose="020B0604020202020204" pitchFamily="34" charset="0"/>
                <a:ea typeface="Times New Roman" panose="02020603050405020304" pitchFamily="18" charset="0"/>
                <a:cs typeface="Arial" panose="020B0604020202020204" pitchFamily="34" charset="0"/>
              </a:rPr>
              <a:t>Rządowy Funduszu Rozwoju Dróg jest państwowym funduszem celowym. </a:t>
            </a:r>
            <a:r>
              <a:rPr lang="pl-PL" sz="1800" b="1" dirty="0">
                <a:latin typeface="Arial" panose="020B0604020202020204" pitchFamily="34" charset="0"/>
                <a:cs typeface="Arial" panose="020B0604020202020204" pitchFamily="34" charset="0"/>
              </a:rPr>
              <a:t>Dysponentem Funduszu był minister właściwy do spraw transportu.</a:t>
            </a:r>
          </a:p>
          <a:p>
            <a:r>
              <a:rPr lang="pl-PL" sz="1800" b="1" dirty="0">
                <a:effectLst/>
                <a:latin typeface="Arial" panose="020B0604020202020204" pitchFamily="34" charset="0"/>
                <a:ea typeface="Times New Roman" panose="02020603050405020304" pitchFamily="18" charset="0"/>
                <a:cs typeface="Arial" panose="020B0604020202020204" pitchFamily="34" charset="0"/>
              </a:rPr>
              <a:t>Dopiero z dniem 1.01.2023 r. art. 3 został znowelizowany i obecnie postanawia, iż RFRD prowadzony jest w</a:t>
            </a:r>
            <a:r>
              <a:rPr lang="pl-PL" sz="1800" b="1" dirty="0">
                <a:latin typeface="Arial" panose="020B0604020202020204" pitchFamily="34" charset="0"/>
                <a:cs typeface="Arial" panose="020B0604020202020204" pitchFamily="34" charset="0"/>
              </a:rPr>
              <a:t> Banku Gospodarstwa Krajowego.</a:t>
            </a:r>
            <a:endParaRPr lang="pl-PL" sz="1800" b="1" dirty="0">
              <a:effectLst/>
              <a:latin typeface="Arial" panose="020B0604020202020204" pitchFamily="34" charset="0"/>
              <a:ea typeface="Times New Roman" panose="02020603050405020304" pitchFamily="18" charset="0"/>
              <a:cs typeface="Arial" panose="020B0604020202020204" pitchFamily="34" charset="0"/>
            </a:endParaRPr>
          </a:p>
          <a:p>
            <a:r>
              <a:rPr lang="pl-PL" sz="1800" b="1" dirty="0">
                <a:effectLst/>
                <a:latin typeface="Arial" panose="020B0604020202020204" pitchFamily="34" charset="0"/>
                <a:ea typeface="Times New Roman" panose="02020603050405020304" pitchFamily="18" charset="0"/>
                <a:cs typeface="Arial" panose="020B0604020202020204" pitchFamily="34" charset="0"/>
              </a:rPr>
              <a:t>Jednocześnie przepis art. 19 ww. ustawy przesądzał i nadal przesądza, że:</a:t>
            </a:r>
          </a:p>
          <a:p>
            <a:pPr marL="0" indent="0">
              <a:buNone/>
            </a:pPr>
            <a:r>
              <a:rPr lang="pl-PL"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„Dofinansowanie albo finansowanie udzielone ze środków Funduszu nie stanowi dotacji w rozumieniu art. 126 ustawy z dnia 27 sierpnia 2009 r. o finansach publicznych”. </a:t>
            </a:r>
          </a:p>
          <a:p>
            <a:endParaRPr lang="pl-PL" sz="1800" dirty="0">
              <a:effectLst/>
              <a:latin typeface="Times New Roman" panose="02020603050405020304" pitchFamily="18" charset="0"/>
              <a:ea typeface="Times New Roman" panose="02020603050405020304" pitchFamily="18" charset="0"/>
            </a:endParaRPr>
          </a:p>
          <a:p>
            <a:endParaRPr lang="pl-PL" dirty="0"/>
          </a:p>
        </p:txBody>
      </p:sp>
    </p:spTree>
    <p:extLst>
      <p:ext uri="{BB962C8B-B14F-4D97-AF65-F5344CB8AC3E}">
        <p14:creationId xmlns:p14="http://schemas.microsoft.com/office/powerpoint/2010/main" val="3024602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32868E-17DA-8A0D-B6A4-67E85000102A}"/>
              </a:ext>
            </a:extLst>
          </p:cNvPr>
          <p:cNvSpPr>
            <a:spLocks noGrp="1"/>
          </p:cNvSpPr>
          <p:nvPr>
            <p:ph type="title"/>
          </p:nvPr>
        </p:nvSpPr>
        <p:spPr>
          <a:xfrm>
            <a:off x="838200" y="365125"/>
            <a:ext cx="10515600" cy="1325563"/>
          </a:xfrm>
        </p:spPr>
        <p:txBody>
          <a:bodyPr>
            <a:normAutofit/>
          </a:bodyPr>
          <a:lstStyle/>
          <a:p>
            <a:r>
              <a:rPr lang="pl-PL" sz="2000" dirty="0"/>
              <a:t>Sprawozdanie z działalności regionalnych izb obrachunkowych i wykonania budżetu przez jednostki samorządu terytorialnego w 2021 r., Warszawa 2022, s. 198, https://rio.gov.pl/140/24/sprawozdanie-krrio-za-2021-rok.html</a:t>
            </a:r>
          </a:p>
        </p:txBody>
      </p:sp>
      <p:pic>
        <p:nvPicPr>
          <p:cNvPr id="5" name="Symbol zastępczy zawartości 4">
            <a:extLst>
              <a:ext uri="{FF2B5EF4-FFF2-40B4-BE49-F238E27FC236}">
                <a16:creationId xmlns:a16="http://schemas.microsoft.com/office/drawing/2014/main" id="{D847837E-C94E-3ECF-E999-AFFBBE974519}"/>
              </a:ext>
            </a:extLst>
          </p:cNvPr>
          <p:cNvPicPr>
            <a:picLocks noGrp="1" noChangeAspect="1"/>
          </p:cNvPicPr>
          <p:nvPr>
            <p:ph idx="1"/>
          </p:nvPr>
        </p:nvPicPr>
        <p:blipFill>
          <a:blip r:embed="rId2"/>
          <a:stretch>
            <a:fillRect/>
          </a:stretch>
        </p:blipFill>
        <p:spPr>
          <a:xfrm>
            <a:off x="1406769" y="1690688"/>
            <a:ext cx="9411285" cy="4991466"/>
          </a:xfrm>
        </p:spPr>
      </p:pic>
    </p:spTree>
    <p:extLst>
      <p:ext uri="{BB962C8B-B14F-4D97-AF65-F5344CB8AC3E}">
        <p14:creationId xmlns:p14="http://schemas.microsoft.com/office/powerpoint/2010/main" val="19609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AD4BCF2-FF84-A0A4-A698-EDB1C5893FAC}"/>
              </a:ext>
            </a:extLst>
          </p:cNvPr>
          <p:cNvSpPr>
            <a:spLocks noGrp="1"/>
          </p:cNvSpPr>
          <p:nvPr>
            <p:ph type="title"/>
          </p:nvPr>
        </p:nvSpPr>
        <p:spPr/>
        <p:txBody>
          <a:bodyPr>
            <a:normAutofit/>
          </a:bodyPr>
          <a:lstStyle/>
          <a:p>
            <a:pPr algn="ctr"/>
            <a:r>
              <a:rPr lang="pl-PL" sz="3200" b="1" dirty="0">
                <a:solidFill>
                  <a:srgbClr val="00B050"/>
                </a:solidFill>
                <a:latin typeface="Arial" panose="020B0604020202020204" pitchFamily="34" charset="0"/>
                <a:cs typeface="Arial" panose="020B0604020202020204" pitchFamily="34" charset="0"/>
              </a:rPr>
              <a:t>Struktura dotacji celowych </a:t>
            </a:r>
            <a:br>
              <a:rPr lang="pl-PL" sz="3200" b="1" dirty="0">
                <a:solidFill>
                  <a:srgbClr val="00B050"/>
                </a:solidFill>
                <a:latin typeface="Arial" panose="020B0604020202020204" pitchFamily="34" charset="0"/>
                <a:cs typeface="Arial" panose="020B0604020202020204" pitchFamily="34" charset="0"/>
              </a:rPr>
            </a:br>
            <a:r>
              <a:rPr lang="pl-PL" sz="3200" b="1" dirty="0">
                <a:solidFill>
                  <a:srgbClr val="00B050"/>
                </a:solidFill>
                <a:latin typeface="Arial" panose="020B0604020202020204" pitchFamily="34" charset="0"/>
                <a:cs typeface="Arial" panose="020B0604020202020204" pitchFamily="34" charset="0"/>
              </a:rPr>
              <a:t>otrzymywanych przez JST, 2021</a:t>
            </a:r>
          </a:p>
        </p:txBody>
      </p:sp>
      <p:sp>
        <p:nvSpPr>
          <p:cNvPr id="3" name="Symbol zastępczy zawartości 2">
            <a:extLst>
              <a:ext uri="{FF2B5EF4-FFF2-40B4-BE49-F238E27FC236}">
                <a16:creationId xmlns:a16="http://schemas.microsoft.com/office/drawing/2014/main" id="{8E0267A5-02A6-22E0-E234-AE33A70F4E2A}"/>
              </a:ext>
            </a:extLst>
          </p:cNvPr>
          <p:cNvSpPr>
            <a:spLocks noGrp="1"/>
          </p:cNvSpPr>
          <p:nvPr>
            <p:ph idx="1"/>
          </p:nvPr>
        </p:nvSpPr>
        <p:spPr>
          <a:xfrm>
            <a:off x="731520" y="1825625"/>
            <a:ext cx="10622280" cy="4351338"/>
          </a:xfrm>
        </p:spPr>
        <p:txBody>
          <a:bodyPr>
            <a:noAutofit/>
          </a:bodyPr>
          <a:lstStyle/>
          <a:p>
            <a:pPr algn="just">
              <a:lnSpc>
                <a:spcPct val="150000"/>
              </a:lnSpc>
            </a:pPr>
            <a:r>
              <a:rPr lang="pl-PL" sz="1800" b="1" dirty="0">
                <a:effectLst/>
                <a:latin typeface="Arial" panose="020B0604020202020204" pitchFamily="34" charset="0"/>
                <a:ea typeface="Times New Roman" panose="02020603050405020304" pitchFamily="18" charset="0"/>
                <a:cs typeface="Arial" panose="020B0604020202020204" pitchFamily="34" charset="0"/>
              </a:rPr>
              <a:t>Dotacje celowe w 2021 r. stanowiły 26,3% ogółu dochodów budżetowych JST. Struktura dotacji celowych otrzymywanych przez JST przedstawiała się następująco:</a:t>
            </a:r>
          </a:p>
          <a:p>
            <a:pPr marL="342900" lvl="0" indent="-342900" algn="just">
              <a:lnSpc>
                <a:spcPct val="150000"/>
              </a:lnSpc>
              <a:buFont typeface="Symbol" panose="05050102010706020507" pitchFamily="18" charset="2"/>
              <a:buChar char=""/>
            </a:pPr>
            <a:r>
              <a:rPr lang="pl-PL" sz="1800"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dotacje na zadania zlecone z zakresu administracji rządowej – 72%,</a:t>
            </a:r>
          </a:p>
          <a:p>
            <a:pPr marL="342900" lvl="0" indent="-342900" algn="just">
              <a:lnSpc>
                <a:spcPct val="150000"/>
              </a:lnSpc>
              <a:buFont typeface="Symbol" panose="05050102010706020507" pitchFamily="18" charset="2"/>
              <a:buChar char=""/>
            </a:pPr>
            <a:r>
              <a:rPr lang="pl-PL" sz="1800"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dotacje na dofinansowanie zadań własnych – 23,9%,</a:t>
            </a:r>
          </a:p>
          <a:p>
            <a:pPr marL="342900" lvl="0" indent="-342900" algn="just">
              <a:lnSpc>
                <a:spcPct val="150000"/>
              </a:lnSpc>
              <a:buFont typeface="Symbol" panose="05050102010706020507" pitchFamily="18" charset="2"/>
              <a:buChar char=""/>
            </a:pPr>
            <a:r>
              <a:rPr lang="pl-PL" sz="1800" b="1" kern="0"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dotacje realizowane na podstawie porozumień i otrzymane z funduszy celowych – 4,1%.</a:t>
            </a:r>
          </a:p>
          <a:p>
            <a:pPr algn="just"/>
            <a:r>
              <a:rPr lang="pl-PL" sz="1800" b="1" kern="0" dirty="0">
                <a:effectLst/>
                <a:latin typeface="Arial" panose="020B0604020202020204" pitchFamily="34" charset="0"/>
                <a:ea typeface="Times New Roman" panose="02020603050405020304" pitchFamily="18" charset="0"/>
                <a:cs typeface="Arial" panose="020B0604020202020204" pitchFamily="34" charset="0"/>
              </a:rPr>
              <a:t>W 2021 r. wpływy JST z tytułu dotacji na wypłatę świadczeń wychowawczych w ramach rządowego programu „Rodzina 500+”. stanowiły 64,3% wszystkich dotacji na zadania zlecone i blisko połowę (46,3%) ogólnej kwoty otrzymanych dotacji celowych. </a:t>
            </a:r>
          </a:p>
          <a:p>
            <a:pPr algn="just"/>
            <a:r>
              <a:rPr lang="pl-PL" sz="1800" b="1" kern="0" dirty="0">
                <a:effectLst/>
                <a:latin typeface="Arial" panose="020B0604020202020204" pitchFamily="34" charset="0"/>
                <a:ea typeface="Times New Roman" panose="02020603050405020304" pitchFamily="18" charset="0"/>
                <a:cs typeface="Arial" panose="020B0604020202020204" pitchFamily="34" charset="0"/>
              </a:rPr>
              <a:t>Z dniem 1.06.2022 r. na podstawie ustawy z 17.09.2021 r. o zmianie ustawy o pomocy państwa w wychowywaniu dzieci oraz niektórych innych ustaw (Dz.U. poz. 1981 ze zm.) obsługa programu Rodzina 500 plus została powierzona Zakładowi Ubezpieczeń Społecznych. Stąd też w 2022 r. powyższy wskaźnik udziału dotacji celowych w dochodach ogółem JST uległ zmniejszeniu.  </a:t>
            </a:r>
            <a:r>
              <a:rPr lang="pl-PL" sz="1800" b="1" dirty="0">
                <a:effectLst/>
                <a:latin typeface="Arial" panose="020B0604020202020204" pitchFamily="34" charset="0"/>
                <a:cs typeface="Arial" panose="020B0604020202020204" pitchFamily="34" charset="0"/>
              </a:rPr>
              <a:t> </a:t>
            </a:r>
            <a:r>
              <a:rPr lang="pl-PL" sz="1800" b="1" dirty="0">
                <a:effectLst/>
                <a:latin typeface="Arial" panose="020B0604020202020204" pitchFamily="34" charset="0"/>
                <a:ea typeface="Times New Roman" panose="02020603050405020304" pitchFamily="18" charset="0"/>
                <a:cs typeface="Arial" panose="020B0604020202020204" pitchFamily="34" charset="0"/>
              </a:rPr>
              <a:t> </a:t>
            </a:r>
            <a:endParaRPr lang="pl-PL"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1464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2A5DFD5-23CB-C4C0-55CA-CFCD33EDC092}"/>
              </a:ext>
            </a:extLst>
          </p:cNvPr>
          <p:cNvSpPr>
            <a:spLocks noGrp="1"/>
          </p:cNvSpPr>
          <p:nvPr>
            <p:ph type="title"/>
          </p:nvPr>
        </p:nvSpPr>
        <p:spPr/>
        <p:txBody>
          <a:bodyPr>
            <a:normAutofit/>
          </a:bodyPr>
          <a:lstStyle/>
          <a:p>
            <a:pPr algn="ctr"/>
            <a:r>
              <a:rPr lang="pl-PL" sz="2800" b="1"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Dotacje celowe na zadania zlecone z zakresu administracji rządowej</a:t>
            </a:r>
            <a:endParaRPr lang="pl-PL" sz="2800" dirty="0">
              <a:solidFill>
                <a:srgbClr val="00B050"/>
              </a:solidFill>
              <a:latin typeface="Arial" panose="020B0604020202020204" pitchFamily="34" charset="0"/>
              <a:cs typeface="Arial" panose="020B0604020202020204" pitchFamily="34" charset="0"/>
            </a:endParaRPr>
          </a:p>
        </p:txBody>
      </p:sp>
      <p:sp>
        <p:nvSpPr>
          <p:cNvPr id="3" name="Symbol zastępczy zawartości 2">
            <a:extLst>
              <a:ext uri="{FF2B5EF4-FFF2-40B4-BE49-F238E27FC236}">
                <a16:creationId xmlns:a16="http://schemas.microsoft.com/office/drawing/2014/main" id="{FDE5504D-AC79-17F4-E2F6-2A4E40AB1AE8}"/>
              </a:ext>
            </a:extLst>
          </p:cNvPr>
          <p:cNvSpPr>
            <a:spLocks noGrp="1"/>
          </p:cNvSpPr>
          <p:nvPr>
            <p:ph idx="1"/>
          </p:nvPr>
        </p:nvSpPr>
        <p:spPr/>
        <p:txBody>
          <a:bodyPr>
            <a:normAutofit lnSpcReduction="10000"/>
          </a:bodyPr>
          <a:lstStyle/>
          <a:p>
            <a:pPr marL="0" indent="0" algn="just">
              <a:lnSpc>
                <a:spcPct val="150000"/>
              </a:lnSpc>
              <a:buNone/>
            </a:pPr>
            <a:r>
              <a:rPr lang="pl-PL" sz="1800" b="1" dirty="0">
                <a:effectLst/>
                <a:latin typeface="Arial" panose="020B0604020202020204" pitchFamily="34" charset="0"/>
                <a:ea typeface="Times New Roman" panose="02020603050405020304" pitchFamily="18" charset="0"/>
                <a:cs typeface="Arial" panose="020B0604020202020204" pitchFamily="34" charset="0"/>
              </a:rPr>
              <a:t>Podstawy prawne finansowania zadań zleconych JST z zakresu administracji rządowej zostały sformułowane w aktach rangi konstytucyjnej i ustawowej, przy czym przepisy w tym zakresie można podzielić na dwie grupy:</a:t>
            </a:r>
          </a:p>
          <a:p>
            <a:pPr marL="342900" lvl="0" indent="-342900" algn="just">
              <a:lnSpc>
                <a:spcPct val="150000"/>
              </a:lnSpc>
              <a:buFont typeface="+mj-lt"/>
              <a:buAutoNum type="arabicParenR"/>
            </a:pPr>
            <a:r>
              <a:rPr lang="pl-PL" sz="1800" b="1" dirty="0">
                <a:latin typeface="Arial" panose="020B0604020202020204" pitchFamily="34" charset="0"/>
                <a:ea typeface="Times New Roman" panose="02020603050405020304" pitchFamily="18" charset="0"/>
                <a:cs typeface="Arial" panose="020B0604020202020204" pitchFamily="34" charset="0"/>
              </a:rPr>
              <a:t>p</a:t>
            </a:r>
            <a:r>
              <a:rPr lang="pl-PL" sz="1800" b="1" dirty="0">
                <a:effectLst/>
                <a:latin typeface="Arial" panose="020B0604020202020204" pitchFamily="34" charset="0"/>
                <a:ea typeface="Times New Roman" panose="02020603050405020304" pitchFamily="18" charset="0"/>
                <a:cs typeface="Arial" panose="020B0604020202020204" pitchFamily="34" charset="0"/>
              </a:rPr>
              <a:t>rzepisy Konstytucji RP</a:t>
            </a:r>
            <a:r>
              <a:rPr lang="pl-PL" sz="1800" b="1" kern="0" dirty="0">
                <a:effectLst/>
                <a:latin typeface="Arial" panose="020B0604020202020204" pitchFamily="34" charset="0"/>
                <a:ea typeface="Times New Roman" panose="02020603050405020304" pitchFamily="18" charset="0"/>
                <a:cs typeface="Arial" panose="020B0604020202020204" pitchFamily="34" charset="0"/>
              </a:rPr>
              <a:t> (art. 166 ust. 2, art. 167 ust. 1) i EKSL (art. 4 ust. 5);</a:t>
            </a:r>
            <a:endParaRPr lang="pl-PL" sz="1800" b="1"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50000"/>
              </a:lnSpc>
              <a:buFont typeface="+mj-lt"/>
              <a:buAutoNum type="arabicParenR"/>
            </a:pPr>
            <a:r>
              <a:rPr lang="pl-PL" sz="1800" b="1" dirty="0">
                <a:effectLst/>
                <a:latin typeface="Arial" panose="020B0604020202020204" pitchFamily="34" charset="0"/>
                <a:ea typeface="Times New Roman" panose="02020603050405020304" pitchFamily="18" charset="0"/>
                <a:cs typeface="Arial" panose="020B0604020202020204" pitchFamily="34" charset="0"/>
              </a:rPr>
              <a:t>przepisy regulujące zasady ogólne finansowania (dotowania) zadań zleconych JST z zakresu administracji rządowej oraz innych zadań zleconych ustawami (art. 49–50 u.d.j.s.t., art. 8 ust. 3–5 </a:t>
            </a:r>
            <a:r>
              <a:rPr lang="pl-PL" sz="1800" b="1" dirty="0" err="1">
                <a:effectLst/>
                <a:latin typeface="Arial" panose="020B0604020202020204" pitchFamily="34" charset="0"/>
                <a:ea typeface="Times New Roman" panose="02020603050405020304" pitchFamily="18" charset="0"/>
                <a:cs typeface="Arial" panose="020B0604020202020204" pitchFamily="34" charset="0"/>
              </a:rPr>
              <a:t>u.s.g</a:t>
            </a:r>
            <a:r>
              <a:rPr lang="pl-PL" sz="1800" b="1" dirty="0">
                <a:effectLst/>
                <a:latin typeface="Arial" panose="020B0604020202020204" pitchFamily="34" charset="0"/>
                <a:ea typeface="Times New Roman" panose="02020603050405020304" pitchFamily="18" charset="0"/>
                <a:cs typeface="Arial" panose="020B0604020202020204" pitchFamily="34" charset="0"/>
              </a:rPr>
              <a:t>.);</a:t>
            </a:r>
          </a:p>
          <a:p>
            <a:pPr marL="342900" lvl="0" indent="-342900" algn="just">
              <a:lnSpc>
                <a:spcPct val="150000"/>
              </a:lnSpc>
              <a:buFont typeface="+mj-lt"/>
              <a:buAutoNum type="arabicParenR"/>
            </a:pPr>
            <a:r>
              <a:rPr lang="pl-PL" sz="1800" b="1" dirty="0">
                <a:effectLst/>
                <a:latin typeface="Arial" panose="020B0604020202020204" pitchFamily="34" charset="0"/>
                <a:ea typeface="Times New Roman" panose="02020603050405020304" pitchFamily="18" charset="0"/>
                <a:cs typeface="Arial" panose="020B0604020202020204" pitchFamily="34" charset="0"/>
              </a:rPr>
              <a:t>przepisy ustaw odrębnych ustanawiające obowiązek (zlecenie) wykonywania tych zadań przez JST oraz szczególne zasady ich realizacji i finansowania, a także przepisy rozporządzeń do tych ustaw regulujących tryb udzielania i rozliczania dotacji.</a:t>
            </a:r>
          </a:p>
          <a:p>
            <a:endParaRPr lang="pl-PL" dirty="0"/>
          </a:p>
        </p:txBody>
      </p:sp>
    </p:spTree>
    <p:extLst>
      <p:ext uri="{BB962C8B-B14F-4D97-AF65-F5344CB8AC3E}">
        <p14:creationId xmlns:p14="http://schemas.microsoft.com/office/powerpoint/2010/main" val="1884590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5664E07-910D-3AF5-A490-ACD4A549AD0E}"/>
              </a:ext>
            </a:extLst>
          </p:cNvPr>
          <p:cNvSpPr>
            <a:spLocks noGrp="1"/>
          </p:cNvSpPr>
          <p:nvPr>
            <p:ph type="title"/>
          </p:nvPr>
        </p:nvSpPr>
        <p:spPr>
          <a:xfrm>
            <a:off x="838200" y="337625"/>
            <a:ext cx="10515600" cy="407963"/>
          </a:xfrm>
        </p:spPr>
        <p:txBody>
          <a:bodyPr>
            <a:normAutofit fontScale="90000"/>
          </a:bodyPr>
          <a:lstStyle/>
          <a:p>
            <a:r>
              <a:rPr lang="pl-PL" sz="2400" b="1"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Dotacje celowe na zadania zlecone z zakresu administracji rządowej</a:t>
            </a:r>
            <a:endParaRPr lang="pl-PL" sz="2400" dirty="0"/>
          </a:p>
        </p:txBody>
      </p:sp>
      <p:graphicFrame>
        <p:nvGraphicFramePr>
          <p:cNvPr id="4" name="Symbol zastępczy zawartości 3">
            <a:extLst>
              <a:ext uri="{FF2B5EF4-FFF2-40B4-BE49-F238E27FC236}">
                <a16:creationId xmlns:a16="http://schemas.microsoft.com/office/drawing/2014/main" id="{16CE44B9-194D-CAD3-517C-C080D02822AD}"/>
              </a:ext>
            </a:extLst>
          </p:cNvPr>
          <p:cNvGraphicFramePr>
            <a:graphicFrameLocks noGrp="1"/>
          </p:cNvGraphicFramePr>
          <p:nvPr>
            <p:ph idx="1"/>
            <p:extLst>
              <p:ext uri="{D42A27DB-BD31-4B8C-83A1-F6EECF244321}">
                <p14:modId xmlns:p14="http://schemas.microsoft.com/office/powerpoint/2010/main" val="1173771467"/>
              </p:ext>
            </p:extLst>
          </p:nvPr>
        </p:nvGraphicFramePr>
        <p:xfrm>
          <a:off x="407964" y="872196"/>
          <a:ext cx="11254154" cy="5648178"/>
        </p:xfrm>
        <a:graphic>
          <a:graphicData uri="http://schemas.openxmlformats.org/drawingml/2006/table">
            <a:tbl>
              <a:tblPr firstRow="1" firstCol="1" bandRow="1">
                <a:tableStyleId>{5C22544A-7EE6-4342-B048-85BDC9FD1C3A}</a:tableStyleId>
              </a:tblPr>
              <a:tblGrid>
                <a:gridCol w="3514595">
                  <a:extLst>
                    <a:ext uri="{9D8B030D-6E8A-4147-A177-3AD203B41FA5}">
                      <a16:colId xmlns:a16="http://schemas.microsoft.com/office/drawing/2014/main" val="625737496"/>
                    </a:ext>
                  </a:extLst>
                </a:gridCol>
                <a:gridCol w="7739559">
                  <a:extLst>
                    <a:ext uri="{9D8B030D-6E8A-4147-A177-3AD203B41FA5}">
                      <a16:colId xmlns:a16="http://schemas.microsoft.com/office/drawing/2014/main" val="639114289"/>
                    </a:ext>
                  </a:extLst>
                </a:gridCol>
              </a:tblGrid>
              <a:tr h="565433">
                <a:tc>
                  <a:txBody>
                    <a:bodyPr/>
                    <a:lstStyle/>
                    <a:p>
                      <a:pPr algn="ctr">
                        <a:lnSpc>
                          <a:spcPct val="100000"/>
                        </a:lnSpc>
                      </a:pPr>
                      <a:r>
                        <a:rPr lang="pl-PL" sz="1400" dirty="0">
                          <a:solidFill>
                            <a:schemeClr val="tx1"/>
                          </a:solidFill>
                          <a:effectLst/>
                          <a:latin typeface="Arial" panose="020B0604020202020204" pitchFamily="34" charset="0"/>
                          <a:cs typeface="Arial" panose="020B0604020202020204" pitchFamily="34" charset="0"/>
                        </a:rPr>
                        <a:t>Zadanie z zakresu administracji rządowej</a:t>
                      </a:r>
                      <a:endParaRPr lang="pl-PL"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5706" marR="45706" marT="0" marB="0"/>
                </a:tc>
                <a:tc>
                  <a:txBody>
                    <a:bodyPr/>
                    <a:lstStyle/>
                    <a:p>
                      <a:pPr algn="ctr">
                        <a:lnSpc>
                          <a:spcPct val="100000"/>
                        </a:lnSpc>
                      </a:pPr>
                      <a:r>
                        <a:rPr lang="pl-PL" sz="1400" dirty="0">
                          <a:solidFill>
                            <a:schemeClr val="tx1"/>
                          </a:solidFill>
                          <a:effectLst/>
                          <a:latin typeface="Arial" panose="020B0604020202020204" pitchFamily="34" charset="0"/>
                          <a:cs typeface="Arial" panose="020B0604020202020204" pitchFamily="34" charset="0"/>
                        </a:rPr>
                        <a:t>Podstawa prawna zlecenia zadania i udzielania dotacji</a:t>
                      </a:r>
                      <a:endParaRPr lang="pl-PL"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5706" marR="45706" marT="0" marB="0"/>
                </a:tc>
                <a:extLst>
                  <a:ext uri="{0D108BD9-81ED-4DB2-BD59-A6C34878D82A}">
                    <a16:rowId xmlns:a16="http://schemas.microsoft.com/office/drawing/2014/main" val="3123912731"/>
                  </a:ext>
                </a:extLst>
              </a:tr>
              <a:tr h="264093">
                <a:tc gridSpan="2">
                  <a:txBody>
                    <a:bodyPr/>
                    <a:lstStyle/>
                    <a:p>
                      <a:pPr algn="ctr">
                        <a:lnSpc>
                          <a:spcPct val="100000"/>
                        </a:lnSpc>
                      </a:pPr>
                      <a:r>
                        <a:rPr lang="pl-PL" sz="1400" dirty="0">
                          <a:solidFill>
                            <a:schemeClr val="tx1"/>
                          </a:solidFill>
                          <a:effectLst/>
                          <a:latin typeface="Arial" panose="020B0604020202020204" pitchFamily="34" charset="0"/>
                          <a:cs typeface="Arial" panose="020B0604020202020204" pitchFamily="34" charset="0"/>
                        </a:rPr>
                        <a:t>gmina</a:t>
                      </a:r>
                      <a:endParaRPr lang="pl-PL"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5706" marR="45706" marT="0" marB="0"/>
                </a:tc>
                <a:tc hMerge="1">
                  <a:txBody>
                    <a:bodyPr/>
                    <a:lstStyle/>
                    <a:p>
                      <a:endParaRPr lang="pl-PL"/>
                    </a:p>
                  </a:txBody>
                  <a:tcPr/>
                </a:tc>
                <a:extLst>
                  <a:ext uri="{0D108BD9-81ED-4DB2-BD59-A6C34878D82A}">
                    <a16:rowId xmlns:a16="http://schemas.microsoft.com/office/drawing/2014/main" val="979972246"/>
                  </a:ext>
                </a:extLst>
              </a:tr>
              <a:tr h="583922">
                <a:tc>
                  <a:txBody>
                    <a:bodyPr/>
                    <a:lstStyle/>
                    <a:p>
                      <a:pPr algn="l">
                        <a:lnSpc>
                          <a:spcPct val="100000"/>
                        </a:lnSpc>
                      </a:pPr>
                      <a:r>
                        <a:rPr lang="pl-PL" sz="1400" dirty="0">
                          <a:solidFill>
                            <a:schemeClr val="tx1"/>
                          </a:solidFill>
                          <a:effectLst/>
                          <a:latin typeface="Arial" panose="020B0604020202020204" pitchFamily="34" charset="0"/>
                          <a:cs typeface="Arial" panose="020B0604020202020204" pitchFamily="34" charset="0"/>
                        </a:rPr>
                        <a:t>wypłata świadczeń wychowawczych „Rodzina 500+” (do 31.05.2022 r.)</a:t>
                      </a:r>
                      <a:endParaRPr lang="pl-PL"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5706" marR="45706" marT="0" marB="0"/>
                </a:tc>
                <a:tc>
                  <a:txBody>
                    <a:bodyPr/>
                    <a:lstStyle/>
                    <a:p>
                      <a:pPr algn="l">
                        <a:lnSpc>
                          <a:spcPct val="100000"/>
                        </a:lnSpc>
                      </a:pPr>
                      <a:r>
                        <a:rPr lang="pl-PL" sz="1400">
                          <a:effectLst/>
                          <a:latin typeface="Arial" panose="020B0604020202020204" pitchFamily="34" charset="0"/>
                          <a:cs typeface="Arial" panose="020B0604020202020204" pitchFamily="34" charset="0"/>
                        </a:rPr>
                        <a:t>ustawa z 11.02.2016 r. o pomocy państwa w wychowywaniu dzieci (Dz.U. z 2023 r. poz. 810)</a:t>
                      </a:r>
                      <a:endParaRPr lang="pl-PL" sz="1400">
                        <a:effectLst/>
                        <a:latin typeface="Arial" panose="020B0604020202020204" pitchFamily="34" charset="0"/>
                        <a:ea typeface="Times New Roman" panose="02020603050405020304" pitchFamily="18" charset="0"/>
                        <a:cs typeface="Arial" panose="020B0604020202020204" pitchFamily="34" charset="0"/>
                      </a:endParaRPr>
                    </a:p>
                  </a:txBody>
                  <a:tcPr marL="45706" marR="45706" marT="0" marB="0"/>
                </a:tc>
                <a:extLst>
                  <a:ext uri="{0D108BD9-81ED-4DB2-BD59-A6C34878D82A}">
                    <a16:rowId xmlns:a16="http://schemas.microsoft.com/office/drawing/2014/main" val="63294940"/>
                  </a:ext>
                </a:extLst>
              </a:tr>
              <a:tr h="565433">
                <a:tc>
                  <a:txBody>
                    <a:bodyPr/>
                    <a:lstStyle/>
                    <a:p>
                      <a:pPr algn="l">
                        <a:lnSpc>
                          <a:spcPct val="100000"/>
                        </a:lnSpc>
                      </a:pPr>
                      <a:r>
                        <a:rPr lang="pl-PL" sz="1400" dirty="0">
                          <a:solidFill>
                            <a:schemeClr val="tx1"/>
                          </a:solidFill>
                          <a:effectLst/>
                          <a:latin typeface="Arial" panose="020B0604020202020204" pitchFamily="34" charset="0"/>
                          <a:cs typeface="Arial" panose="020B0604020202020204" pitchFamily="34" charset="0"/>
                        </a:rPr>
                        <a:t>wypłata świadczeń z funduszu alimentacyjnego</a:t>
                      </a:r>
                      <a:endParaRPr lang="pl-PL"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5706" marR="45706" marT="0" marB="0"/>
                </a:tc>
                <a:tc>
                  <a:txBody>
                    <a:bodyPr/>
                    <a:lstStyle/>
                    <a:p>
                      <a:pPr algn="l">
                        <a:lnSpc>
                          <a:spcPct val="100000"/>
                        </a:lnSpc>
                      </a:pPr>
                      <a:r>
                        <a:rPr lang="pl-PL" sz="1400" dirty="0">
                          <a:effectLst/>
                          <a:latin typeface="Arial" panose="020B0604020202020204" pitchFamily="34" charset="0"/>
                          <a:cs typeface="Arial" panose="020B0604020202020204" pitchFamily="34" charset="0"/>
                        </a:rPr>
                        <a:t>ustawa z 7.09.2007 r. o pomocy osobom uprawnionym do alimentów (Dz.U. z 2023 r. poz. 581 ze zm.)</a:t>
                      </a:r>
                      <a:endParaRPr lang="pl-PL" sz="1400" dirty="0">
                        <a:effectLst/>
                        <a:latin typeface="Arial" panose="020B0604020202020204" pitchFamily="34" charset="0"/>
                        <a:ea typeface="Times New Roman" panose="02020603050405020304" pitchFamily="18" charset="0"/>
                        <a:cs typeface="Arial" panose="020B0604020202020204" pitchFamily="34" charset="0"/>
                      </a:endParaRPr>
                    </a:p>
                  </a:txBody>
                  <a:tcPr marL="45706" marR="45706" marT="0" marB="0"/>
                </a:tc>
                <a:extLst>
                  <a:ext uri="{0D108BD9-81ED-4DB2-BD59-A6C34878D82A}">
                    <a16:rowId xmlns:a16="http://schemas.microsoft.com/office/drawing/2014/main" val="3301860506"/>
                  </a:ext>
                </a:extLst>
              </a:tr>
              <a:tr h="583922">
                <a:tc>
                  <a:txBody>
                    <a:bodyPr/>
                    <a:lstStyle/>
                    <a:p>
                      <a:pPr algn="l">
                        <a:lnSpc>
                          <a:spcPct val="100000"/>
                        </a:lnSpc>
                      </a:pPr>
                      <a:r>
                        <a:rPr lang="pl-PL" sz="1400" dirty="0">
                          <a:solidFill>
                            <a:schemeClr val="tx1"/>
                          </a:solidFill>
                          <a:effectLst/>
                          <a:latin typeface="Arial" panose="020B0604020202020204" pitchFamily="34" charset="0"/>
                          <a:cs typeface="Arial" panose="020B0604020202020204" pitchFamily="34" charset="0"/>
                        </a:rPr>
                        <a:t>działalność bieżąca środowiskowych domów pomocy</a:t>
                      </a:r>
                      <a:endParaRPr lang="pl-PL"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5706" marR="45706" marT="0" marB="0"/>
                </a:tc>
                <a:tc>
                  <a:txBody>
                    <a:bodyPr/>
                    <a:lstStyle/>
                    <a:p>
                      <a:pPr algn="l">
                        <a:lnSpc>
                          <a:spcPct val="100000"/>
                        </a:lnSpc>
                      </a:pPr>
                      <a:r>
                        <a:rPr lang="pl-PL" sz="1400" dirty="0">
                          <a:effectLst/>
                          <a:latin typeface="Arial" panose="020B0604020202020204" pitchFamily="34" charset="0"/>
                          <a:cs typeface="Arial" panose="020B0604020202020204" pitchFamily="34" charset="0"/>
                        </a:rPr>
                        <a:t>ustawa z 12.03.2004 r. o pomocy społecznej (Dz.U. z 2023 r. poz. 901 ze zm.)</a:t>
                      </a:r>
                      <a:endParaRPr lang="pl-PL" sz="1400" dirty="0">
                        <a:effectLst/>
                        <a:latin typeface="Arial" panose="020B0604020202020204" pitchFamily="34" charset="0"/>
                        <a:ea typeface="Times New Roman" panose="02020603050405020304" pitchFamily="18" charset="0"/>
                        <a:cs typeface="Arial" panose="020B0604020202020204" pitchFamily="34" charset="0"/>
                      </a:endParaRPr>
                    </a:p>
                  </a:txBody>
                  <a:tcPr marL="45706" marR="45706" marT="0" marB="0"/>
                </a:tc>
                <a:extLst>
                  <a:ext uri="{0D108BD9-81ED-4DB2-BD59-A6C34878D82A}">
                    <a16:rowId xmlns:a16="http://schemas.microsoft.com/office/drawing/2014/main" val="3646403150"/>
                  </a:ext>
                </a:extLst>
              </a:tr>
              <a:tr h="565433">
                <a:tc>
                  <a:txBody>
                    <a:bodyPr/>
                    <a:lstStyle/>
                    <a:p>
                      <a:pPr algn="l">
                        <a:lnSpc>
                          <a:spcPct val="100000"/>
                        </a:lnSpc>
                      </a:pPr>
                      <a:r>
                        <a:rPr lang="pl-PL" sz="1400" dirty="0">
                          <a:solidFill>
                            <a:schemeClr val="tx1"/>
                          </a:solidFill>
                          <a:effectLst/>
                          <a:latin typeface="Arial" panose="020B0604020202020204" pitchFamily="34" charset="0"/>
                          <a:cs typeface="Arial" panose="020B0604020202020204" pitchFamily="34" charset="0"/>
                        </a:rPr>
                        <a:t>wyposażenie szkół publicznych w podręczniki</a:t>
                      </a:r>
                      <a:endParaRPr lang="pl-PL"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5706" marR="45706" marT="0" marB="0"/>
                </a:tc>
                <a:tc>
                  <a:txBody>
                    <a:bodyPr/>
                    <a:lstStyle/>
                    <a:p>
                      <a:pPr algn="l">
                        <a:lnSpc>
                          <a:spcPct val="100000"/>
                        </a:lnSpc>
                      </a:pPr>
                      <a:r>
                        <a:rPr lang="pl-PL" sz="1400" dirty="0">
                          <a:effectLst/>
                          <a:latin typeface="Arial" panose="020B0604020202020204" pitchFamily="34" charset="0"/>
                          <a:cs typeface="Arial" panose="020B0604020202020204" pitchFamily="34" charset="0"/>
                        </a:rPr>
                        <a:t>ustawa z 27.10.2017 r.  o finansowaniu zadań oświatowych (Dz.U. z 2022 r. poz. 2082 ze zm.)</a:t>
                      </a:r>
                      <a:endParaRPr lang="pl-PL" sz="1400" dirty="0">
                        <a:effectLst/>
                        <a:latin typeface="Arial" panose="020B0604020202020204" pitchFamily="34" charset="0"/>
                        <a:ea typeface="Times New Roman" panose="02020603050405020304" pitchFamily="18" charset="0"/>
                        <a:cs typeface="Arial" panose="020B0604020202020204" pitchFamily="34" charset="0"/>
                      </a:endParaRPr>
                    </a:p>
                  </a:txBody>
                  <a:tcPr marL="45706" marR="45706" marT="0" marB="0"/>
                </a:tc>
                <a:extLst>
                  <a:ext uri="{0D108BD9-81ED-4DB2-BD59-A6C34878D82A}">
                    <a16:rowId xmlns:a16="http://schemas.microsoft.com/office/drawing/2014/main" val="2871434846"/>
                  </a:ext>
                </a:extLst>
              </a:tr>
              <a:tr h="583922">
                <a:tc>
                  <a:txBody>
                    <a:bodyPr/>
                    <a:lstStyle/>
                    <a:p>
                      <a:pPr algn="l">
                        <a:lnSpc>
                          <a:spcPct val="100000"/>
                        </a:lnSpc>
                      </a:pPr>
                      <a:r>
                        <a:rPr lang="pl-PL" sz="1400" dirty="0">
                          <a:solidFill>
                            <a:schemeClr val="tx1"/>
                          </a:solidFill>
                          <a:effectLst/>
                          <a:latin typeface="Arial" panose="020B0604020202020204" pitchFamily="34" charset="0"/>
                          <a:cs typeface="Arial" panose="020B0604020202020204" pitchFamily="34" charset="0"/>
                        </a:rPr>
                        <a:t>zwrot podatku akcyzowego od „paliwa rolniczego”</a:t>
                      </a:r>
                      <a:endParaRPr lang="pl-PL"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5706" marR="45706" marT="0" marB="0"/>
                </a:tc>
                <a:tc>
                  <a:txBody>
                    <a:bodyPr/>
                    <a:lstStyle/>
                    <a:p>
                      <a:pPr algn="l">
                        <a:lnSpc>
                          <a:spcPct val="100000"/>
                        </a:lnSpc>
                      </a:pPr>
                      <a:r>
                        <a:rPr lang="pl-PL" sz="1400" dirty="0">
                          <a:effectLst/>
                          <a:latin typeface="Arial" panose="020B0604020202020204" pitchFamily="34" charset="0"/>
                          <a:cs typeface="Arial" panose="020B0604020202020204" pitchFamily="34" charset="0"/>
                        </a:rPr>
                        <a:t>ustawa z 10.03.2006 r. o zwrocie podatku akcyzowego zawartego w cenie oleju napędowego wykorzystywanego do produkcji rolnej (Dz.U. z 2023 r. poz. 356 ze zm.)</a:t>
                      </a:r>
                      <a:endParaRPr lang="pl-PL" sz="1400" dirty="0">
                        <a:effectLst/>
                        <a:latin typeface="Arial" panose="020B0604020202020204" pitchFamily="34" charset="0"/>
                        <a:ea typeface="Times New Roman" panose="02020603050405020304" pitchFamily="18" charset="0"/>
                        <a:cs typeface="Arial" panose="020B0604020202020204" pitchFamily="34" charset="0"/>
                      </a:endParaRPr>
                    </a:p>
                  </a:txBody>
                  <a:tcPr marL="45706" marR="45706" marT="0" marB="0"/>
                </a:tc>
                <a:extLst>
                  <a:ext uri="{0D108BD9-81ED-4DB2-BD59-A6C34878D82A}">
                    <a16:rowId xmlns:a16="http://schemas.microsoft.com/office/drawing/2014/main" val="1353090200"/>
                  </a:ext>
                </a:extLst>
              </a:tr>
              <a:tr h="583922">
                <a:tc>
                  <a:txBody>
                    <a:bodyPr/>
                    <a:lstStyle/>
                    <a:p>
                      <a:pPr algn="l">
                        <a:lnSpc>
                          <a:spcPct val="100000"/>
                        </a:lnSpc>
                      </a:pPr>
                      <a:r>
                        <a:rPr lang="pl-PL" sz="1400" dirty="0">
                          <a:solidFill>
                            <a:schemeClr val="tx1"/>
                          </a:solidFill>
                          <a:effectLst/>
                          <a:latin typeface="Arial" panose="020B0604020202020204" pitchFamily="34" charset="0"/>
                          <a:cs typeface="Arial" panose="020B0604020202020204" pitchFamily="34" charset="0"/>
                        </a:rPr>
                        <a:t>ewidencja ludności, wydawanie dowodów osobistych</a:t>
                      </a:r>
                      <a:endParaRPr lang="pl-PL"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5706" marR="45706" marT="0" marB="0"/>
                </a:tc>
                <a:tc>
                  <a:txBody>
                    <a:bodyPr/>
                    <a:lstStyle/>
                    <a:p>
                      <a:pPr algn="l">
                        <a:lnSpc>
                          <a:spcPct val="100000"/>
                        </a:lnSpc>
                      </a:pPr>
                      <a:r>
                        <a:rPr lang="pl-PL" sz="1400" dirty="0">
                          <a:effectLst/>
                          <a:latin typeface="Arial" panose="020B0604020202020204" pitchFamily="34" charset="0"/>
                          <a:cs typeface="Arial" panose="020B0604020202020204" pitchFamily="34" charset="0"/>
                        </a:rPr>
                        <a:t>ustawa z 24.09.2010 r. o ewidencji ludności (Dz.U. z 2022 r. poz. 1191 ze zm.) oraz ustawa z 6.08.2010 r. o dowodach osobistych (Dz.U. z 2022 r. poz. 671 ze zm.)</a:t>
                      </a:r>
                      <a:endParaRPr lang="pl-PL" sz="1400" dirty="0">
                        <a:effectLst/>
                        <a:latin typeface="Arial" panose="020B0604020202020204" pitchFamily="34" charset="0"/>
                        <a:ea typeface="Times New Roman" panose="02020603050405020304" pitchFamily="18" charset="0"/>
                        <a:cs typeface="Arial" panose="020B0604020202020204" pitchFamily="34" charset="0"/>
                      </a:endParaRPr>
                    </a:p>
                  </a:txBody>
                  <a:tcPr marL="45706" marR="45706" marT="0" marB="0"/>
                </a:tc>
                <a:extLst>
                  <a:ext uri="{0D108BD9-81ED-4DB2-BD59-A6C34878D82A}">
                    <a16:rowId xmlns:a16="http://schemas.microsoft.com/office/drawing/2014/main" val="116366214"/>
                  </a:ext>
                </a:extLst>
              </a:tr>
              <a:tr h="786665">
                <a:tc>
                  <a:txBody>
                    <a:bodyPr/>
                    <a:lstStyle/>
                    <a:p>
                      <a:pPr algn="l">
                        <a:lnSpc>
                          <a:spcPct val="100000"/>
                        </a:lnSpc>
                      </a:pPr>
                      <a:r>
                        <a:rPr lang="pl-PL" sz="1400" dirty="0">
                          <a:solidFill>
                            <a:schemeClr val="tx1"/>
                          </a:solidFill>
                          <a:effectLst/>
                          <a:latin typeface="Arial" panose="020B0604020202020204" pitchFamily="34" charset="0"/>
                          <a:cs typeface="Arial" panose="020B0604020202020204" pitchFamily="34" charset="0"/>
                        </a:rPr>
                        <a:t>opłata składek zdrowotnych za osoby uprawnione (np. bezrobotne)</a:t>
                      </a:r>
                      <a:endParaRPr lang="pl-PL"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5706" marR="45706" marT="0" marB="0"/>
                </a:tc>
                <a:tc>
                  <a:txBody>
                    <a:bodyPr/>
                    <a:lstStyle/>
                    <a:p>
                      <a:pPr algn="l">
                        <a:lnSpc>
                          <a:spcPct val="100000"/>
                        </a:lnSpc>
                      </a:pPr>
                      <a:r>
                        <a:rPr lang="pl-PL" sz="1400" dirty="0">
                          <a:effectLst/>
                          <a:latin typeface="Arial" panose="020B0604020202020204" pitchFamily="34" charset="0"/>
                          <a:cs typeface="Arial" panose="020B0604020202020204" pitchFamily="34" charset="0"/>
                        </a:rPr>
                        <a:t>ustawa z 27.08.2004 r. o świadczeniach opieki zdrowotnej finansowanych ze środków publicznych (Dz.U. z 2022 r. poz. 2561 ze zm.)</a:t>
                      </a:r>
                      <a:endParaRPr lang="pl-PL" sz="1400" dirty="0">
                        <a:effectLst/>
                        <a:latin typeface="Arial" panose="020B0604020202020204" pitchFamily="34" charset="0"/>
                        <a:ea typeface="Times New Roman" panose="02020603050405020304" pitchFamily="18" charset="0"/>
                        <a:cs typeface="Arial" panose="020B0604020202020204" pitchFamily="34" charset="0"/>
                      </a:endParaRPr>
                    </a:p>
                  </a:txBody>
                  <a:tcPr marL="45706" marR="45706" marT="0" marB="0"/>
                </a:tc>
                <a:extLst>
                  <a:ext uri="{0D108BD9-81ED-4DB2-BD59-A6C34878D82A}">
                    <a16:rowId xmlns:a16="http://schemas.microsoft.com/office/drawing/2014/main" val="1090563624"/>
                  </a:ext>
                </a:extLst>
              </a:tr>
              <a:tr h="565433">
                <a:tc>
                  <a:txBody>
                    <a:bodyPr/>
                    <a:lstStyle/>
                    <a:p>
                      <a:pPr algn="l">
                        <a:lnSpc>
                          <a:spcPct val="100000"/>
                        </a:lnSpc>
                      </a:pPr>
                      <a:r>
                        <a:rPr lang="pl-PL" sz="1400" dirty="0">
                          <a:solidFill>
                            <a:schemeClr val="tx1"/>
                          </a:solidFill>
                          <a:effectLst/>
                          <a:latin typeface="Arial" panose="020B0604020202020204" pitchFamily="34" charset="0"/>
                          <a:cs typeface="Arial" panose="020B0604020202020204" pitchFamily="34" charset="0"/>
                        </a:rPr>
                        <a:t>przygotowanie i przeprowadzenie wyborów</a:t>
                      </a:r>
                      <a:endParaRPr lang="pl-PL"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5706" marR="45706" marT="0" marB="0"/>
                </a:tc>
                <a:tc>
                  <a:txBody>
                    <a:bodyPr/>
                    <a:lstStyle/>
                    <a:p>
                      <a:pPr algn="l">
                        <a:lnSpc>
                          <a:spcPct val="100000"/>
                        </a:lnSpc>
                      </a:pPr>
                      <a:r>
                        <a:rPr lang="pl-PL" sz="1400" dirty="0">
                          <a:effectLst/>
                          <a:latin typeface="Arial" panose="020B0604020202020204" pitchFamily="34" charset="0"/>
                          <a:cs typeface="Arial" panose="020B0604020202020204" pitchFamily="34" charset="0"/>
                        </a:rPr>
                        <a:t>ustawa z 5.01.2011 r. – Kodeks wyborczy (Dz.U. z 2022 r. poz. 1277 ze zm.)</a:t>
                      </a:r>
                      <a:endParaRPr lang="pl-PL" sz="1400" dirty="0">
                        <a:effectLst/>
                        <a:latin typeface="Arial" panose="020B0604020202020204" pitchFamily="34" charset="0"/>
                        <a:ea typeface="Times New Roman" panose="02020603050405020304" pitchFamily="18" charset="0"/>
                        <a:cs typeface="Arial" panose="020B0604020202020204" pitchFamily="34" charset="0"/>
                      </a:endParaRPr>
                    </a:p>
                  </a:txBody>
                  <a:tcPr marL="45706" marR="45706" marT="0" marB="0"/>
                </a:tc>
                <a:extLst>
                  <a:ext uri="{0D108BD9-81ED-4DB2-BD59-A6C34878D82A}">
                    <a16:rowId xmlns:a16="http://schemas.microsoft.com/office/drawing/2014/main" val="768026088"/>
                  </a:ext>
                </a:extLst>
              </a:tr>
            </a:tbl>
          </a:graphicData>
        </a:graphic>
      </p:graphicFrame>
    </p:spTree>
    <p:extLst>
      <p:ext uri="{BB962C8B-B14F-4D97-AF65-F5344CB8AC3E}">
        <p14:creationId xmlns:p14="http://schemas.microsoft.com/office/powerpoint/2010/main" val="838207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478F81-08E9-F063-65A8-03D9E8F95AEB}"/>
              </a:ext>
            </a:extLst>
          </p:cNvPr>
          <p:cNvSpPr>
            <a:spLocks noGrp="1"/>
          </p:cNvSpPr>
          <p:nvPr>
            <p:ph type="title"/>
          </p:nvPr>
        </p:nvSpPr>
        <p:spPr>
          <a:xfrm>
            <a:off x="838200" y="365126"/>
            <a:ext cx="10515600" cy="507072"/>
          </a:xfrm>
        </p:spPr>
        <p:txBody>
          <a:bodyPr>
            <a:normAutofit/>
          </a:bodyPr>
          <a:lstStyle/>
          <a:p>
            <a:r>
              <a:rPr lang="pl-PL" sz="2400" b="1"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Dotacje celowe na zadania zlecone z zakresu administracji rządowej</a:t>
            </a:r>
            <a:endParaRPr lang="pl-PL" sz="2400" dirty="0"/>
          </a:p>
        </p:txBody>
      </p:sp>
      <p:graphicFrame>
        <p:nvGraphicFramePr>
          <p:cNvPr id="4" name="Symbol zastępczy zawartości 3">
            <a:extLst>
              <a:ext uri="{FF2B5EF4-FFF2-40B4-BE49-F238E27FC236}">
                <a16:creationId xmlns:a16="http://schemas.microsoft.com/office/drawing/2014/main" id="{89CE7393-1B67-8B36-73A0-9746E356396B}"/>
              </a:ext>
            </a:extLst>
          </p:cNvPr>
          <p:cNvGraphicFramePr>
            <a:graphicFrameLocks noGrp="1"/>
          </p:cNvGraphicFramePr>
          <p:nvPr>
            <p:ph idx="1"/>
            <p:extLst>
              <p:ext uri="{D42A27DB-BD31-4B8C-83A1-F6EECF244321}">
                <p14:modId xmlns:p14="http://schemas.microsoft.com/office/powerpoint/2010/main" val="4133547249"/>
              </p:ext>
            </p:extLst>
          </p:nvPr>
        </p:nvGraphicFramePr>
        <p:xfrm>
          <a:off x="647114" y="1055078"/>
          <a:ext cx="10706686" cy="5580949"/>
        </p:xfrm>
        <a:graphic>
          <a:graphicData uri="http://schemas.openxmlformats.org/drawingml/2006/table">
            <a:tbl>
              <a:tblPr firstRow="1" firstCol="1" bandRow="1">
                <a:tableStyleId>{5C22544A-7EE6-4342-B048-85BDC9FD1C3A}</a:tableStyleId>
              </a:tblPr>
              <a:tblGrid>
                <a:gridCol w="3343625">
                  <a:extLst>
                    <a:ext uri="{9D8B030D-6E8A-4147-A177-3AD203B41FA5}">
                      <a16:colId xmlns:a16="http://schemas.microsoft.com/office/drawing/2014/main" val="3884459641"/>
                    </a:ext>
                  </a:extLst>
                </a:gridCol>
                <a:gridCol w="7363061">
                  <a:extLst>
                    <a:ext uri="{9D8B030D-6E8A-4147-A177-3AD203B41FA5}">
                      <a16:colId xmlns:a16="http://schemas.microsoft.com/office/drawing/2014/main" val="2101386265"/>
                    </a:ext>
                  </a:extLst>
                </a:gridCol>
              </a:tblGrid>
              <a:tr h="217751">
                <a:tc gridSpan="2">
                  <a:txBody>
                    <a:bodyPr/>
                    <a:lstStyle/>
                    <a:p>
                      <a:pPr algn="ctr">
                        <a:lnSpc>
                          <a:spcPct val="100000"/>
                        </a:lnSpc>
                      </a:pPr>
                      <a:r>
                        <a:rPr lang="pl-PL" sz="1400" dirty="0">
                          <a:solidFill>
                            <a:schemeClr val="tx1"/>
                          </a:solidFill>
                          <a:effectLst/>
                          <a:latin typeface="Arial" panose="020B0604020202020204" pitchFamily="34" charset="0"/>
                          <a:cs typeface="Arial" panose="020B0604020202020204" pitchFamily="34" charset="0"/>
                        </a:rPr>
                        <a:t>powiat</a:t>
                      </a:r>
                      <a:endParaRPr lang="pl-PL"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5408" marR="55408" marT="0" marB="0"/>
                </a:tc>
                <a:tc hMerge="1">
                  <a:txBody>
                    <a:bodyPr/>
                    <a:lstStyle/>
                    <a:p>
                      <a:endParaRPr lang="pl-PL"/>
                    </a:p>
                  </a:txBody>
                  <a:tcPr/>
                </a:tc>
                <a:extLst>
                  <a:ext uri="{0D108BD9-81ED-4DB2-BD59-A6C34878D82A}">
                    <a16:rowId xmlns:a16="http://schemas.microsoft.com/office/drawing/2014/main" val="2904409806"/>
                  </a:ext>
                </a:extLst>
              </a:tr>
              <a:tr h="699278">
                <a:tc>
                  <a:txBody>
                    <a:bodyPr/>
                    <a:lstStyle/>
                    <a:p>
                      <a:pPr algn="l">
                        <a:lnSpc>
                          <a:spcPct val="100000"/>
                        </a:lnSpc>
                      </a:pPr>
                      <a:r>
                        <a:rPr lang="pl-PL" sz="1400">
                          <a:solidFill>
                            <a:schemeClr val="tx1"/>
                          </a:solidFill>
                          <a:effectLst/>
                          <a:latin typeface="Arial" panose="020B0604020202020204" pitchFamily="34" charset="0"/>
                          <a:cs typeface="Arial" panose="020B0604020202020204" pitchFamily="34" charset="0"/>
                        </a:rPr>
                        <a:t>gospodarowanie zasobem nieruchomości Skarbu Państwa</a:t>
                      </a:r>
                      <a:endParaRPr lang="pl-PL"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5408" marR="55408" marT="0" marB="0"/>
                </a:tc>
                <a:tc>
                  <a:txBody>
                    <a:bodyPr/>
                    <a:lstStyle/>
                    <a:p>
                      <a:pPr algn="l">
                        <a:lnSpc>
                          <a:spcPct val="100000"/>
                        </a:lnSpc>
                      </a:pPr>
                      <a:r>
                        <a:rPr lang="pl-PL" sz="1400">
                          <a:effectLst/>
                          <a:latin typeface="Arial" panose="020B0604020202020204" pitchFamily="34" charset="0"/>
                          <a:cs typeface="Arial" panose="020B0604020202020204" pitchFamily="34" charset="0"/>
                        </a:rPr>
                        <a:t>ustawa z 21.08.1997 r. o gospodarce nieruchomościami (Dz.U. z 2023 r. poz. 344)</a:t>
                      </a:r>
                      <a:endParaRPr lang="pl-PL" sz="1400">
                        <a:effectLst/>
                        <a:latin typeface="Arial" panose="020B0604020202020204" pitchFamily="34" charset="0"/>
                        <a:ea typeface="Times New Roman" panose="02020603050405020304" pitchFamily="18" charset="0"/>
                        <a:cs typeface="Arial" panose="020B0604020202020204" pitchFamily="34" charset="0"/>
                      </a:endParaRPr>
                    </a:p>
                  </a:txBody>
                  <a:tcPr marL="55408" marR="55408" marT="0" marB="0"/>
                </a:tc>
                <a:extLst>
                  <a:ext uri="{0D108BD9-81ED-4DB2-BD59-A6C34878D82A}">
                    <a16:rowId xmlns:a16="http://schemas.microsoft.com/office/drawing/2014/main" val="1648313285"/>
                  </a:ext>
                </a:extLst>
              </a:tr>
              <a:tr h="699278">
                <a:tc>
                  <a:txBody>
                    <a:bodyPr/>
                    <a:lstStyle/>
                    <a:p>
                      <a:pPr algn="l">
                        <a:lnSpc>
                          <a:spcPct val="100000"/>
                        </a:lnSpc>
                      </a:pPr>
                      <a:r>
                        <a:rPr lang="pl-PL" sz="1400" dirty="0">
                          <a:solidFill>
                            <a:schemeClr val="tx1"/>
                          </a:solidFill>
                          <a:effectLst/>
                          <a:latin typeface="Arial" panose="020B0604020202020204" pitchFamily="34" charset="0"/>
                          <a:cs typeface="Arial" panose="020B0604020202020204" pitchFamily="34" charset="0"/>
                        </a:rPr>
                        <a:t>działalność komendy Państwowej Straży Pożarnej</a:t>
                      </a:r>
                      <a:endParaRPr lang="pl-PL"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5408" marR="55408" marT="0" marB="0"/>
                </a:tc>
                <a:tc>
                  <a:txBody>
                    <a:bodyPr/>
                    <a:lstStyle/>
                    <a:p>
                      <a:pPr algn="l">
                        <a:lnSpc>
                          <a:spcPct val="100000"/>
                        </a:lnSpc>
                      </a:pPr>
                      <a:r>
                        <a:rPr lang="pl-PL" sz="1400" dirty="0">
                          <a:effectLst/>
                          <a:latin typeface="Arial" panose="020B0604020202020204" pitchFamily="34" charset="0"/>
                          <a:cs typeface="Arial" panose="020B0604020202020204" pitchFamily="34" charset="0"/>
                        </a:rPr>
                        <a:t>ustawa z 24.08.1991 r. o Państwowej Straży Pożarnej (Dz.U. z 2022 r. poz. 1969 ze zm.), art. 49 ust. 2 u.d.j.s.t.</a:t>
                      </a:r>
                      <a:endParaRPr lang="pl-PL" sz="1400" dirty="0">
                        <a:effectLst/>
                        <a:latin typeface="Arial" panose="020B0604020202020204" pitchFamily="34" charset="0"/>
                        <a:ea typeface="Times New Roman" panose="02020603050405020304" pitchFamily="18" charset="0"/>
                        <a:cs typeface="Arial" panose="020B0604020202020204" pitchFamily="34" charset="0"/>
                      </a:endParaRPr>
                    </a:p>
                  </a:txBody>
                  <a:tcPr marL="55408" marR="55408" marT="0" marB="0"/>
                </a:tc>
                <a:extLst>
                  <a:ext uri="{0D108BD9-81ED-4DB2-BD59-A6C34878D82A}">
                    <a16:rowId xmlns:a16="http://schemas.microsoft.com/office/drawing/2014/main" val="650146859"/>
                  </a:ext>
                </a:extLst>
              </a:tr>
              <a:tr h="699278">
                <a:tc>
                  <a:txBody>
                    <a:bodyPr/>
                    <a:lstStyle/>
                    <a:p>
                      <a:pPr algn="l">
                        <a:lnSpc>
                          <a:spcPct val="100000"/>
                        </a:lnSpc>
                      </a:pPr>
                      <a:r>
                        <a:rPr lang="pl-PL" sz="1400">
                          <a:solidFill>
                            <a:schemeClr val="tx1"/>
                          </a:solidFill>
                          <a:effectLst/>
                          <a:latin typeface="Arial" panose="020B0604020202020204" pitchFamily="34" charset="0"/>
                          <a:cs typeface="Arial" panose="020B0604020202020204" pitchFamily="34" charset="0"/>
                        </a:rPr>
                        <a:t>działalność powiatowego zespołu ds. orzekania o niepełnosprawności</a:t>
                      </a:r>
                      <a:endParaRPr lang="pl-PL"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5408" marR="55408" marT="0" marB="0"/>
                </a:tc>
                <a:tc>
                  <a:txBody>
                    <a:bodyPr/>
                    <a:lstStyle/>
                    <a:p>
                      <a:pPr algn="l">
                        <a:lnSpc>
                          <a:spcPct val="100000"/>
                        </a:lnSpc>
                      </a:pPr>
                      <a:r>
                        <a:rPr lang="pl-PL" sz="1400" dirty="0">
                          <a:effectLst/>
                          <a:latin typeface="Arial" panose="020B0604020202020204" pitchFamily="34" charset="0"/>
                          <a:cs typeface="Arial" panose="020B0604020202020204" pitchFamily="34" charset="0"/>
                        </a:rPr>
                        <a:t>ustawa z 27.08.1997 r. o rehabilitacji zawodowej i społecznej oraz zatrudnianiu osób niepełnosprawnych (Dz.U. z 2023 r. poz. 100 ze zm.)</a:t>
                      </a:r>
                      <a:endParaRPr lang="pl-PL" sz="1400" dirty="0">
                        <a:effectLst/>
                        <a:latin typeface="Arial" panose="020B0604020202020204" pitchFamily="34" charset="0"/>
                        <a:ea typeface="Times New Roman" panose="02020603050405020304" pitchFamily="18" charset="0"/>
                        <a:cs typeface="Arial" panose="020B0604020202020204" pitchFamily="34" charset="0"/>
                      </a:endParaRPr>
                    </a:p>
                  </a:txBody>
                  <a:tcPr marL="55408" marR="55408" marT="0" marB="0"/>
                </a:tc>
                <a:extLst>
                  <a:ext uri="{0D108BD9-81ED-4DB2-BD59-A6C34878D82A}">
                    <a16:rowId xmlns:a16="http://schemas.microsoft.com/office/drawing/2014/main" val="1934074622"/>
                  </a:ext>
                </a:extLst>
              </a:tr>
              <a:tr h="699278">
                <a:tc>
                  <a:txBody>
                    <a:bodyPr/>
                    <a:lstStyle/>
                    <a:p>
                      <a:pPr algn="l">
                        <a:lnSpc>
                          <a:spcPct val="100000"/>
                        </a:lnSpc>
                      </a:pPr>
                      <a:r>
                        <a:rPr lang="pl-PL" sz="1400" dirty="0">
                          <a:solidFill>
                            <a:schemeClr val="tx1"/>
                          </a:solidFill>
                          <a:effectLst/>
                          <a:latin typeface="Arial" panose="020B0604020202020204" pitchFamily="34" charset="0"/>
                          <a:cs typeface="Arial" panose="020B0604020202020204" pitchFamily="34" charset="0"/>
                        </a:rPr>
                        <a:t>działalność powiatowego inspektoratu nadzoru budowlanego</a:t>
                      </a:r>
                      <a:endParaRPr lang="pl-PL"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5408" marR="55408" marT="0" marB="0"/>
                </a:tc>
                <a:tc>
                  <a:txBody>
                    <a:bodyPr/>
                    <a:lstStyle/>
                    <a:p>
                      <a:pPr algn="l">
                        <a:lnSpc>
                          <a:spcPct val="100000"/>
                        </a:lnSpc>
                      </a:pPr>
                      <a:r>
                        <a:rPr lang="pl-PL" sz="1400">
                          <a:effectLst/>
                          <a:latin typeface="Arial" panose="020B0604020202020204" pitchFamily="34" charset="0"/>
                          <a:cs typeface="Arial" panose="020B0604020202020204" pitchFamily="34" charset="0"/>
                        </a:rPr>
                        <a:t>ustawa z 7.07.1994 r. – Prawo budowlane (Dz.U. z 2023 r. poz. 682 ze zm.), art. 49 ust. 2 u.d.j.s.t.</a:t>
                      </a:r>
                      <a:endParaRPr lang="pl-PL" sz="1400">
                        <a:effectLst/>
                        <a:latin typeface="Arial" panose="020B0604020202020204" pitchFamily="34" charset="0"/>
                        <a:ea typeface="Times New Roman" panose="02020603050405020304" pitchFamily="18" charset="0"/>
                        <a:cs typeface="Arial" panose="020B0604020202020204" pitchFamily="34" charset="0"/>
                      </a:endParaRPr>
                    </a:p>
                  </a:txBody>
                  <a:tcPr marL="55408" marR="55408" marT="0" marB="0"/>
                </a:tc>
                <a:extLst>
                  <a:ext uri="{0D108BD9-81ED-4DB2-BD59-A6C34878D82A}">
                    <a16:rowId xmlns:a16="http://schemas.microsoft.com/office/drawing/2014/main" val="1010049744"/>
                  </a:ext>
                </a:extLst>
              </a:tr>
              <a:tr h="225455">
                <a:tc gridSpan="2">
                  <a:txBody>
                    <a:bodyPr/>
                    <a:lstStyle/>
                    <a:p>
                      <a:pPr algn="ctr">
                        <a:lnSpc>
                          <a:spcPct val="100000"/>
                        </a:lnSpc>
                      </a:pPr>
                      <a:r>
                        <a:rPr lang="pl-PL" sz="1400">
                          <a:solidFill>
                            <a:schemeClr val="tx1"/>
                          </a:solidFill>
                          <a:effectLst/>
                          <a:latin typeface="Arial" panose="020B0604020202020204" pitchFamily="34" charset="0"/>
                          <a:cs typeface="Arial" panose="020B0604020202020204" pitchFamily="34" charset="0"/>
                        </a:rPr>
                        <a:t>województwo</a:t>
                      </a:r>
                      <a:endParaRPr lang="pl-PL"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5408" marR="55408" marT="0" marB="0"/>
                </a:tc>
                <a:tc hMerge="1">
                  <a:txBody>
                    <a:bodyPr/>
                    <a:lstStyle/>
                    <a:p>
                      <a:endParaRPr lang="pl-PL"/>
                    </a:p>
                  </a:txBody>
                  <a:tcPr/>
                </a:tc>
                <a:extLst>
                  <a:ext uri="{0D108BD9-81ED-4DB2-BD59-A6C34878D82A}">
                    <a16:rowId xmlns:a16="http://schemas.microsoft.com/office/drawing/2014/main" val="767589154"/>
                  </a:ext>
                </a:extLst>
              </a:tr>
              <a:tr h="699278">
                <a:tc>
                  <a:txBody>
                    <a:bodyPr/>
                    <a:lstStyle/>
                    <a:p>
                      <a:pPr algn="l">
                        <a:lnSpc>
                          <a:spcPct val="100000"/>
                        </a:lnSpc>
                      </a:pPr>
                      <a:r>
                        <a:rPr lang="pl-PL" sz="1400">
                          <a:solidFill>
                            <a:schemeClr val="tx1"/>
                          </a:solidFill>
                          <a:effectLst/>
                          <a:latin typeface="Arial" panose="020B0604020202020204" pitchFamily="34" charset="0"/>
                          <a:cs typeface="Arial" panose="020B0604020202020204" pitchFamily="34" charset="0"/>
                        </a:rPr>
                        <a:t>dopłaty do bezpłatnych i ulgowych przejazdów w transporcie autobusowym</a:t>
                      </a:r>
                      <a:endParaRPr lang="pl-PL"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5408" marR="55408" marT="0" marB="0"/>
                </a:tc>
                <a:tc>
                  <a:txBody>
                    <a:bodyPr/>
                    <a:lstStyle/>
                    <a:p>
                      <a:pPr algn="l">
                        <a:lnSpc>
                          <a:spcPct val="100000"/>
                        </a:lnSpc>
                      </a:pPr>
                      <a:r>
                        <a:rPr lang="pl-PL" sz="1400" dirty="0">
                          <a:effectLst/>
                          <a:latin typeface="Arial" panose="020B0604020202020204" pitchFamily="34" charset="0"/>
                          <a:cs typeface="Arial" panose="020B0604020202020204" pitchFamily="34" charset="0"/>
                        </a:rPr>
                        <a:t>ustawa z 20.06.1992 r. o uprawnieniach do ulgowych przejazdów środkami publicznego transportu zbiorowego (Dz.U. z 2018 r. poz. 295 ze zm.)</a:t>
                      </a:r>
                      <a:endParaRPr lang="pl-PL" sz="1400" dirty="0">
                        <a:effectLst/>
                        <a:latin typeface="Arial" panose="020B0604020202020204" pitchFamily="34" charset="0"/>
                        <a:ea typeface="Times New Roman" panose="02020603050405020304" pitchFamily="18" charset="0"/>
                        <a:cs typeface="Arial" panose="020B0604020202020204" pitchFamily="34" charset="0"/>
                      </a:endParaRPr>
                    </a:p>
                  </a:txBody>
                  <a:tcPr marL="55408" marR="55408" marT="0" marB="0"/>
                </a:tc>
                <a:extLst>
                  <a:ext uri="{0D108BD9-81ED-4DB2-BD59-A6C34878D82A}">
                    <a16:rowId xmlns:a16="http://schemas.microsoft.com/office/drawing/2014/main" val="2005120610"/>
                  </a:ext>
                </a:extLst>
              </a:tr>
              <a:tr h="699278">
                <a:tc>
                  <a:txBody>
                    <a:bodyPr/>
                    <a:lstStyle/>
                    <a:p>
                      <a:pPr algn="l">
                        <a:lnSpc>
                          <a:spcPct val="100000"/>
                        </a:lnSpc>
                      </a:pPr>
                      <a:r>
                        <a:rPr lang="pl-PL" sz="1400">
                          <a:solidFill>
                            <a:schemeClr val="tx1"/>
                          </a:solidFill>
                          <a:effectLst/>
                          <a:latin typeface="Arial" panose="020B0604020202020204" pitchFamily="34" charset="0"/>
                          <a:cs typeface="Arial" panose="020B0604020202020204" pitchFamily="34" charset="0"/>
                        </a:rPr>
                        <a:t>wypłata odszkodowań za szkody wyrządzone przez zwierzęta łowne </a:t>
                      </a:r>
                      <a:endParaRPr lang="pl-PL"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5408" marR="55408" marT="0" marB="0"/>
                </a:tc>
                <a:tc>
                  <a:txBody>
                    <a:bodyPr/>
                    <a:lstStyle/>
                    <a:p>
                      <a:pPr algn="l">
                        <a:lnSpc>
                          <a:spcPct val="100000"/>
                        </a:lnSpc>
                      </a:pPr>
                      <a:r>
                        <a:rPr lang="pl-PL" sz="1400" dirty="0">
                          <a:effectLst/>
                          <a:latin typeface="Arial" panose="020B0604020202020204" pitchFamily="34" charset="0"/>
                          <a:cs typeface="Arial" panose="020B0604020202020204" pitchFamily="34" charset="0"/>
                        </a:rPr>
                        <a:t>ustawa z 13.10.1995 r. – Prawo łowieckie (Dz.U. z 2023 r. poz. 1082)</a:t>
                      </a:r>
                      <a:endParaRPr lang="pl-PL" sz="1400" dirty="0">
                        <a:effectLst/>
                        <a:latin typeface="Arial" panose="020B0604020202020204" pitchFamily="34" charset="0"/>
                        <a:ea typeface="Times New Roman" panose="02020603050405020304" pitchFamily="18" charset="0"/>
                        <a:cs typeface="Arial" panose="020B0604020202020204" pitchFamily="34" charset="0"/>
                      </a:endParaRPr>
                    </a:p>
                  </a:txBody>
                  <a:tcPr marL="55408" marR="55408" marT="0" marB="0"/>
                </a:tc>
                <a:extLst>
                  <a:ext uri="{0D108BD9-81ED-4DB2-BD59-A6C34878D82A}">
                    <a16:rowId xmlns:a16="http://schemas.microsoft.com/office/drawing/2014/main" val="1746109190"/>
                  </a:ext>
                </a:extLst>
              </a:tr>
              <a:tr h="942075">
                <a:tc>
                  <a:txBody>
                    <a:bodyPr/>
                    <a:lstStyle/>
                    <a:p>
                      <a:pPr algn="l">
                        <a:lnSpc>
                          <a:spcPct val="100000"/>
                        </a:lnSpc>
                      </a:pPr>
                      <a:r>
                        <a:rPr lang="pl-PL" sz="1400" dirty="0">
                          <a:solidFill>
                            <a:schemeClr val="tx1"/>
                          </a:solidFill>
                          <a:effectLst/>
                          <a:latin typeface="Arial" panose="020B0604020202020204" pitchFamily="34" charset="0"/>
                          <a:cs typeface="Arial" panose="020B0604020202020204" pitchFamily="34" charset="0"/>
                        </a:rPr>
                        <a:t>zadania związane z wydawaniem zaświadczeń ADR i psychologią transportu</a:t>
                      </a:r>
                      <a:endParaRPr lang="pl-PL"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5408" marR="55408" marT="0" marB="0"/>
                </a:tc>
                <a:tc>
                  <a:txBody>
                    <a:bodyPr/>
                    <a:lstStyle/>
                    <a:p>
                      <a:pPr algn="l">
                        <a:lnSpc>
                          <a:spcPct val="100000"/>
                        </a:lnSpc>
                      </a:pPr>
                      <a:r>
                        <a:rPr lang="pl-PL" sz="1400" dirty="0">
                          <a:effectLst/>
                          <a:latin typeface="Arial" panose="020B0604020202020204" pitchFamily="34" charset="0"/>
                          <a:cs typeface="Arial" panose="020B0604020202020204" pitchFamily="34" charset="0"/>
                        </a:rPr>
                        <a:t>ustawa z 19.08.2011 r. o przewozie towarów niebezpiecznych (Dz.U. z 2022 r. poz. 2147 ze zm.), ustawa z 5.01.2011 r. o kierujących pojazdami (Dz.U. z 2023 r. poz. 622)</a:t>
                      </a:r>
                      <a:endParaRPr lang="pl-PL" sz="1400" dirty="0">
                        <a:effectLst/>
                        <a:latin typeface="Arial" panose="020B0604020202020204" pitchFamily="34" charset="0"/>
                        <a:ea typeface="Times New Roman" panose="02020603050405020304" pitchFamily="18" charset="0"/>
                        <a:cs typeface="Arial" panose="020B0604020202020204" pitchFamily="34" charset="0"/>
                      </a:endParaRPr>
                    </a:p>
                  </a:txBody>
                  <a:tcPr marL="55408" marR="55408" marT="0" marB="0"/>
                </a:tc>
                <a:extLst>
                  <a:ext uri="{0D108BD9-81ED-4DB2-BD59-A6C34878D82A}">
                    <a16:rowId xmlns:a16="http://schemas.microsoft.com/office/drawing/2014/main" val="2164830515"/>
                  </a:ext>
                </a:extLst>
              </a:tr>
            </a:tbl>
          </a:graphicData>
        </a:graphic>
      </p:graphicFrame>
    </p:spTree>
    <p:extLst>
      <p:ext uri="{BB962C8B-B14F-4D97-AF65-F5344CB8AC3E}">
        <p14:creationId xmlns:p14="http://schemas.microsoft.com/office/powerpoint/2010/main" val="1593271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6089F6B-07F6-5FBE-E7A2-79BB4B3F7A63}"/>
              </a:ext>
            </a:extLst>
          </p:cNvPr>
          <p:cNvSpPr>
            <a:spLocks noGrp="1"/>
          </p:cNvSpPr>
          <p:nvPr>
            <p:ph type="title"/>
          </p:nvPr>
        </p:nvSpPr>
        <p:spPr>
          <a:xfrm>
            <a:off x="838200" y="365125"/>
            <a:ext cx="10515600" cy="802493"/>
          </a:xfrm>
        </p:spPr>
        <p:txBody>
          <a:bodyPr>
            <a:normAutofit/>
          </a:bodyPr>
          <a:lstStyle/>
          <a:p>
            <a:r>
              <a:rPr lang="pl-PL" sz="2400" b="1"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Dotacje celowe na zadania zlecone z zakresu administracji rządowej</a:t>
            </a:r>
            <a:endParaRPr lang="pl-PL" sz="2400" dirty="0"/>
          </a:p>
        </p:txBody>
      </p:sp>
      <p:sp>
        <p:nvSpPr>
          <p:cNvPr id="3" name="Symbol zastępczy zawartości 2">
            <a:extLst>
              <a:ext uri="{FF2B5EF4-FFF2-40B4-BE49-F238E27FC236}">
                <a16:creationId xmlns:a16="http://schemas.microsoft.com/office/drawing/2014/main" id="{EAF6446E-0428-9EDF-5EC9-0AE5AFBB32CC}"/>
              </a:ext>
            </a:extLst>
          </p:cNvPr>
          <p:cNvSpPr>
            <a:spLocks noGrp="1"/>
          </p:cNvSpPr>
          <p:nvPr>
            <p:ph idx="1"/>
          </p:nvPr>
        </p:nvSpPr>
        <p:spPr>
          <a:xfrm>
            <a:off x="464234" y="1266092"/>
            <a:ext cx="10889566" cy="4910871"/>
          </a:xfrm>
        </p:spPr>
        <p:txBody>
          <a:bodyPr>
            <a:noAutofit/>
          </a:bodyPr>
          <a:lstStyle/>
          <a:p>
            <a:pPr algn="just"/>
            <a:r>
              <a:rPr lang="pl-PL" sz="2000" b="1" kern="0" dirty="0">
                <a:effectLst/>
                <a:latin typeface="Arial" panose="020B0604020202020204" pitchFamily="34" charset="0"/>
                <a:ea typeface="Times New Roman" panose="02020603050405020304" pitchFamily="18" charset="0"/>
                <a:cs typeface="Arial" panose="020B0604020202020204" pitchFamily="34" charset="0"/>
              </a:rPr>
              <a:t>Należy zauważyć, że dotacje na zadania z zakresu administracji rządowej są jednak w większości </a:t>
            </a:r>
            <a:r>
              <a:rPr lang="pl-PL" sz="2000" b="1" u="sng" kern="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dotacjami udzielanymi w trybie „wnioskowym”</a:t>
            </a:r>
            <a:r>
              <a:rPr lang="pl-PL" sz="2000" b="1" kern="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pl-PL" sz="2000" b="1" kern="0" dirty="0">
                <a:effectLst/>
                <a:latin typeface="Arial" panose="020B0604020202020204" pitchFamily="34" charset="0"/>
                <a:ea typeface="Times New Roman" panose="02020603050405020304" pitchFamily="18" charset="0"/>
                <a:cs typeface="Arial" panose="020B0604020202020204" pitchFamily="34" charset="0"/>
              </a:rPr>
              <a:t>(organ wykonawczy JST jest zobowiązany złożyć wniosek o udzielenie dotacji do właściwego miejscowo wojewody), co pośrednio zaprzecza ich obligatoryjnemu charakterowi określonemu w art. 49 u.d.j.s.t. w zw. z art. 8 ust. 1 </a:t>
            </a:r>
            <a:r>
              <a:rPr lang="pl-PL" sz="2000" b="1" kern="0" dirty="0" err="1">
                <a:effectLst/>
                <a:latin typeface="Arial" panose="020B0604020202020204" pitchFamily="34" charset="0"/>
                <a:ea typeface="Times New Roman" panose="02020603050405020304" pitchFamily="18" charset="0"/>
                <a:cs typeface="Arial" panose="020B0604020202020204" pitchFamily="34" charset="0"/>
              </a:rPr>
              <a:t>u.s.g</a:t>
            </a:r>
            <a:r>
              <a:rPr lang="pl-PL" sz="2000" b="1" kern="0" dirty="0">
                <a:effectLst/>
                <a:latin typeface="Arial" panose="020B0604020202020204" pitchFamily="34" charset="0"/>
                <a:ea typeface="Times New Roman" panose="02020603050405020304" pitchFamily="18" charset="0"/>
                <a:cs typeface="Arial" panose="020B0604020202020204" pitchFamily="34" charset="0"/>
              </a:rPr>
              <a:t>. </a:t>
            </a:r>
          </a:p>
          <a:p>
            <a:pPr algn="just"/>
            <a:r>
              <a:rPr lang="pl-PL" sz="2000" b="1" kern="0" dirty="0">
                <a:effectLst/>
                <a:latin typeface="Arial" panose="020B0604020202020204" pitchFamily="34" charset="0"/>
                <a:ea typeface="Times New Roman" panose="02020603050405020304" pitchFamily="18" charset="0"/>
                <a:cs typeface="Arial" panose="020B0604020202020204" pitchFamily="34" charset="0"/>
              </a:rPr>
              <a:t>Uwzględniając powyższą obligatoryjność, przepisy regulujące tryb udzielania ww. dotacji </a:t>
            </a:r>
            <a:r>
              <a:rPr lang="pl-PL" sz="2000" b="1" u="sng" kern="0" dirty="0">
                <a:effectLst/>
                <a:latin typeface="Arial" panose="020B0604020202020204" pitchFamily="34" charset="0"/>
                <a:ea typeface="Times New Roman" panose="02020603050405020304" pitchFamily="18" charset="0"/>
                <a:cs typeface="Arial" panose="020B0604020202020204" pitchFamily="34" charset="0"/>
              </a:rPr>
              <a:t>powinny przewidywać możliwość złożenia wniosku po terminie w przypadku, gdy opóźnienie w złożeniu wniosku nastąpiło z przyczyn niezależnych od JST. </a:t>
            </a:r>
          </a:p>
          <a:p>
            <a:pPr algn="just"/>
            <a:r>
              <a:rPr lang="pl-PL" sz="2000" b="1" kern="0" dirty="0">
                <a:effectLst/>
                <a:latin typeface="Arial" panose="020B0604020202020204" pitchFamily="34" charset="0"/>
                <a:ea typeface="Times New Roman" panose="02020603050405020304" pitchFamily="18" charset="0"/>
                <a:cs typeface="Arial" panose="020B0604020202020204" pitchFamily="34" charset="0"/>
              </a:rPr>
              <a:t>Możliwość tę przewidziano w przypadku składania przez gminę wniosku o dotację celową na postępowanie w sprawie zwrotu podatku akcyzowego zawartego w tzw. paliwie rolniczym – wówczas wójt składa do wojewody dodatkowy wniosek o przekazanie gminie dotacji w terminie 5 dni od dnia stwierdzenia wystąpienia przyczyny opóźnienia (możliwość późniejszego złożenia wniosku o ww. dotację wprowadzono rozporządzeniem Ministra Rolnictwa i Rozwoju Wsi z 12.03.2021 r. zmieniającym rozporządzenie w sprawie przekazywania gminom dotacji celowej na postępowanie w sprawie zwrotu podatku akcyzowego zawartego w cenie oleju napędowego wykorzystywanego do produkcji rolnej i jego wypłatę (Dz.U. poz. 474)).</a:t>
            </a:r>
            <a:endParaRPr lang="pl-PL"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6932865"/>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1191</TotalTime>
  <Words>2862</Words>
  <Application>Microsoft Office PowerPoint</Application>
  <PresentationFormat>Panoramiczny</PresentationFormat>
  <Paragraphs>116</Paragraphs>
  <Slides>20</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20</vt:i4>
      </vt:variant>
    </vt:vector>
  </HeadingPairs>
  <TitlesOfParts>
    <vt:vector size="26" baseType="lpstr">
      <vt:lpstr>Arial</vt:lpstr>
      <vt:lpstr>Calibri</vt:lpstr>
      <vt:lpstr>Calibri Light</vt:lpstr>
      <vt:lpstr>Symbol</vt:lpstr>
      <vt:lpstr>Times New Roman</vt:lpstr>
      <vt:lpstr>Motyw pakietu Office</vt:lpstr>
      <vt:lpstr>Systemy dochodów jednostek samorządu terytorialnego  w wybranych krajach Siedlce, 27-28 września 2023 r.  Dotacje i quasi-dotacje jako źródło dochodów jednostek samorządu terytorialnego</vt:lpstr>
      <vt:lpstr>Ustawowa definicja dotacji</vt:lpstr>
      <vt:lpstr>Ustawowa definicja dotacji</vt:lpstr>
      <vt:lpstr>Sprawozdanie z działalności regionalnych izb obrachunkowych i wykonania budżetu przez jednostki samorządu terytorialnego w 2021 r., Warszawa 2022, s. 198, https://rio.gov.pl/140/24/sprawozdanie-krrio-za-2021-rok.html</vt:lpstr>
      <vt:lpstr>Struktura dotacji celowych  otrzymywanych przez JST, 2021</vt:lpstr>
      <vt:lpstr>Dotacje celowe na zadania zlecone z zakresu administracji rządowej</vt:lpstr>
      <vt:lpstr>Dotacje celowe na zadania zlecone z zakresu administracji rządowej</vt:lpstr>
      <vt:lpstr>Dotacje celowe na zadania zlecone z zakresu administracji rządowej</vt:lpstr>
      <vt:lpstr>Dotacje celowe na zadania zlecone z zakresu administracji rządowej</vt:lpstr>
      <vt:lpstr>Dotacje celowe na dofinansowanie zadań własnych JST</vt:lpstr>
      <vt:lpstr>Dotacje celowe na dofinansowanie zadań własnych JST</vt:lpstr>
      <vt:lpstr>Dotacje celowe na dofinansowanie zadań własnych JST Limit z art. 128 ust. 2 u.f.p. (wprowadzony 1.01.2010 r.)</vt:lpstr>
      <vt:lpstr>„środki” jako quasi-dotacje</vt:lpstr>
      <vt:lpstr>Sprawozdanie z działalności regionalnych izb obrachunkowych i wykonania budżetu przez jednostki samorządu terytorialnego w 2022 r., Warszawa 2023, s. 160, https://rio.gov.pl/153/24/sprawozdanie-krrio-za-2022-rok.html zmiana w określaniu grupy „dochodów z dotacji celowych” – na szeroką grupę „Dotacje i środki”</vt:lpstr>
      <vt:lpstr>„środki” jako quasi-dotacje</vt:lpstr>
      <vt:lpstr>Sprawozdanie z działalności regionalnych izb obrachunkowych i wykonania budżetu przez jednostki samorządu terytorialnego w 2022 r., Warszawa 2023, s. 161, https://rio.gov.pl/153/24/sprawozdanie-krrio-za-2022-rok.html</vt:lpstr>
      <vt:lpstr> Local Government Dependency on Intergovernmental Transfers </vt:lpstr>
      <vt:lpstr>Local Government Dependency on Intergovernmental Transfers, 2021</vt:lpstr>
      <vt:lpstr>    Centre for Public Administration Research Local Autonomy Index (LAI), https://www.kdz.eu/en/news/blog/european-local-government-finances-and-local-autonomy  </vt:lpstr>
      <vt:lpstr> Local Autonomy Index (LAI), 2015-2020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Systemy dochodów jednostek samorządu terytorialnego w wybranych krajach Siedlce, 27-28 września 2023 r.  Dotacje i quasi-dotacje jako źródło dochodów jednostek samorządu terytorialnego</dc:title>
  <dc:creator>Anna Ostrowska</dc:creator>
  <cp:lastModifiedBy>Anna Ostrowska</cp:lastModifiedBy>
  <cp:revision>4</cp:revision>
  <dcterms:created xsi:type="dcterms:W3CDTF">2023-08-28T08:10:30Z</dcterms:created>
  <dcterms:modified xsi:type="dcterms:W3CDTF">2023-09-25T20:12:33Z</dcterms:modified>
</cp:coreProperties>
</file>