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6" r:id="rId2"/>
    <p:sldId id="257" r:id="rId3"/>
    <p:sldId id="258" r:id="rId4"/>
    <p:sldId id="259" r:id="rId5"/>
    <p:sldId id="260" r:id="rId6"/>
    <p:sldId id="265" r:id="rId7"/>
    <p:sldId id="266" r:id="rId8"/>
    <p:sldId id="261" r:id="rId9"/>
    <p:sldId id="267" r:id="rId10"/>
    <p:sldId id="268" r:id="rId11"/>
    <p:sldId id="271" r:id="rId12"/>
    <p:sldId id="273" r:id="rId13"/>
    <p:sldId id="275" r:id="rId14"/>
    <p:sldId id="269" r:id="rId15"/>
    <p:sldId id="270" r:id="rId16"/>
    <p:sldId id="276" r:id="rId17"/>
    <p:sldId id="262" r:id="rId18"/>
    <p:sldId id="277" r:id="rId19"/>
    <p:sldId id="278" r:id="rId20"/>
    <p:sldId id="279" r:id="rId21"/>
    <p:sldId id="280" r:id="rId22"/>
    <p:sldId id="282" r:id="rId23"/>
    <p:sldId id="281" r:id="rId24"/>
    <p:sldId id="283" r:id="rId25"/>
    <p:sldId id="284" r:id="rId26"/>
    <p:sldId id="285" r:id="rId27"/>
    <p:sldId id="286" r:id="rId28"/>
    <p:sldId id="287" r:id="rId29"/>
    <p:sldId id="263" r:id="rId30"/>
    <p:sldId id="264"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96" autoAdjust="0"/>
    <p:restoredTop sz="94660"/>
  </p:normalViewPr>
  <p:slideViewPr>
    <p:cSldViewPr snapToGrid="0">
      <p:cViewPr>
        <p:scale>
          <a:sx n="78" d="100"/>
          <a:sy n="78" d="100"/>
        </p:scale>
        <p:origin x="96"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weli\OneDrive\Documents\ze%20starego%20komputera\Dokumenty\uczelnia\habilitacja\moje\SD%20of%20EU%20capital%20cities\SDS%20by%20EU%20capital%20citi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4795a28312356b1c/Documents/ze%20starego%20komputera/Dokumenty/uczelnia/habilitacja/moje/SD%20of%20EU%20capital%20cities/data%20for%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4795a28312356b1c/Documents/ze%20starego%20komputera/Dokumenty/uczelnia/habilitacja/moje/SD%20of%20EU%20capital%20cities/SDS%20by%20EU%20capital%20citi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4795a28312356b1c/Documents/ze%20starego%20komputera/Dokumenty/uczelnia/habilitacja/moje/SD%20of%20EU%20capital%20cities/SDS%20by%20EU%20capital%20citi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4795a28312356b1c/Documents/ze%20starego%20komputera/Dokumenty/uczelnia/habilitacja/moje/SD%20of%20EU%20capital%20cities/SDS%20by%20EU%20capital%20citi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weli\OneDrive\Documents\ze%20starego%20komputera\Dokumenty\uczelnia\habilitacja\moje\SD%20of%20EU%20capital%20cities\SDS%20by%20EU%20capital%20citie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THE OVERALL</a:t>
            </a:r>
            <a:r>
              <a:rPr lang="en-US" baseline="0"/>
              <a:t> LEVEL OF COHESION OF SDS OF EU CAPITAL CITIES</a:t>
            </a:r>
            <a:endParaRPr lang="pl-P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cat>
            <c:strRef>
              <c:f>Sheet1!$C$91:$AC$91</c:f>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f>Sheet1!$C$92:$AC$92</c:f>
              <c:numCache>
                <c:formatCode>General</c:formatCode>
                <c:ptCount val="27"/>
                <c:pt idx="0">
                  <c:v>76</c:v>
                </c:pt>
                <c:pt idx="1">
                  <c:v>34</c:v>
                </c:pt>
                <c:pt idx="2">
                  <c:v>70</c:v>
                </c:pt>
                <c:pt idx="3">
                  <c:v>7</c:v>
                </c:pt>
                <c:pt idx="4">
                  <c:v>67</c:v>
                </c:pt>
                <c:pt idx="5">
                  <c:v>5</c:v>
                </c:pt>
                <c:pt idx="6">
                  <c:v>16</c:v>
                </c:pt>
                <c:pt idx="7">
                  <c:v>76</c:v>
                </c:pt>
                <c:pt idx="8">
                  <c:v>26</c:v>
                </c:pt>
                <c:pt idx="9">
                  <c:v>74</c:v>
                </c:pt>
                <c:pt idx="10">
                  <c:v>37</c:v>
                </c:pt>
                <c:pt idx="11">
                  <c:v>24</c:v>
                </c:pt>
                <c:pt idx="12">
                  <c:v>50</c:v>
                </c:pt>
                <c:pt idx="13">
                  <c:v>52</c:v>
                </c:pt>
                <c:pt idx="14">
                  <c:v>10</c:v>
                </c:pt>
                <c:pt idx="15">
                  <c:v>55</c:v>
                </c:pt>
                <c:pt idx="16">
                  <c:v>63</c:v>
                </c:pt>
                <c:pt idx="17">
                  <c:v>6</c:v>
                </c:pt>
                <c:pt idx="18">
                  <c:v>43</c:v>
                </c:pt>
                <c:pt idx="19">
                  <c:v>5</c:v>
                </c:pt>
                <c:pt idx="20">
                  <c:v>71</c:v>
                </c:pt>
                <c:pt idx="21">
                  <c:v>52</c:v>
                </c:pt>
                <c:pt idx="22">
                  <c:v>12</c:v>
                </c:pt>
                <c:pt idx="23">
                  <c:v>74</c:v>
                </c:pt>
                <c:pt idx="24">
                  <c:v>4</c:v>
                </c:pt>
                <c:pt idx="25">
                  <c:v>52</c:v>
                </c:pt>
                <c:pt idx="26">
                  <c:v>58</c:v>
                </c:pt>
              </c:numCache>
            </c:numRef>
          </c:val>
          <c:extLst>
            <c:ext xmlns:c16="http://schemas.microsoft.com/office/drawing/2014/chart" uri="{C3380CC4-5D6E-409C-BE32-E72D297353CC}">
              <c16:uniqueId val="{00000000-A4F2-4062-9218-C68BDCFFB847}"/>
            </c:ext>
          </c:extLst>
        </c:ser>
        <c:dLbls>
          <c:showLegendKey val="0"/>
          <c:showVal val="0"/>
          <c:showCatName val="0"/>
          <c:showSerName val="0"/>
          <c:showPercent val="0"/>
          <c:showBubbleSize val="0"/>
        </c:dLbls>
        <c:gapWidth val="219"/>
        <c:overlap val="-27"/>
        <c:axId val="635511584"/>
        <c:axId val="582866000"/>
      </c:barChart>
      <c:catAx>
        <c:axId val="63551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582866000"/>
        <c:crosses val="autoZero"/>
        <c:auto val="1"/>
        <c:lblAlgn val="ctr"/>
        <c:lblOffset val="100"/>
        <c:noMultiLvlLbl val="0"/>
      </c:catAx>
      <c:valAx>
        <c:axId val="582866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635511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white">
                    <a:lumMod val="65000"/>
                    <a:lumOff val="35000"/>
                  </a:prstClr>
                </a:solidFill>
                <a:latin typeface="+mn-lt"/>
                <a:ea typeface="+mn-ea"/>
                <a:cs typeface="+mn-cs"/>
              </a:defRPr>
            </a:pPr>
            <a:r>
              <a:rPr lang="en-US" sz="1800" dirty="0">
                <a:effectLst/>
              </a:rPr>
              <a:t>The overall number of points obtained in each sustainability pillar by 27 EU capital cities</a:t>
            </a:r>
            <a:endParaRPr lang="pl-PL" sz="18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white">
                    <a:lumMod val="65000"/>
                    <a:lumOff val="35000"/>
                  </a:prst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white">
                  <a:lumMod val="65000"/>
                  <a:lumOff val="35000"/>
                </a:prstClr>
              </a:solidFill>
              <a:latin typeface="+mn-lt"/>
              <a:ea typeface="+mn-ea"/>
              <a:cs typeface="+mn-cs"/>
            </a:defRPr>
          </a:pPr>
          <a:endParaRPr lang="pl-PL"/>
        </a:p>
      </c:txPr>
    </c:title>
    <c:autoTitleDeleted val="0"/>
    <c:plotArea>
      <c:layout/>
      <c:barChart>
        <c:barDir val="bar"/>
        <c:grouping val="stacked"/>
        <c:varyColors val="0"/>
        <c:ser>
          <c:idx val="50"/>
          <c:order val="50"/>
          <c:tx>
            <c:strRef>
              <c:f>Sheet1!$C$52</c:f>
              <c:strCache>
                <c:ptCount val="1"/>
                <c:pt idx="0">
                  <c:v>var_ ecol Total</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Sheet1!$D$1:$AD$1</c:f>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f>Sheet1!$D$52:$AD$52</c:f>
              <c:numCache>
                <c:formatCode>General</c:formatCode>
                <c:ptCount val="27"/>
                <c:pt idx="0">
                  <c:v>50</c:v>
                </c:pt>
                <c:pt idx="1">
                  <c:v>23</c:v>
                </c:pt>
                <c:pt idx="2">
                  <c:v>47</c:v>
                </c:pt>
                <c:pt idx="3">
                  <c:v>4</c:v>
                </c:pt>
                <c:pt idx="4">
                  <c:v>43</c:v>
                </c:pt>
                <c:pt idx="5">
                  <c:v>4</c:v>
                </c:pt>
                <c:pt idx="6">
                  <c:v>7</c:v>
                </c:pt>
                <c:pt idx="7">
                  <c:v>50</c:v>
                </c:pt>
                <c:pt idx="8">
                  <c:v>15</c:v>
                </c:pt>
                <c:pt idx="9">
                  <c:v>48</c:v>
                </c:pt>
                <c:pt idx="10">
                  <c:v>26</c:v>
                </c:pt>
                <c:pt idx="11">
                  <c:v>19</c:v>
                </c:pt>
                <c:pt idx="12">
                  <c:v>27</c:v>
                </c:pt>
                <c:pt idx="13">
                  <c:v>29</c:v>
                </c:pt>
                <c:pt idx="14">
                  <c:v>10</c:v>
                </c:pt>
                <c:pt idx="15">
                  <c:v>30</c:v>
                </c:pt>
                <c:pt idx="16">
                  <c:v>46</c:v>
                </c:pt>
                <c:pt idx="17">
                  <c:v>3</c:v>
                </c:pt>
                <c:pt idx="18">
                  <c:v>35</c:v>
                </c:pt>
                <c:pt idx="19">
                  <c:v>4</c:v>
                </c:pt>
                <c:pt idx="20">
                  <c:v>45</c:v>
                </c:pt>
                <c:pt idx="21">
                  <c:v>31</c:v>
                </c:pt>
                <c:pt idx="22">
                  <c:v>11</c:v>
                </c:pt>
                <c:pt idx="23">
                  <c:v>48</c:v>
                </c:pt>
                <c:pt idx="24">
                  <c:v>4</c:v>
                </c:pt>
                <c:pt idx="25">
                  <c:v>38</c:v>
                </c:pt>
                <c:pt idx="26">
                  <c:v>33</c:v>
                </c:pt>
              </c:numCache>
            </c:numRef>
          </c:val>
          <c:extLst>
            <c:ext xmlns:c16="http://schemas.microsoft.com/office/drawing/2014/chart" uri="{C3380CC4-5D6E-409C-BE32-E72D297353CC}">
              <c16:uniqueId val="{00000000-477E-4697-8046-34CF2DDB969D}"/>
            </c:ext>
          </c:extLst>
        </c:ser>
        <c:ser>
          <c:idx val="63"/>
          <c:order val="63"/>
          <c:tx>
            <c:strRef>
              <c:f>Sheet1!$C$65</c:f>
              <c:strCache>
                <c:ptCount val="1"/>
                <c:pt idx="0">
                  <c:v>var_soc Total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Sheet1!$D$1:$AD$1</c:f>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f>Sheet1!$D$65:$AD$65</c:f>
              <c:numCache>
                <c:formatCode>General</c:formatCode>
                <c:ptCount val="27"/>
                <c:pt idx="0">
                  <c:v>12</c:v>
                </c:pt>
                <c:pt idx="1">
                  <c:v>2</c:v>
                </c:pt>
                <c:pt idx="2">
                  <c:v>12</c:v>
                </c:pt>
                <c:pt idx="3">
                  <c:v>3</c:v>
                </c:pt>
                <c:pt idx="4">
                  <c:v>11</c:v>
                </c:pt>
                <c:pt idx="5">
                  <c:v>0</c:v>
                </c:pt>
                <c:pt idx="6">
                  <c:v>3</c:v>
                </c:pt>
                <c:pt idx="7">
                  <c:v>12</c:v>
                </c:pt>
                <c:pt idx="8">
                  <c:v>3</c:v>
                </c:pt>
                <c:pt idx="9">
                  <c:v>12</c:v>
                </c:pt>
                <c:pt idx="10">
                  <c:v>2</c:v>
                </c:pt>
                <c:pt idx="11">
                  <c:v>3</c:v>
                </c:pt>
                <c:pt idx="12">
                  <c:v>11</c:v>
                </c:pt>
                <c:pt idx="13">
                  <c:v>12</c:v>
                </c:pt>
                <c:pt idx="14">
                  <c:v>0</c:v>
                </c:pt>
                <c:pt idx="15">
                  <c:v>12</c:v>
                </c:pt>
                <c:pt idx="16">
                  <c:v>6</c:v>
                </c:pt>
                <c:pt idx="17">
                  <c:v>1</c:v>
                </c:pt>
                <c:pt idx="18">
                  <c:v>5</c:v>
                </c:pt>
                <c:pt idx="19">
                  <c:v>1</c:v>
                </c:pt>
                <c:pt idx="20">
                  <c:v>12</c:v>
                </c:pt>
                <c:pt idx="21">
                  <c:v>10</c:v>
                </c:pt>
                <c:pt idx="22">
                  <c:v>0</c:v>
                </c:pt>
                <c:pt idx="23">
                  <c:v>12</c:v>
                </c:pt>
                <c:pt idx="24">
                  <c:v>0</c:v>
                </c:pt>
                <c:pt idx="25">
                  <c:v>9</c:v>
                </c:pt>
                <c:pt idx="26">
                  <c:v>12</c:v>
                </c:pt>
              </c:numCache>
            </c:numRef>
          </c:val>
          <c:extLst>
            <c:ext xmlns:c16="http://schemas.microsoft.com/office/drawing/2014/chart" uri="{C3380CC4-5D6E-409C-BE32-E72D297353CC}">
              <c16:uniqueId val="{00000001-477E-4697-8046-34CF2DDB969D}"/>
            </c:ext>
          </c:extLst>
        </c:ser>
        <c:ser>
          <c:idx val="78"/>
          <c:order val="78"/>
          <c:tx>
            <c:strRef>
              <c:f>Sheet1!$C$80</c:f>
              <c:strCache>
                <c:ptCount val="1"/>
                <c:pt idx="0">
                  <c:v>var_econ Total</c:v>
                </c:pt>
              </c:strCache>
            </c:strRef>
          </c:tx>
          <c:spPr>
            <a:solidFill>
              <a:schemeClr val="accent5"/>
            </a:solidFill>
            <a:ln>
              <a:noFill/>
            </a:ln>
            <a:effectLst/>
          </c:spPr>
          <c:invertIfNegative val="0"/>
          <c:dLbls>
            <c:spPr>
              <a:pattFill prst="pct5">
                <a:fgClr>
                  <a:schemeClr val="accent1"/>
                </a:fgClr>
                <a:bgClr>
                  <a:schemeClr val="bg1"/>
                </a:bgClr>
              </a:patt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Sheet1!$D$1:$AD$1</c:f>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f>Sheet1!$D$80:$AD$80</c:f>
              <c:numCache>
                <c:formatCode>General</c:formatCode>
                <c:ptCount val="27"/>
                <c:pt idx="0">
                  <c:v>14</c:v>
                </c:pt>
                <c:pt idx="1">
                  <c:v>9</c:v>
                </c:pt>
                <c:pt idx="2">
                  <c:v>11</c:v>
                </c:pt>
                <c:pt idx="3">
                  <c:v>0</c:v>
                </c:pt>
                <c:pt idx="4">
                  <c:v>13</c:v>
                </c:pt>
                <c:pt idx="5">
                  <c:v>1</c:v>
                </c:pt>
                <c:pt idx="6">
                  <c:v>6</c:v>
                </c:pt>
                <c:pt idx="7">
                  <c:v>14</c:v>
                </c:pt>
                <c:pt idx="8">
                  <c:v>8</c:v>
                </c:pt>
                <c:pt idx="9">
                  <c:v>14</c:v>
                </c:pt>
                <c:pt idx="10">
                  <c:v>9</c:v>
                </c:pt>
                <c:pt idx="11">
                  <c:v>2</c:v>
                </c:pt>
                <c:pt idx="12">
                  <c:v>12</c:v>
                </c:pt>
                <c:pt idx="13">
                  <c:v>11</c:v>
                </c:pt>
                <c:pt idx="14">
                  <c:v>0</c:v>
                </c:pt>
                <c:pt idx="15">
                  <c:v>13</c:v>
                </c:pt>
                <c:pt idx="16">
                  <c:v>11</c:v>
                </c:pt>
                <c:pt idx="17">
                  <c:v>2</c:v>
                </c:pt>
                <c:pt idx="18">
                  <c:v>3</c:v>
                </c:pt>
                <c:pt idx="19">
                  <c:v>0</c:v>
                </c:pt>
                <c:pt idx="20">
                  <c:v>14</c:v>
                </c:pt>
                <c:pt idx="21">
                  <c:v>11</c:v>
                </c:pt>
                <c:pt idx="22">
                  <c:v>1</c:v>
                </c:pt>
                <c:pt idx="23">
                  <c:v>14</c:v>
                </c:pt>
                <c:pt idx="24">
                  <c:v>0</c:v>
                </c:pt>
                <c:pt idx="25">
                  <c:v>5</c:v>
                </c:pt>
                <c:pt idx="26">
                  <c:v>13</c:v>
                </c:pt>
              </c:numCache>
            </c:numRef>
          </c:val>
          <c:extLst>
            <c:ext xmlns:c16="http://schemas.microsoft.com/office/drawing/2014/chart" uri="{C3380CC4-5D6E-409C-BE32-E72D297353CC}">
              <c16:uniqueId val="{00000002-477E-4697-8046-34CF2DDB969D}"/>
            </c:ext>
          </c:extLst>
        </c:ser>
        <c:dLbls>
          <c:showLegendKey val="0"/>
          <c:showVal val="0"/>
          <c:showCatName val="0"/>
          <c:showSerName val="0"/>
          <c:showPercent val="0"/>
          <c:showBubbleSize val="0"/>
        </c:dLbls>
        <c:gapWidth val="150"/>
        <c:overlap val="100"/>
        <c:axId val="735789600"/>
        <c:axId val="735789960"/>
        <c:extLst>
          <c:ext xmlns:c15="http://schemas.microsoft.com/office/drawing/2012/chart" uri="{02D57815-91ED-43cb-92C2-25804820EDAC}">
            <c15:filteredBarSeries>
              <c15:ser>
                <c:idx val="0"/>
                <c:order val="0"/>
                <c:tx>
                  <c:strRef>
                    <c:extLst>
                      <c:ext uri="{02D57815-91ED-43cb-92C2-25804820EDAC}">
                        <c15:formulaRef>
                          <c15:sqref>Sheet1!$C$2</c15:sqref>
                        </c15:formulaRef>
                      </c:ext>
                    </c:extLst>
                    <c:strCache>
                      <c:ptCount val="1"/>
                      <c:pt idx="0">
                        <c:v>var_ ecol</c:v>
                      </c:pt>
                    </c:strCache>
                  </c:strRef>
                </c:tx>
                <c:spPr>
                  <a:solidFill>
                    <a:schemeClr val="accent2"/>
                  </a:solidFill>
                  <a:ln>
                    <a:noFill/>
                  </a:ln>
                  <a:effectLst/>
                </c:spPr>
                <c:invertIfNegative val="0"/>
                <c:cat>
                  <c:strRef>
                    <c:extLst>
                      <c:ex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c:ext uri="{02D57815-91ED-43cb-92C2-25804820EDAC}">
                        <c15:formulaRef>
                          <c15:sqref>Sheet1!$D$2:$AD$2</c15:sqref>
                        </c15:formulaRef>
                      </c:ext>
                    </c:extLst>
                    <c:numCache>
                      <c:formatCode>General</c:formatCode>
                      <c:ptCount val="27"/>
                      <c:pt idx="0">
                        <c:v>1</c:v>
                      </c:pt>
                      <c:pt idx="1">
                        <c:v>1</c:v>
                      </c:pt>
                      <c:pt idx="2">
                        <c:v>1</c:v>
                      </c:pt>
                      <c:pt idx="3">
                        <c:v>0</c:v>
                      </c:pt>
                      <c:pt idx="4">
                        <c:v>0</c:v>
                      </c:pt>
                      <c:pt idx="5">
                        <c:v>0</c:v>
                      </c:pt>
                      <c:pt idx="6">
                        <c:v>0</c:v>
                      </c:pt>
                      <c:pt idx="7">
                        <c:v>1</c:v>
                      </c:pt>
                      <c:pt idx="8">
                        <c:v>0</c:v>
                      </c:pt>
                      <c:pt idx="9">
                        <c:v>1</c:v>
                      </c:pt>
                      <c:pt idx="10">
                        <c:v>0</c:v>
                      </c:pt>
                      <c:pt idx="11">
                        <c:v>1</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1</c:v>
                      </c:pt>
                    </c:numCache>
                  </c:numRef>
                </c:val>
                <c:extLst>
                  <c:ext xmlns:c16="http://schemas.microsoft.com/office/drawing/2014/chart" uri="{C3380CC4-5D6E-409C-BE32-E72D297353CC}">
                    <c16:uniqueId val="{00000003-477E-4697-8046-34CF2DDB969D}"/>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Sheet1!$C$3</c15:sqref>
                        </c15:formulaRef>
                      </c:ext>
                    </c:extLst>
                    <c:strCache>
                      <c:ptCount val="1"/>
                      <c:pt idx="0">
                        <c:v>var_ ecol</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Sheet1!$D$3:$AD$3</c15:sqref>
                        </c15:formulaRef>
                      </c:ext>
                    </c:extLst>
                    <c:numCache>
                      <c:formatCode>General</c:formatCode>
                      <c:ptCount val="27"/>
                      <c:pt idx="0">
                        <c:v>1</c:v>
                      </c:pt>
                      <c:pt idx="1">
                        <c:v>1</c:v>
                      </c:pt>
                      <c:pt idx="2">
                        <c:v>1</c:v>
                      </c:pt>
                      <c:pt idx="3">
                        <c:v>0</c:v>
                      </c:pt>
                      <c:pt idx="4">
                        <c:v>0</c:v>
                      </c:pt>
                      <c:pt idx="5">
                        <c:v>0</c:v>
                      </c:pt>
                      <c:pt idx="6">
                        <c:v>0</c:v>
                      </c:pt>
                      <c:pt idx="7">
                        <c:v>1</c:v>
                      </c:pt>
                      <c:pt idx="8">
                        <c:v>0</c:v>
                      </c:pt>
                      <c:pt idx="9">
                        <c:v>1</c:v>
                      </c:pt>
                      <c:pt idx="10">
                        <c:v>0</c:v>
                      </c:pt>
                      <c:pt idx="11">
                        <c:v>0</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4-477E-4697-8046-34CF2DDB969D}"/>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Sheet1!$C$4</c15:sqref>
                        </c15:formulaRef>
                      </c:ext>
                    </c:extLst>
                    <c:strCache>
                      <c:ptCount val="1"/>
                      <c:pt idx="0">
                        <c:v>var_ ecol</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Sheet1!$D$4:$AD$4</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0</c:v>
                      </c:pt>
                      <c:pt idx="11">
                        <c:v>1</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05-477E-4697-8046-34CF2DDB969D}"/>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Sheet1!$C$5</c15:sqref>
                        </c15:formulaRef>
                      </c:ext>
                    </c:extLst>
                    <c:strCache>
                      <c:ptCount val="1"/>
                      <c:pt idx="0">
                        <c:v>var_ ecol</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Sheet1!$D$5:$AD$5</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0</c:v>
                      </c:pt>
                      <c:pt idx="11">
                        <c:v>0</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06-477E-4697-8046-34CF2DDB969D}"/>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Sheet1!$C$6</c15:sqref>
                        </c15:formulaRef>
                      </c:ext>
                    </c:extLst>
                    <c:strCache>
                      <c:ptCount val="1"/>
                      <c:pt idx="0">
                        <c:v>var_ ecol</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Sheet1!$D$6:$AD$6</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0</c:v>
                      </c:pt>
                      <c:pt idx="11">
                        <c:v>0</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7-477E-4697-8046-34CF2DDB969D}"/>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Sheet1!$C$7</c15:sqref>
                        </c15:formulaRef>
                      </c:ext>
                    </c:extLst>
                    <c:strCache>
                      <c:ptCount val="1"/>
                      <c:pt idx="0">
                        <c:v>var_ ecol</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Sheet1!$D$7:$AD$7</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0</c:v>
                      </c:pt>
                      <c:pt idx="11">
                        <c:v>1</c:v>
                      </c:pt>
                      <c:pt idx="12">
                        <c:v>0</c:v>
                      </c:pt>
                      <c:pt idx="13">
                        <c:v>0</c:v>
                      </c:pt>
                      <c:pt idx="14">
                        <c:v>0</c:v>
                      </c:pt>
                      <c:pt idx="15">
                        <c:v>0</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8-477E-4697-8046-34CF2DDB969D}"/>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Sheet1!$C$8</c15:sqref>
                        </c15:formulaRef>
                      </c:ext>
                    </c:extLst>
                    <c:strCache>
                      <c:ptCount val="1"/>
                      <c:pt idx="0">
                        <c:v>var_ ecol</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Sheet1!$D$8:$AD$8</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1</c:v>
                      </c:pt>
                      <c:pt idx="12">
                        <c:v>1</c:v>
                      </c:pt>
                      <c:pt idx="13">
                        <c:v>1</c:v>
                      </c:pt>
                      <c:pt idx="14">
                        <c:v>0</c:v>
                      </c:pt>
                      <c:pt idx="15">
                        <c:v>1</c:v>
                      </c:pt>
                      <c:pt idx="16">
                        <c:v>1</c:v>
                      </c:pt>
                      <c:pt idx="17">
                        <c:v>0</c:v>
                      </c:pt>
                      <c:pt idx="18">
                        <c:v>1</c:v>
                      </c:pt>
                      <c:pt idx="19">
                        <c:v>0</c:v>
                      </c:pt>
                      <c:pt idx="20">
                        <c:v>1</c:v>
                      </c:pt>
                      <c:pt idx="21">
                        <c:v>1</c:v>
                      </c:pt>
                      <c:pt idx="22">
                        <c:v>1</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9-477E-4697-8046-34CF2DDB969D}"/>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Sheet1!$C$9</c15:sqref>
                        </c15:formulaRef>
                      </c:ext>
                    </c:extLst>
                    <c:strCache>
                      <c:ptCount val="1"/>
                      <c:pt idx="0">
                        <c:v>var_ ecol</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Sheet1!$D$9:$AD$9</c15:sqref>
                        </c15:formulaRef>
                      </c:ext>
                    </c:extLst>
                    <c:numCache>
                      <c:formatCode>General</c:formatCode>
                      <c:ptCount val="27"/>
                      <c:pt idx="0">
                        <c:v>1</c:v>
                      </c:pt>
                      <c:pt idx="1">
                        <c:v>1</c:v>
                      </c:pt>
                      <c:pt idx="2">
                        <c:v>1</c:v>
                      </c:pt>
                      <c:pt idx="3">
                        <c:v>0</c:v>
                      </c:pt>
                      <c:pt idx="4">
                        <c:v>1</c:v>
                      </c:pt>
                      <c:pt idx="5">
                        <c:v>0</c:v>
                      </c:pt>
                      <c:pt idx="6">
                        <c:v>0</c:v>
                      </c:pt>
                      <c:pt idx="7">
                        <c:v>1</c:v>
                      </c:pt>
                      <c:pt idx="8">
                        <c:v>1</c:v>
                      </c:pt>
                      <c:pt idx="9">
                        <c:v>1</c:v>
                      </c:pt>
                      <c:pt idx="10">
                        <c:v>1</c:v>
                      </c:pt>
                      <c:pt idx="11">
                        <c:v>1</c:v>
                      </c:pt>
                      <c:pt idx="12">
                        <c:v>1</c:v>
                      </c:pt>
                      <c:pt idx="13">
                        <c:v>1</c:v>
                      </c:pt>
                      <c:pt idx="14">
                        <c:v>0</c:v>
                      </c:pt>
                      <c:pt idx="15">
                        <c:v>1</c:v>
                      </c:pt>
                      <c:pt idx="16">
                        <c:v>1</c:v>
                      </c:pt>
                      <c:pt idx="17">
                        <c:v>0</c:v>
                      </c:pt>
                      <c:pt idx="18">
                        <c:v>1</c:v>
                      </c:pt>
                      <c:pt idx="19">
                        <c:v>0</c:v>
                      </c:pt>
                      <c:pt idx="20">
                        <c:v>1</c:v>
                      </c:pt>
                      <c:pt idx="21">
                        <c:v>1</c:v>
                      </c:pt>
                      <c:pt idx="22">
                        <c:v>1</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A-477E-4697-8046-34CF2DDB969D}"/>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Sheet1!$C$10</c15:sqref>
                        </c15:formulaRef>
                      </c:ext>
                    </c:extLst>
                    <c:strCache>
                      <c:ptCount val="1"/>
                      <c:pt idx="0">
                        <c:v>var_ ecol</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Sheet1!$D$10:$AD$10</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1</c:v>
                      </c:pt>
                      <c:pt idx="12">
                        <c:v>1</c:v>
                      </c:pt>
                      <c:pt idx="13">
                        <c:v>1</c:v>
                      </c:pt>
                      <c:pt idx="14">
                        <c:v>0</c:v>
                      </c:pt>
                      <c:pt idx="15">
                        <c:v>1</c:v>
                      </c:pt>
                      <c:pt idx="16">
                        <c:v>1</c:v>
                      </c:pt>
                      <c:pt idx="17">
                        <c:v>0</c:v>
                      </c:pt>
                      <c:pt idx="18">
                        <c:v>1</c:v>
                      </c:pt>
                      <c:pt idx="19">
                        <c:v>0</c:v>
                      </c:pt>
                      <c:pt idx="20">
                        <c:v>1</c:v>
                      </c:pt>
                      <c:pt idx="21">
                        <c:v>1</c:v>
                      </c:pt>
                      <c:pt idx="22">
                        <c:v>1</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B-477E-4697-8046-34CF2DDB969D}"/>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Sheet1!$C$11</c15:sqref>
                        </c15:formulaRef>
                      </c:ext>
                    </c:extLst>
                    <c:strCache>
                      <c:ptCount val="1"/>
                      <c:pt idx="0">
                        <c:v>var_ ecol</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Sheet1!$D$11:$AD$11</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0</c:v>
                      </c:pt>
                      <c:pt idx="12">
                        <c:v>1</c:v>
                      </c:pt>
                      <c:pt idx="13">
                        <c:v>0</c:v>
                      </c:pt>
                      <c:pt idx="14">
                        <c:v>0</c:v>
                      </c:pt>
                      <c:pt idx="15">
                        <c:v>1</c:v>
                      </c:pt>
                      <c:pt idx="16">
                        <c:v>1</c:v>
                      </c:pt>
                      <c:pt idx="17">
                        <c:v>0</c:v>
                      </c:pt>
                      <c:pt idx="18">
                        <c:v>0</c:v>
                      </c:pt>
                      <c:pt idx="19">
                        <c:v>0</c:v>
                      </c:pt>
                      <c:pt idx="20">
                        <c:v>1</c:v>
                      </c:pt>
                      <c:pt idx="21">
                        <c:v>0</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0C-477E-4697-8046-34CF2DDB969D}"/>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Sheet1!$C$12</c15:sqref>
                        </c15:formulaRef>
                      </c:ext>
                    </c:extLst>
                    <c:strCache>
                      <c:ptCount val="1"/>
                      <c:pt idx="0">
                        <c:v>var_ ecol</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Sheet1!$D$12:$AD$12</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1</c:v>
                      </c:pt>
                      <c:pt idx="12">
                        <c:v>1</c:v>
                      </c:pt>
                      <c:pt idx="13">
                        <c:v>1</c:v>
                      </c:pt>
                      <c:pt idx="14">
                        <c:v>0</c:v>
                      </c:pt>
                      <c:pt idx="15">
                        <c:v>1</c:v>
                      </c:pt>
                      <c:pt idx="16">
                        <c:v>1</c:v>
                      </c:pt>
                      <c:pt idx="17">
                        <c:v>0</c:v>
                      </c:pt>
                      <c:pt idx="18">
                        <c:v>1</c:v>
                      </c:pt>
                      <c:pt idx="19">
                        <c:v>0</c:v>
                      </c:pt>
                      <c:pt idx="20">
                        <c:v>1</c:v>
                      </c:pt>
                      <c:pt idx="21">
                        <c:v>1</c:v>
                      </c:pt>
                      <c:pt idx="22">
                        <c:v>1</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0D-477E-4697-8046-34CF2DDB969D}"/>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Sheet1!$C$13</c15:sqref>
                        </c15:formulaRef>
                      </c:ext>
                    </c:extLst>
                    <c:strCache>
                      <c:ptCount val="1"/>
                      <c:pt idx="0">
                        <c:v>var_ ecol</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Sheet1!$D$13:$AD$13</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E-477E-4697-8046-34CF2DDB969D}"/>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Sheet1!$C$14</c15:sqref>
                        </c15:formulaRef>
                      </c:ext>
                    </c:extLst>
                    <c:strCache>
                      <c:ptCount val="1"/>
                      <c:pt idx="0">
                        <c:v>var_ ecol</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Sheet1!$D$14:$AD$14</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0</c:v>
                      </c:pt>
                      <c:pt idx="12">
                        <c:v>0</c:v>
                      </c:pt>
                      <c:pt idx="13">
                        <c:v>1</c:v>
                      </c:pt>
                      <c:pt idx="14">
                        <c:v>0</c:v>
                      </c:pt>
                      <c:pt idx="15">
                        <c:v>0</c:v>
                      </c:pt>
                      <c:pt idx="16">
                        <c:v>0</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0F-477E-4697-8046-34CF2DDB969D}"/>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Sheet1!$C$15</c15:sqref>
                        </c15:formulaRef>
                      </c:ext>
                    </c:extLst>
                    <c:strCache>
                      <c:ptCount val="1"/>
                      <c:pt idx="0">
                        <c:v>var_ ecol</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Sheet1!$D$15:$AD$15</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0</c:v>
                      </c:pt>
                      <c:pt idx="12">
                        <c:v>0</c:v>
                      </c:pt>
                      <c:pt idx="13">
                        <c:v>1</c:v>
                      </c:pt>
                      <c:pt idx="14">
                        <c:v>0</c:v>
                      </c:pt>
                      <c:pt idx="15">
                        <c:v>0</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10-477E-4697-8046-34CF2DDB969D}"/>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Sheet1!$C$16</c15:sqref>
                        </c15:formulaRef>
                      </c:ext>
                    </c:extLst>
                    <c:strCache>
                      <c:ptCount val="1"/>
                      <c:pt idx="0">
                        <c:v>var_ ecol</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Sheet1!$D$16:$AD$16</c15:sqref>
                        </c15:formulaRef>
                      </c:ext>
                    </c:extLst>
                    <c:numCache>
                      <c:formatCode>General</c:formatCode>
                      <c:ptCount val="27"/>
                      <c:pt idx="0">
                        <c:v>1</c:v>
                      </c:pt>
                      <c:pt idx="1">
                        <c:v>0</c:v>
                      </c:pt>
                      <c:pt idx="2">
                        <c:v>1</c:v>
                      </c:pt>
                      <c:pt idx="3">
                        <c:v>0</c:v>
                      </c:pt>
                      <c:pt idx="4">
                        <c:v>1</c:v>
                      </c:pt>
                      <c:pt idx="5">
                        <c:v>0</c:v>
                      </c:pt>
                      <c:pt idx="6">
                        <c:v>0</c:v>
                      </c:pt>
                      <c:pt idx="7">
                        <c:v>1</c:v>
                      </c:pt>
                      <c:pt idx="8">
                        <c:v>1</c:v>
                      </c:pt>
                      <c:pt idx="9">
                        <c:v>1</c:v>
                      </c:pt>
                      <c:pt idx="10">
                        <c:v>0</c:v>
                      </c:pt>
                      <c:pt idx="11">
                        <c:v>0</c:v>
                      </c:pt>
                      <c:pt idx="12">
                        <c:v>0</c:v>
                      </c:pt>
                      <c:pt idx="13">
                        <c:v>1</c:v>
                      </c:pt>
                      <c:pt idx="14">
                        <c:v>0</c:v>
                      </c:pt>
                      <c:pt idx="15">
                        <c:v>0</c:v>
                      </c:pt>
                      <c:pt idx="16">
                        <c:v>0</c:v>
                      </c:pt>
                      <c:pt idx="17">
                        <c:v>0</c:v>
                      </c:pt>
                      <c:pt idx="18">
                        <c:v>1</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11-477E-4697-8046-34CF2DDB969D}"/>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Sheet1!$C$17</c15:sqref>
                        </c15:formulaRef>
                      </c:ext>
                    </c:extLst>
                    <c:strCache>
                      <c:ptCount val="1"/>
                      <c:pt idx="0">
                        <c:v>var_ ecol</c:v>
                      </c:pt>
                    </c:strCache>
                  </c:strRef>
                </c:tx>
                <c:spPr>
                  <a:solidFill>
                    <a:schemeClr val="accent2">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Sheet1!$D$17:$AD$17</c15:sqref>
                        </c15:formulaRef>
                      </c:ext>
                    </c:extLst>
                    <c:numCache>
                      <c:formatCode>General</c:formatCode>
                      <c:ptCount val="27"/>
                      <c:pt idx="0">
                        <c:v>1</c:v>
                      </c:pt>
                      <c:pt idx="1">
                        <c:v>0</c:v>
                      </c:pt>
                      <c:pt idx="2">
                        <c:v>0</c:v>
                      </c:pt>
                      <c:pt idx="3">
                        <c:v>0</c:v>
                      </c:pt>
                      <c:pt idx="4">
                        <c:v>1</c:v>
                      </c:pt>
                      <c:pt idx="5">
                        <c:v>0</c:v>
                      </c:pt>
                      <c:pt idx="6">
                        <c:v>0</c:v>
                      </c:pt>
                      <c:pt idx="7">
                        <c:v>1</c:v>
                      </c:pt>
                      <c:pt idx="8">
                        <c:v>1</c:v>
                      </c:pt>
                      <c:pt idx="9">
                        <c:v>1</c:v>
                      </c:pt>
                      <c:pt idx="10">
                        <c:v>0</c:v>
                      </c:pt>
                      <c:pt idx="11">
                        <c:v>0</c:v>
                      </c:pt>
                      <c:pt idx="12">
                        <c:v>0</c:v>
                      </c:pt>
                      <c:pt idx="13">
                        <c:v>0</c:v>
                      </c:pt>
                      <c:pt idx="14">
                        <c:v>0</c:v>
                      </c:pt>
                      <c:pt idx="15">
                        <c:v>0</c:v>
                      </c:pt>
                      <c:pt idx="16">
                        <c:v>0</c:v>
                      </c:pt>
                      <c:pt idx="17">
                        <c:v>0</c:v>
                      </c:pt>
                      <c:pt idx="18">
                        <c:v>0</c:v>
                      </c:pt>
                      <c:pt idx="19">
                        <c:v>0</c:v>
                      </c:pt>
                      <c:pt idx="20">
                        <c:v>1</c:v>
                      </c:pt>
                      <c:pt idx="21">
                        <c:v>0</c:v>
                      </c:pt>
                      <c:pt idx="22">
                        <c:v>0</c:v>
                      </c:pt>
                      <c:pt idx="23">
                        <c:v>0</c:v>
                      </c:pt>
                      <c:pt idx="24">
                        <c:v>0</c:v>
                      </c:pt>
                      <c:pt idx="25">
                        <c:v>0</c:v>
                      </c:pt>
                      <c:pt idx="26">
                        <c:v>0</c:v>
                      </c:pt>
                    </c:numCache>
                  </c:numRef>
                </c:val>
                <c:extLst xmlns:c15="http://schemas.microsoft.com/office/drawing/2012/chart">
                  <c:ext xmlns:c16="http://schemas.microsoft.com/office/drawing/2014/chart" uri="{C3380CC4-5D6E-409C-BE32-E72D297353CC}">
                    <c16:uniqueId val="{00000012-477E-4697-8046-34CF2DDB969D}"/>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Sheet1!$C$18</c15:sqref>
                        </c15:formulaRef>
                      </c:ext>
                    </c:extLst>
                    <c:strCache>
                      <c:ptCount val="1"/>
                      <c:pt idx="0">
                        <c:v>var_ ecol</c:v>
                      </c:pt>
                    </c:strCache>
                  </c:strRef>
                </c:tx>
                <c:spPr>
                  <a:solidFill>
                    <a:schemeClr val="accent4">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Sheet1!$D$18:$AD$18</c15:sqref>
                        </c15:formulaRef>
                      </c:ext>
                    </c:extLst>
                    <c:numCache>
                      <c:formatCode>General</c:formatCode>
                      <c:ptCount val="27"/>
                      <c:pt idx="0">
                        <c:v>1</c:v>
                      </c:pt>
                      <c:pt idx="1">
                        <c:v>1</c:v>
                      </c:pt>
                      <c:pt idx="2">
                        <c:v>1</c:v>
                      </c:pt>
                      <c:pt idx="3">
                        <c:v>0</c:v>
                      </c:pt>
                      <c:pt idx="4">
                        <c:v>1</c:v>
                      </c:pt>
                      <c:pt idx="5">
                        <c:v>1</c:v>
                      </c:pt>
                      <c:pt idx="6">
                        <c:v>0</c:v>
                      </c:pt>
                      <c:pt idx="7">
                        <c:v>1</c:v>
                      </c:pt>
                      <c:pt idx="8">
                        <c:v>0</c:v>
                      </c:pt>
                      <c:pt idx="9">
                        <c:v>1</c:v>
                      </c:pt>
                      <c:pt idx="10">
                        <c:v>1</c:v>
                      </c:pt>
                      <c:pt idx="11">
                        <c:v>0</c:v>
                      </c:pt>
                      <c:pt idx="12">
                        <c:v>0</c:v>
                      </c:pt>
                      <c:pt idx="13">
                        <c:v>0</c:v>
                      </c:pt>
                      <c:pt idx="14">
                        <c:v>0</c:v>
                      </c:pt>
                      <c:pt idx="15">
                        <c:v>0</c:v>
                      </c:pt>
                      <c:pt idx="16">
                        <c:v>1</c:v>
                      </c:pt>
                      <c:pt idx="17">
                        <c:v>0</c:v>
                      </c:pt>
                      <c:pt idx="18">
                        <c:v>1</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13-477E-4697-8046-34CF2DDB969D}"/>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Sheet1!$C$19</c15:sqref>
                        </c15:formulaRef>
                      </c:ext>
                    </c:extLst>
                    <c:strCache>
                      <c:ptCount val="1"/>
                      <c:pt idx="0">
                        <c:v>var_ ecol</c:v>
                      </c:pt>
                    </c:strCache>
                  </c:strRef>
                </c:tx>
                <c:spPr>
                  <a:solidFill>
                    <a:schemeClr val="accent6">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Sheet1!$D$19:$AD$19</c15:sqref>
                        </c15:formulaRef>
                      </c:ext>
                    </c:extLst>
                    <c:numCache>
                      <c:formatCode>General</c:formatCode>
                      <c:ptCount val="27"/>
                      <c:pt idx="0">
                        <c:v>1</c:v>
                      </c:pt>
                      <c:pt idx="1">
                        <c:v>0</c:v>
                      </c:pt>
                      <c:pt idx="2">
                        <c:v>1</c:v>
                      </c:pt>
                      <c:pt idx="3">
                        <c:v>0</c:v>
                      </c:pt>
                      <c:pt idx="4">
                        <c:v>1</c:v>
                      </c:pt>
                      <c:pt idx="5">
                        <c:v>0</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14-477E-4697-8046-34CF2DDB969D}"/>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Sheet1!$C$20</c15:sqref>
                        </c15:formulaRef>
                      </c:ext>
                    </c:extLst>
                    <c:strCache>
                      <c:ptCount val="1"/>
                      <c:pt idx="0">
                        <c:v>var_ ecol</c:v>
                      </c:pt>
                    </c:strCache>
                  </c:strRef>
                </c:tx>
                <c:spPr>
                  <a:solidFill>
                    <a:schemeClr val="accent2">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Sheet1!$D$20:$AD$20</c15:sqref>
                        </c15:formulaRef>
                      </c:ext>
                    </c:extLst>
                    <c:numCache>
                      <c:formatCode>General</c:formatCode>
                      <c:ptCount val="27"/>
                      <c:pt idx="0">
                        <c:v>1</c:v>
                      </c:pt>
                      <c:pt idx="1">
                        <c:v>0</c:v>
                      </c:pt>
                      <c:pt idx="2">
                        <c:v>1</c:v>
                      </c:pt>
                      <c:pt idx="3">
                        <c:v>0</c:v>
                      </c:pt>
                      <c:pt idx="4">
                        <c:v>0</c:v>
                      </c:pt>
                      <c:pt idx="5">
                        <c:v>0</c:v>
                      </c:pt>
                      <c:pt idx="6">
                        <c:v>0</c:v>
                      </c:pt>
                      <c:pt idx="7">
                        <c:v>1</c:v>
                      </c:pt>
                      <c:pt idx="8">
                        <c:v>0</c:v>
                      </c:pt>
                      <c:pt idx="9">
                        <c:v>1</c:v>
                      </c:pt>
                      <c:pt idx="10">
                        <c:v>0</c:v>
                      </c:pt>
                      <c:pt idx="11">
                        <c:v>1</c:v>
                      </c:pt>
                      <c:pt idx="12">
                        <c:v>1</c:v>
                      </c:pt>
                      <c:pt idx="13">
                        <c:v>0</c:v>
                      </c:pt>
                      <c:pt idx="14">
                        <c:v>0</c:v>
                      </c:pt>
                      <c:pt idx="15">
                        <c:v>1</c:v>
                      </c:pt>
                      <c:pt idx="16">
                        <c:v>1</c:v>
                      </c:pt>
                      <c:pt idx="17">
                        <c:v>0</c:v>
                      </c:pt>
                      <c:pt idx="18">
                        <c:v>0</c:v>
                      </c:pt>
                      <c:pt idx="19">
                        <c:v>0</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15-477E-4697-8046-34CF2DDB969D}"/>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Sheet1!$C$21</c15:sqref>
                        </c15:formulaRef>
                      </c:ext>
                    </c:extLst>
                    <c:strCache>
                      <c:ptCount val="1"/>
                      <c:pt idx="0">
                        <c:v>var_ ecol</c:v>
                      </c:pt>
                    </c:strCache>
                  </c:strRef>
                </c:tx>
                <c:spPr>
                  <a:solidFill>
                    <a:schemeClr val="accent4">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Sheet1!$D$21:$AD$21</c15:sqref>
                        </c15:formulaRef>
                      </c:ext>
                    </c:extLst>
                    <c:numCache>
                      <c:formatCode>General</c:formatCode>
                      <c:ptCount val="27"/>
                      <c:pt idx="0">
                        <c:v>1</c:v>
                      </c:pt>
                      <c:pt idx="1">
                        <c:v>0</c:v>
                      </c:pt>
                      <c:pt idx="2">
                        <c:v>1</c:v>
                      </c:pt>
                      <c:pt idx="3">
                        <c:v>1</c:v>
                      </c:pt>
                      <c:pt idx="4">
                        <c:v>1</c:v>
                      </c:pt>
                      <c:pt idx="5">
                        <c:v>0</c:v>
                      </c:pt>
                      <c:pt idx="6">
                        <c:v>0</c:v>
                      </c:pt>
                      <c:pt idx="7">
                        <c:v>1</c:v>
                      </c:pt>
                      <c:pt idx="8">
                        <c:v>0</c:v>
                      </c:pt>
                      <c:pt idx="9">
                        <c:v>1</c:v>
                      </c:pt>
                      <c:pt idx="10">
                        <c:v>0</c:v>
                      </c:pt>
                      <c:pt idx="11">
                        <c:v>1</c:v>
                      </c:pt>
                      <c:pt idx="12">
                        <c:v>1</c:v>
                      </c:pt>
                      <c:pt idx="13">
                        <c:v>0</c:v>
                      </c:pt>
                      <c:pt idx="14">
                        <c:v>0</c:v>
                      </c:pt>
                      <c:pt idx="15">
                        <c:v>1</c:v>
                      </c:pt>
                      <c:pt idx="16">
                        <c:v>1</c:v>
                      </c:pt>
                      <c:pt idx="17">
                        <c:v>0</c:v>
                      </c:pt>
                      <c:pt idx="18">
                        <c:v>1</c:v>
                      </c:pt>
                      <c:pt idx="19">
                        <c:v>0</c:v>
                      </c:pt>
                      <c:pt idx="20">
                        <c:v>1</c:v>
                      </c:pt>
                      <c:pt idx="21">
                        <c:v>1</c:v>
                      </c:pt>
                      <c:pt idx="22">
                        <c:v>1</c:v>
                      </c:pt>
                      <c:pt idx="23">
                        <c:v>1</c:v>
                      </c:pt>
                      <c:pt idx="24">
                        <c:v>1</c:v>
                      </c:pt>
                      <c:pt idx="25">
                        <c:v>1</c:v>
                      </c:pt>
                      <c:pt idx="26">
                        <c:v>1</c:v>
                      </c:pt>
                    </c:numCache>
                  </c:numRef>
                </c:val>
                <c:extLst xmlns:c15="http://schemas.microsoft.com/office/drawing/2012/chart">
                  <c:ext xmlns:c16="http://schemas.microsoft.com/office/drawing/2014/chart" uri="{C3380CC4-5D6E-409C-BE32-E72D297353CC}">
                    <c16:uniqueId val="{00000016-477E-4697-8046-34CF2DDB969D}"/>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Sheet1!$C$22</c15:sqref>
                        </c15:formulaRef>
                      </c:ext>
                    </c:extLst>
                    <c:strCache>
                      <c:ptCount val="1"/>
                      <c:pt idx="0">
                        <c:v>var_ ecol</c:v>
                      </c:pt>
                    </c:strCache>
                  </c:strRef>
                </c:tx>
                <c:spPr>
                  <a:solidFill>
                    <a:schemeClr val="accent6">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Sheet1!$D$22:$AD$22</c15:sqref>
                        </c15:formulaRef>
                      </c:ext>
                    </c:extLst>
                    <c:numCache>
                      <c:formatCode>General</c:formatCode>
                      <c:ptCount val="27"/>
                      <c:pt idx="0">
                        <c:v>1</c:v>
                      </c:pt>
                      <c:pt idx="1">
                        <c:v>0</c:v>
                      </c:pt>
                      <c:pt idx="2">
                        <c:v>1</c:v>
                      </c:pt>
                      <c:pt idx="3">
                        <c:v>0</c:v>
                      </c:pt>
                      <c:pt idx="4">
                        <c:v>0</c:v>
                      </c:pt>
                      <c:pt idx="5">
                        <c:v>0</c:v>
                      </c:pt>
                      <c:pt idx="6">
                        <c:v>0</c:v>
                      </c:pt>
                      <c:pt idx="7">
                        <c:v>1</c:v>
                      </c:pt>
                      <c:pt idx="8">
                        <c:v>0</c:v>
                      </c:pt>
                      <c:pt idx="9">
                        <c:v>1</c:v>
                      </c:pt>
                      <c:pt idx="10">
                        <c:v>0</c:v>
                      </c:pt>
                      <c:pt idx="11">
                        <c:v>1</c:v>
                      </c:pt>
                      <c:pt idx="12">
                        <c:v>0</c:v>
                      </c:pt>
                      <c:pt idx="13">
                        <c:v>0</c:v>
                      </c:pt>
                      <c:pt idx="14">
                        <c:v>0</c:v>
                      </c:pt>
                      <c:pt idx="15">
                        <c:v>0</c:v>
                      </c:pt>
                      <c:pt idx="16">
                        <c:v>1</c:v>
                      </c:pt>
                      <c:pt idx="17">
                        <c:v>0</c:v>
                      </c:pt>
                      <c:pt idx="18">
                        <c:v>0</c:v>
                      </c:pt>
                      <c:pt idx="19">
                        <c:v>0</c:v>
                      </c:pt>
                      <c:pt idx="20">
                        <c:v>1</c:v>
                      </c:pt>
                      <c:pt idx="21">
                        <c:v>0</c:v>
                      </c:pt>
                      <c:pt idx="22">
                        <c:v>1</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17-477E-4697-8046-34CF2DDB969D}"/>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Sheet1!$C$23</c15:sqref>
                        </c15:formulaRef>
                      </c:ext>
                    </c:extLst>
                    <c:strCache>
                      <c:ptCount val="1"/>
                      <c:pt idx="0">
                        <c:v>var_ ecol</c:v>
                      </c:pt>
                    </c:strCache>
                  </c:strRef>
                </c:tx>
                <c:spPr>
                  <a:solidFill>
                    <a:schemeClr val="accent2">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Sheet1!$D$23:$AD$23</c15:sqref>
                        </c15:formulaRef>
                      </c:ext>
                    </c:extLst>
                    <c:numCache>
                      <c:formatCode>General</c:formatCode>
                      <c:ptCount val="27"/>
                      <c:pt idx="0">
                        <c:v>1</c:v>
                      </c:pt>
                      <c:pt idx="1">
                        <c:v>0</c:v>
                      </c:pt>
                      <c:pt idx="2">
                        <c:v>1</c:v>
                      </c:pt>
                      <c:pt idx="3">
                        <c:v>0</c:v>
                      </c:pt>
                      <c:pt idx="4">
                        <c:v>0</c:v>
                      </c:pt>
                      <c:pt idx="5">
                        <c:v>0</c:v>
                      </c:pt>
                      <c:pt idx="6">
                        <c:v>0</c:v>
                      </c:pt>
                      <c:pt idx="7">
                        <c:v>1</c:v>
                      </c:pt>
                      <c:pt idx="8">
                        <c:v>0</c:v>
                      </c:pt>
                      <c:pt idx="9">
                        <c:v>1</c:v>
                      </c:pt>
                      <c:pt idx="10">
                        <c:v>0</c:v>
                      </c:pt>
                      <c:pt idx="11">
                        <c:v>0</c:v>
                      </c:pt>
                      <c:pt idx="12">
                        <c:v>1</c:v>
                      </c:pt>
                      <c:pt idx="13">
                        <c:v>1</c:v>
                      </c:pt>
                      <c:pt idx="14">
                        <c:v>0</c:v>
                      </c:pt>
                      <c:pt idx="15">
                        <c:v>1</c:v>
                      </c:pt>
                      <c:pt idx="16">
                        <c:v>1</c:v>
                      </c:pt>
                      <c:pt idx="17">
                        <c:v>0</c:v>
                      </c:pt>
                      <c:pt idx="18">
                        <c:v>0</c:v>
                      </c:pt>
                      <c:pt idx="19">
                        <c:v>0</c:v>
                      </c:pt>
                      <c:pt idx="20">
                        <c:v>1</c:v>
                      </c:pt>
                      <c:pt idx="21">
                        <c:v>0</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18-477E-4697-8046-34CF2DDB969D}"/>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Sheet1!$C$24</c15:sqref>
                        </c15:formulaRef>
                      </c:ext>
                    </c:extLst>
                    <c:strCache>
                      <c:ptCount val="1"/>
                      <c:pt idx="0">
                        <c:v>var_ ecol</c:v>
                      </c:pt>
                    </c:strCache>
                  </c:strRef>
                </c:tx>
                <c:spPr>
                  <a:solidFill>
                    <a:schemeClr val="accent4">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Sheet1!$D$24:$AD$24</c15:sqref>
                        </c15:formulaRef>
                      </c:ext>
                    </c:extLst>
                    <c:numCache>
                      <c:formatCode>General</c:formatCode>
                      <c:ptCount val="27"/>
                      <c:pt idx="0">
                        <c:v>1</c:v>
                      </c:pt>
                      <c:pt idx="1">
                        <c:v>0</c:v>
                      </c:pt>
                      <c:pt idx="2">
                        <c:v>1</c:v>
                      </c:pt>
                      <c:pt idx="3">
                        <c:v>0</c:v>
                      </c:pt>
                      <c:pt idx="4">
                        <c:v>0</c:v>
                      </c:pt>
                      <c:pt idx="5">
                        <c:v>0</c:v>
                      </c:pt>
                      <c:pt idx="6">
                        <c:v>0</c:v>
                      </c:pt>
                      <c:pt idx="7">
                        <c:v>1</c:v>
                      </c:pt>
                      <c:pt idx="8">
                        <c:v>0</c:v>
                      </c:pt>
                      <c:pt idx="9">
                        <c:v>1</c:v>
                      </c:pt>
                      <c:pt idx="10">
                        <c:v>0</c:v>
                      </c:pt>
                      <c:pt idx="11">
                        <c:v>1</c:v>
                      </c:pt>
                      <c:pt idx="12">
                        <c:v>1</c:v>
                      </c:pt>
                      <c:pt idx="13">
                        <c:v>1</c:v>
                      </c:pt>
                      <c:pt idx="14">
                        <c:v>0</c:v>
                      </c:pt>
                      <c:pt idx="15">
                        <c:v>1</c:v>
                      </c:pt>
                      <c:pt idx="16">
                        <c:v>1</c:v>
                      </c:pt>
                      <c:pt idx="17">
                        <c:v>0</c:v>
                      </c:pt>
                      <c:pt idx="18">
                        <c:v>0</c:v>
                      </c:pt>
                      <c:pt idx="19">
                        <c:v>0</c:v>
                      </c:pt>
                      <c:pt idx="20">
                        <c:v>1</c:v>
                      </c:pt>
                      <c:pt idx="21">
                        <c:v>0</c:v>
                      </c:pt>
                      <c:pt idx="22">
                        <c:v>1</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19-477E-4697-8046-34CF2DDB969D}"/>
                  </c:ext>
                </c:extLst>
              </c15:ser>
            </c15:filteredBarSeries>
            <c15:filteredBarSeries>
              <c15:ser>
                <c:idx val="23"/>
                <c:order val="23"/>
                <c:tx>
                  <c:strRef>
                    <c:extLst xmlns:c15="http://schemas.microsoft.com/office/drawing/2012/chart">
                      <c:ext xmlns:c15="http://schemas.microsoft.com/office/drawing/2012/chart" uri="{02D57815-91ED-43cb-92C2-25804820EDAC}">
                        <c15:formulaRef>
                          <c15:sqref>Sheet1!$C$25</c15:sqref>
                        </c15:formulaRef>
                      </c:ext>
                    </c:extLst>
                    <c:strCache>
                      <c:ptCount val="1"/>
                      <c:pt idx="0">
                        <c:v>var_ ecol</c:v>
                      </c:pt>
                    </c:strCache>
                  </c:strRef>
                </c:tx>
                <c:spPr>
                  <a:solidFill>
                    <a:schemeClr val="accent6">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Sheet1!$D$25:$AD$25</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0</c:v>
                      </c:pt>
                      <c:pt idx="13">
                        <c:v>0</c:v>
                      </c:pt>
                      <c:pt idx="14">
                        <c:v>1</c:v>
                      </c:pt>
                      <c:pt idx="15">
                        <c:v>1</c:v>
                      </c:pt>
                      <c:pt idx="16">
                        <c:v>1</c:v>
                      </c:pt>
                      <c:pt idx="17">
                        <c:v>0</c:v>
                      </c:pt>
                      <c:pt idx="18">
                        <c:v>1</c:v>
                      </c:pt>
                      <c:pt idx="19">
                        <c:v>0</c:v>
                      </c:pt>
                      <c:pt idx="20">
                        <c:v>0</c:v>
                      </c:pt>
                      <c:pt idx="21">
                        <c:v>0</c:v>
                      </c:pt>
                      <c:pt idx="22">
                        <c:v>0</c:v>
                      </c:pt>
                      <c:pt idx="23">
                        <c:v>1</c:v>
                      </c:pt>
                      <c:pt idx="24">
                        <c:v>0</c:v>
                      </c:pt>
                      <c:pt idx="25">
                        <c:v>0</c:v>
                      </c:pt>
                      <c:pt idx="26">
                        <c:v>0</c:v>
                      </c:pt>
                    </c:numCache>
                  </c:numRef>
                </c:val>
                <c:extLst xmlns:c15="http://schemas.microsoft.com/office/drawing/2012/chart">
                  <c:ext xmlns:c16="http://schemas.microsoft.com/office/drawing/2014/chart" uri="{C3380CC4-5D6E-409C-BE32-E72D297353CC}">
                    <c16:uniqueId val="{0000001A-477E-4697-8046-34CF2DDB969D}"/>
                  </c:ext>
                </c:extLst>
              </c15:ser>
            </c15:filteredBarSeries>
            <c15:filteredBarSeries>
              <c15:ser>
                <c:idx val="24"/>
                <c:order val="24"/>
                <c:tx>
                  <c:strRef>
                    <c:extLst xmlns:c15="http://schemas.microsoft.com/office/drawing/2012/chart">
                      <c:ext xmlns:c15="http://schemas.microsoft.com/office/drawing/2012/chart" uri="{02D57815-91ED-43cb-92C2-25804820EDAC}">
                        <c15:formulaRef>
                          <c15:sqref>Sheet1!$C$26</c15:sqref>
                        </c15:formulaRef>
                      </c:ext>
                    </c:extLst>
                    <c:strCache>
                      <c:ptCount val="1"/>
                      <c:pt idx="0">
                        <c:v>var_ ecol</c:v>
                      </c:pt>
                    </c:strCache>
                  </c:strRef>
                </c:tx>
                <c:spPr>
                  <a:solidFill>
                    <a:schemeClr val="accent2">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Sheet1!$D$26:$AD$26</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0</c:v>
                      </c:pt>
                      <c:pt idx="13">
                        <c:v>0</c:v>
                      </c:pt>
                      <c:pt idx="14">
                        <c:v>1</c:v>
                      </c:pt>
                      <c:pt idx="15">
                        <c:v>1</c:v>
                      </c:pt>
                      <c:pt idx="16">
                        <c:v>1</c:v>
                      </c:pt>
                      <c:pt idx="17">
                        <c:v>0</c:v>
                      </c:pt>
                      <c:pt idx="18">
                        <c:v>1</c:v>
                      </c:pt>
                      <c:pt idx="19">
                        <c:v>0</c:v>
                      </c:pt>
                      <c:pt idx="20">
                        <c:v>0</c:v>
                      </c:pt>
                      <c:pt idx="21">
                        <c:v>1</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1B-477E-4697-8046-34CF2DDB969D}"/>
                  </c:ext>
                </c:extLst>
              </c15:ser>
            </c15:filteredBarSeries>
            <c15:filteredBarSeries>
              <c15:ser>
                <c:idx val="25"/>
                <c:order val="25"/>
                <c:tx>
                  <c:strRef>
                    <c:extLst xmlns:c15="http://schemas.microsoft.com/office/drawing/2012/chart">
                      <c:ext xmlns:c15="http://schemas.microsoft.com/office/drawing/2012/chart" uri="{02D57815-91ED-43cb-92C2-25804820EDAC}">
                        <c15:formulaRef>
                          <c15:sqref>Sheet1!$C$27</c15:sqref>
                        </c15:formulaRef>
                      </c:ext>
                    </c:extLst>
                    <c:strCache>
                      <c:ptCount val="1"/>
                      <c:pt idx="0">
                        <c:v>var_ ecol</c:v>
                      </c:pt>
                    </c:strCache>
                  </c:strRef>
                </c:tx>
                <c:spPr>
                  <a:solidFill>
                    <a:schemeClr val="accent4">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Sheet1!$D$27:$AD$27</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0</c:v>
                      </c:pt>
                      <c:pt idx="13">
                        <c:v>0</c:v>
                      </c:pt>
                      <c:pt idx="14">
                        <c:v>1</c:v>
                      </c:pt>
                      <c:pt idx="15">
                        <c:v>1</c:v>
                      </c:pt>
                      <c:pt idx="16">
                        <c:v>0</c:v>
                      </c:pt>
                      <c:pt idx="17">
                        <c:v>0</c:v>
                      </c:pt>
                      <c:pt idx="18">
                        <c:v>1</c:v>
                      </c:pt>
                      <c:pt idx="19">
                        <c:v>0</c:v>
                      </c:pt>
                      <c:pt idx="20">
                        <c:v>0</c:v>
                      </c:pt>
                      <c:pt idx="21">
                        <c:v>0</c:v>
                      </c:pt>
                      <c:pt idx="22">
                        <c:v>0</c:v>
                      </c:pt>
                      <c:pt idx="23">
                        <c:v>0</c:v>
                      </c:pt>
                      <c:pt idx="24">
                        <c:v>0</c:v>
                      </c:pt>
                      <c:pt idx="25">
                        <c:v>1</c:v>
                      </c:pt>
                      <c:pt idx="26">
                        <c:v>0</c:v>
                      </c:pt>
                    </c:numCache>
                  </c:numRef>
                </c:val>
                <c:extLst xmlns:c15="http://schemas.microsoft.com/office/drawing/2012/chart">
                  <c:ext xmlns:c16="http://schemas.microsoft.com/office/drawing/2014/chart" uri="{C3380CC4-5D6E-409C-BE32-E72D297353CC}">
                    <c16:uniqueId val="{0000001C-477E-4697-8046-34CF2DDB969D}"/>
                  </c:ext>
                </c:extLst>
              </c15:ser>
            </c15:filteredBarSeries>
            <c15:filteredBarSeries>
              <c15:ser>
                <c:idx val="26"/>
                <c:order val="26"/>
                <c:tx>
                  <c:strRef>
                    <c:extLst xmlns:c15="http://schemas.microsoft.com/office/drawing/2012/chart">
                      <c:ext xmlns:c15="http://schemas.microsoft.com/office/drawing/2012/chart" uri="{02D57815-91ED-43cb-92C2-25804820EDAC}">
                        <c15:formulaRef>
                          <c15:sqref>Sheet1!$C$28</c15:sqref>
                        </c15:formulaRef>
                      </c:ext>
                    </c:extLst>
                    <c:strCache>
                      <c:ptCount val="1"/>
                      <c:pt idx="0">
                        <c:v>var_ ecol</c:v>
                      </c:pt>
                    </c:strCache>
                  </c:strRef>
                </c:tx>
                <c:spPr>
                  <a:solidFill>
                    <a:schemeClr val="accent6">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Sheet1!$D$28:$AD$28</c15:sqref>
                        </c15:formulaRef>
                      </c:ext>
                    </c:extLst>
                    <c:numCache>
                      <c:formatCode>General</c:formatCode>
                      <c:ptCount val="27"/>
                      <c:pt idx="0">
                        <c:v>1</c:v>
                      </c:pt>
                      <c:pt idx="1">
                        <c:v>0</c:v>
                      </c:pt>
                      <c:pt idx="2">
                        <c:v>1</c:v>
                      </c:pt>
                      <c:pt idx="3">
                        <c:v>0</c:v>
                      </c:pt>
                      <c:pt idx="4">
                        <c:v>1</c:v>
                      </c:pt>
                      <c:pt idx="5">
                        <c:v>0</c:v>
                      </c:pt>
                      <c:pt idx="6">
                        <c:v>0</c:v>
                      </c:pt>
                      <c:pt idx="7">
                        <c:v>1</c:v>
                      </c:pt>
                      <c:pt idx="8">
                        <c:v>0</c:v>
                      </c:pt>
                      <c:pt idx="9">
                        <c:v>0</c:v>
                      </c:pt>
                      <c:pt idx="10">
                        <c:v>0</c:v>
                      </c:pt>
                      <c:pt idx="11">
                        <c:v>0</c:v>
                      </c:pt>
                      <c:pt idx="12">
                        <c:v>0</c:v>
                      </c:pt>
                      <c:pt idx="13">
                        <c:v>0</c:v>
                      </c:pt>
                      <c:pt idx="14">
                        <c:v>1</c:v>
                      </c:pt>
                      <c:pt idx="15">
                        <c:v>1</c:v>
                      </c:pt>
                      <c:pt idx="16">
                        <c:v>1</c:v>
                      </c:pt>
                      <c:pt idx="17">
                        <c:v>0</c:v>
                      </c:pt>
                      <c:pt idx="18">
                        <c:v>1</c:v>
                      </c:pt>
                      <c:pt idx="19">
                        <c:v>0</c:v>
                      </c:pt>
                      <c:pt idx="20">
                        <c:v>0</c:v>
                      </c:pt>
                      <c:pt idx="21">
                        <c:v>0</c:v>
                      </c:pt>
                      <c:pt idx="22">
                        <c:v>0</c:v>
                      </c:pt>
                      <c:pt idx="23">
                        <c:v>1</c:v>
                      </c:pt>
                      <c:pt idx="24">
                        <c:v>0</c:v>
                      </c:pt>
                      <c:pt idx="25">
                        <c:v>0</c:v>
                      </c:pt>
                      <c:pt idx="26">
                        <c:v>0</c:v>
                      </c:pt>
                    </c:numCache>
                  </c:numRef>
                </c:val>
                <c:extLst xmlns:c15="http://schemas.microsoft.com/office/drawing/2012/chart">
                  <c:ext xmlns:c16="http://schemas.microsoft.com/office/drawing/2014/chart" uri="{C3380CC4-5D6E-409C-BE32-E72D297353CC}">
                    <c16:uniqueId val="{0000001D-477E-4697-8046-34CF2DDB969D}"/>
                  </c:ext>
                </c:extLst>
              </c15:ser>
            </c15:filteredBarSeries>
            <c15:filteredBarSeries>
              <c15:ser>
                <c:idx val="27"/>
                <c:order val="27"/>
                <c:tx>
                  <c:strRef>
                    <c:extLst xmlns:c15="http://schemas.microsoft.com/office/drawing/2012/chart">
                      <c:ext xmlns:c15="http://schemas.microsoft.com/office/drawing/2012/chart" uri="{02D57815-91ED-43cb-92C2-25804820EDAC}">
                        <c15:formulaRef>
                          <c15:sqref>Sheet1!$C$29</c15:sqref>
                        </c15:formulaRef>
                      </c:ext>
                    </c:extLst>
                    <c:strCache>
                      <c:ptCount val="1"/>
                      <c:pt idx="0">
                        <c:v>var_ ecol</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Sheet1!$D$29:$AD$29</c15:sqref>
                        </c15:formulaRef>
                      </c:ext>
                    </c:extLst>
                    <c:numCache>
                      <c:formatCode>General</c:formatCode>
                      <c:ptCount val="27"/>
                      <c:pt idx="0">
                        <c:v>1</c:v>
                      </c:pt>
                      <c:pt idx="1">
                        <c:v>0</c:v>
                      </c:pt>
                      <c:pt idx="2">
                        <c:v>1</c:v>
                      </c:pt>
                      <c:pt idx="3">
                        <c:v>0</c:v>
                      </c:pt>
                      <c:pt idx="4">
                        <c:v>1</c:v>
                      </c:pt>
                      <c:pt idx="5">
                        <c:v>0</c:v>
                      </c:pt>
                      <c:pt idx="6">
                        <c:v>0</c:v>
                      </c:pt>
                      <c:pt idx="7">
                        <c:v>1</c:v>
                      </c:pt>
                      <c:pt idx="8">
                        <c:v>0</c:v>
                      </c:pt>
                      <c:pt idx="9">
                        <c:v>0</c:v>
                      </c:pt>
                      <c:pt idx="10">
                        <c:v>0</c:v>
                      </c:pt>
                      <c:pt idx="11">
                        <c:v>0</c:v>
                      </c:pt>
                      <c:pt idx="12">
                        <c:v>0</c:v>
                      </c:pt>
                      <c:pt idx="13">
                        <c:v>0</c:v>
                      </c:pt>
                      <c:pt idx="14">
                        <c:v>1</c:v>
                      </c:pt>
                      <c:pt idx="15">
                        <c:v>1</c:v>
                      </c:pt>
                      <c:pt idx="16">
                        <c:v>1</c:v>
                      </c:pt>
                      <c:pt idx="17">
                        <c:v>0</c:v>
                      </c:pt>
                      <c:pt idx="18">
                        <c:v>1</c:v>
                      </c:pt>
                      <c:pt idx="19">
                        <c:v>0</c:v>
                      </c:pt>
                      <c:pt idx="20">
                        <c:v>0</c:v>
                      </c:pt>
                      <c:pt idx="21">
                        <c:v>0</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1E-477E-4697-8046-34CF2DDB969D}"/>
                  </c:ext>
                </c:extLst>
              </c15:ser>
            </c15:filteredBarSeries>
            <c15:filteredBarSeries>
              <c15:ser>
                <c:idx val="28"/>
                <c:order val="28"/>
                <c:tx>
                  <c:strRef>
                    <c:extLst xmlns:c15="http://schemas.microsoft.com/office/drawing/2012/chart">
                      <c:ext xmlns:c15="http://schemas.microsoft.com/office/drawing/2012/chart" uri="{02D57815-91ED-43cb-92C2-25804820EDAC}">
                        <c15:formulaRef>
                          <c15:sqref>Sheet1!$C$30</c15:sqref>
                        </c15:formulaRef>
                      </c:ext>
                    </c:extLst>
                    <c:strCache>
                      <c:ptCount val="1"/>
                      <c:pt idx="0">
                        <c:v>var_ ecol</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Sheet1!$D$30:$AD$30</c15:sqref>
                        </c15:formulaRef>
                      </c:ext>
                    </c:extLst>
                    <c:numCache>
                      <c:formatCode>General</c:formatCode>
                      <c:ptCount val="27"/>
                      <c:pt idx="0">
                        <c:v>1</c:v>
                      </c:pt>
                      <c:pt idx="1">
                        <c:v>0</c:v>
                      </c:pt>
                      <c:pt idx="2">
                        <c:v>1</c:v>
                      </c:pt>
                      <c:pt idx="3">
                        <c:v>1</c:v>
                      </c:pt>
                      <c:pt idx="4">
                        <c:v>1</c:v>
                      </c:pt>
                      <c:pt idx="5">
                        <c:v>0</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numCache>
                  </c:numRef>
                </c:val>
                <c:extLst xmlns:c15="http://schemas.microsoft.com/office/drawing/2012/chart">
                  <c:ext xmlns:c16="http://schemas.microsoft.com/office/drawing/2014/chart" uri="{C3380CC4-5D6E-409C-BE32-E72D297353CC}">
                    <c16:uniqueId val="{0000001F-477E-4697-8046-34CF2DDB969D}"/>
                  </c:ext>
                </c:extLst>
              </c15:ser>
            </c15:filteredBarSeries>
            <c15:filteredBarSeries>
              <c15:ser>
                <c:idx val="29"/>
                <c:order val="29"/>
                <c:tx>
                  <c:strRef>
                    <c:extLst xmlns:c15="http://schemas.microsoft.com/office/drawing/2012/chart">
                      <c:ext xmlns:c15="http://schemas.microsoft.com/office/drawing/2012/chart" uri="{02D57815-91ED-43cb-92C2-25804820EDAC}">
                        <c15:formulaRef>
                          <c15:sqref>Sheet1!$C$31</c15:sqref>
                        </c15:formulaRef>
                      </c:ext>
                    </c:extLst>
                    <c:strCache>
                      <c:ptCount val="1"/>
                      <c:pt idx="0">
                        <c:v>var_ ecol</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Sheet1!$D$31:$AD$31</c15:sqref>
                        </c15:formulaRef>
                      </c:ext>
                    </c:extLst>
                    <c:numCache>
                      <c:formatCode>General</c:formatCode>
                      <c:ptCount val="27"/>
                      <c:pt idx="0">
                        <c:v>1</c:v>
                      </c:pt>
                      <c:pt idx="1">
                        <c:v>0</c:v>
                      </c:pt>
                      <c:pt idx="2">
                        <c:v>1</c:v>
                      </c:pt>
                      <c:pt idx="3">
                        <c:v>0</c:v>
                      </c:pt>
                      <c:pt idx="4">
                        <c:v>1</c:v>
                      </c:pt>
                      <c:pt idx="5">
                        <c:v>0</c:v>
                      </c:pt>
                      <c:pt idx="6">
                        <c:v>0</c:v>
                      </c:pt>
                      <c:pt idx="7">
                        <c:v>1</c:v>
                      </c:pt>
                      <c:pt idx="8">
                        <c:v>1</c:v>
                      </c:pt>
                      <c:pt idx="9">
                        <c:v>1</c:v>
                      </c:pt>
                      <c:pt idx="10">
                        <c:v>1</c:v>
                      </c:pt>
                      <c:pt idx="11">
                        <c:v>1</c:v>
                      </c:pt>
                      <c:pt idx="12">
                        <c:v>1</c:v>
                      </c:pt>
                      <c:pt idx="13">
                        <c:v>1</c:v>
                      </c:pt>
                      <c:pt idx="14">
                        <c:v>1</c:v>
                      </c:pt>
                      <c:pt idx="15">
                        <c:v>1</c:v>
                      </c:pt>
                      <c:pt idx="16">
                        <c:v>1</c:v>
                      </c:pt>
                      <c:pt idx="17">
                        <c:v>0</c:v>
                      </c:pt>
                      <c:pt idx="18">
                        <c:v>1</c:v>
                      </c:pt>
                      <c:pt idx="19">
                        <c:v>0</c:v>
                      </c:pt>
                      <c:pt idx="20">
                        <c:v>1</c:v>
                      </c:pt>
                      <c:pt idx="21">
                        <c:v>1</c:v>
                      </c:pt>
                      <c:pt idx="22">
                        <c:v>1</c:v>
                      </c:pt>
                      <c:pt idx="23">
                        <c:v>1</c:v>
                      </c:pt>
                      <c:pt idx="24">
                        <c:v>1</c:v>
                      </c:pt>
                      <c:pt idx="25">
                        <c:v>1</c:v>
                      </c:pt>
                      <c:pt idx="26">
                        <c:v>1</c:v>
                      </c:pt>
                    </c:numCache>
                  </c:numRef>
                </c:val>
                <c:extLst xmlns:c15="http://schemas.microsoft.com/office/drawing/2012/chart">
                  <c:ext xmlns:c16="http://schemas.microsoft.com/office/drawing/2014/chart" uri="{C3380CC4-5D6E-409C-BE32-E72D297353CC}">
                    <c16:uniqueId val="{00000020-477E-4697-8046-34CF2DDB969D}"/>
                  </c:ext>
                </c:extLst>
              </c15:ser>
            </c15:filteredBarSeries>
            <c15:filteredBarSeries>
              <c15:ser>
                <c:idx val="30"/>
                <c:order val="30"/>
                <c:tx>
                  <c:strRef>
                    <c:extLst xmlns:c15="http://schemas.microsoft.com/office/drawing/2012/chart">
                      <c:ext xmlns:c15="http://schemas.microsoft.com/office/drawing/2012/chart" uri="{02D57815-91ED-43cb-92C2-25804820EDAC}">
                        <c15:formulaRef>
                          <c15:sqref>Sheet1!$C$32</c15:sqref>
                        </c15:formulaRef>
                      </c:ext>
                    </c:extLst>
                    <c:strCache>
                      <c:ptCount val="1"/>
                      <c:pt idx="0">
                        <c:v>var_ ecol</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Sheet1!$D$32:$AD$32</c15:sqref>
                        </c15:formulaRef>
                      </c:ext>
                    </c:extLst>
                    <c:numCache>
                      <c:formatCode>General</c:formatCode>
                      <c:ptCount val="27"/>
                      <c:pt idx="0">
                        <c:v>1</c:v>
                      </c:pt>
                      <c:pt idx="1">
                        <c:v>0</c:v>
                      </c:pt>
                      <c:pt idx="2">
                        <c:v>1</c:v>
                      </c:pt>
                      <c:pt idx="3">
                        <c:v>0</c:v>
                      </c:pt>
                      <c:pt idx="4">
                        <c:v>1</c:v>
                      </c:pt>
                      <c:pt idx="5">
                        <c:v>0</c:v>
                      </c:pt>
                      <c:pt idx="6">
                        <c:v>1</c:v>
                      </c:pt>
                      <c:pt idx="7">
                        <c:v>1</c:v>
                      </c:pt>
                      <c:pt idx="8">
                        <c:v>1</c:v>
                      </c:pt>
                      <c:pt idx="9">
                        <c:v>1</c:v>
                      </c:pt>
                      <c:pt idx="10">
                        <c:v>1</c:v>
                      </c:pt>
                      <c:pt idx="11">
                        <c:v>1</c:v>
                      </c:pt>
                      <c:pt idx="12">
                        <c:v>1</c:v>
                      </c:pt>
                      <c:pt idx="13">
                        <c:v>1</c:v>
                      </c:pt>
                      <c:pt idx="14">
                        <c:v>1</c:v>
                      </c:pt>
                      <c:pt idx="15">
                        <c:v>1</c:v>
                      </c:pt>
                      <c:pt idx="16">
                        <c:v>1</c:v>
                      </c:pt>
                      <c:pt idx="17">
                        <c:v>0</c:v>
                      </c:pt>
                      <c:pt idx="18">
                        <c:v>1</c:v>
                      </c:pt>
                      <c:pt idx="19">
                        <c:v>0</c:v>
                      </c:pt>
                      <c:pt idx="20">
                        <c:v>1</c:v>
                      </c:pt>
                      <c:pt idx="21">
                        <c:v>1</c:v>
                      </c:pt>
                      <c:pt idx="22">
                        <c:v>0</c:v>
                      </c:pt>
                      <c:pt idx="23">
                        <c:v>1</c:v>
                      </c:pt>
                      <c:pt idx="24">
                        <c:v>1</c:v>
                      </c:pt>
                      <c:pt idx="25">
                        <c:v>1</c:v>
                      </c:pt>
                      <c:pt idx="26">
                        <c:v>1</c:v>
                      </c:pt>
                    </c:numCache>
                  </c:numRef>
                </c:val>
                <c:extLst xmlns:c15="http://schemas.microsoft.com/office/drawing/2012/chart">
                  <c:ext xmlns:c16="http://schemas.microsoft.com/office/drawing/2014/chart" uri="{C3380CC4-5D6E-409C-BE32-E72D297353CC}">
                    <c16:uniqueId val="{00000021-477E-4697-8046-34CF2DDB969D}"/>
                  </c:ext>
                </c:extLst>
              </c15:ser>
            </c15:filteredBarSeries>
            <c15:filteredBarSeries>
              <c15:ser>
                <c:idx val="31"/>
                <c:order val="31"/>
                <c:tx>
                  <c:strRef>
                    <c:extLst xmlns:c15="http://schemas.microsoft.com/office/drawing/2012/chart">
                      <c:ext xmlns:c15="http://schemas.microsoft.com/office/drawing/2012/chart" uri="{02D57815-91ED-43cb-92C2-25804820EDAC}">
                        <c15:formulaRef>
                          <c15:sqref>Sheet1!$C$33</c15:sqref>
                        </c15:formulaRef>
                      </c:ext>
                    </c:extLst>
                    <c:strCache>
                      <c:ptCount val="1"/>
                      <c:pt idx="0">
                        <c:v>var_ ecol</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Sheet1!$D$33:$AD$33</c15:sqref>
                        </c15:formulaRef>
                      </c:ext>
                    </c:extLst>
                    <c:numCache>
                      <c:formatCode>General</c:formatCode>
                      <c:ptCount val="27"/>
                      <c:pt idx="0">
                        <c:v>1</c:v>
                      </c:pt>
                      <c:pt idx="1">
                        <c:v>0</c:v>
                      </c:pt>
                      <c:pt idx="2">
                        <c:v>1</c:v>
                      </c:pt>
                      <c:pt idx="3">
                        <c:v>0</c:v>
                      </c:pt>
                      <c:pt idx="4">
                        <c:v>1</c:v>
                      </c:pt>
                      <c:pt idx="5">
                        <c:v>0</c:v>
                      </c:pt>
                      <c:pt idx="6">
                        <c:v>1</c:v>
                      </c:pt>
                      <c:pt idx="7">
                        <c:v>1</c:v>
                      </c:pt>
                      <c:pt idx="8">
                        <c:v>1</c:v>
                      </c:pt>
                      <c:pt idx="9">
                        <c:v>1</c:v>
                      </c:pt>
                      <c:pt idx="10">
                        <c:v>1</c:v>
                      </c:pt>
                      <c:pt idx="11">
                        <c:v>1</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2-477E-4697-8046-34CF2DDB969D}"/>
                  </c:ext>
                </c:extLst>
              </c15:ser>
            </c15:filteredBarSeries>
            <c15:filteredBarSeries>
              <c15:ser>
                <c:idx val="32"/>
                <c:order val="32"/>
                <c:tx>
                  <c:strRef>
                    <c:extLst xmlns:c15="http://schemas.microsoft.com/office/drawing/2012/chart">
                      <c:ext xmlns:c15="http://schemas.microsoft.com/office/drawing/2012/chart" uri="{02D57815-91ED-43cb-92C2-25804820EDAC}">
                        <c15:formulaRef>
                          <c15:sqref>Sheet1!$C$34</c15:sqref>
                        </c15:formulaRef>
                      </c:ext>
                    </c:extLst>
                    <c:strCache>
                      <c:ptCount val="1"/>
                      <c:pt idx="0">
                        <c:v>var_ ecol</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Sheet1!$D$34:$AD$34</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0</c:v>
                      </c:pt>
                      <c:pt idx="13">
                        <c:v>0</c:v>
                      </c:pt>
                      <c:pt idx="14">
                        <c:v>0</c:v>
                      </c:pt>
                      <c:pt idx="15">
                        <c:v>1</c:v>
                      </c:pt>
                      <c:pt idx="16">
                        <c:v>1</c:v>
                      </c:pt>
                      <c:pt idx="17">
                        <c:v>0</c:v>
                      </c:pt>
                      <c:pt idx="18">
                        <c:v>0</c:v>
                      </c:pt>
                      <c:pt idx="19">
                        <c:v>0</c:v>
                      </c:pt>
                      <c:pt idx="20">
                        <c:v>1</c:v>
                      </c:pt>
                      <c:pt idx="21">
                        <c:v>0</c:v>
                      </c:pt>
                      <c:pt idx="22">
                        <c:v>1</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23-477E-4697-8046-34CF2DDB969D}"/>
                  </c:ext>
                </c:extLst>
              </c15:ser>
            </c15:filteredBarSeries>
            <c15:filteredBarSeries>
              <c15:ser>
                <c:idx val="33"/>
                <c:order val="33"/>
                <c:tx>
                  <c:strRef>
                    <c:extLst xmlns:c15="http://schemas.microsoft.com/office/drawing/2012/chart">
                      <c:ext xmlns:c15="http://schemas.microsoft.com/office/drawing/2012/chart" uri="{02D57815-91ED-43cb-92C2-25804820EDAC}">
                        <c15:formulaRef>
                          <c15:sqref>Sheet1!$C$35</c15:sqref>
                        </c15:formulaRef>
                      </c:ext>
                    </c:extLst>
                    <c:strCache>
                      <c:ptCount val="1"/>
                      <c:pt idx="0">
                        <c:v>var_ ecol</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Sheet1!$D$35:$AD$35</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1</c:v>
                      </c:pt>
                      <c:pt idx="12">
                        <c:v>1</c:v>
                      </c:pt>
                      <c:pt idx="13">
                        <c:v>1</c:v>
                      </c:pt>
                      <c:pt idx="14">
                        <c:v>0</c:v>
                      </c:pt>
                      <c:pt idx="15">
                        <c:v>1</c:v>
                      </c:pt>
                      <c:pt idx="16">
                        <c:v>1</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4-477E-4697-8046-34CF2DDB969D}"/>
                  </c:ext>
                </c:extLst>
              </c15:ser>
            </c15:filteredBarSeries>
            <c15:filteredBarSeries>
              <c15:ser>
                <c:idx val="34"/>
                <c:order val="34"/>
                <c:tx>
                  <c:strRef>
                    <c:extLst xmlns:c15="http://schemas.microsoft.com/office/drawing/2012/chart">
                      <c:ext xmlns:c15="http://schemas.microsoft.com/office/drawing/2012/chart" uri="{02D57815-91ED-43cb-92C2-25804820EDAC}">
                        <c15:formulaRef>
                          <c15:sqref>Sheet1!$C$36</c15:sqref>
                        </c15:formulaRef>
                      </c:ext>
                    </c:extLst>
                    <c:strCache>
                      <c:ptCount val="1"/>
                      <c:pt idx="0">
                        <c:v>var_ ecol</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Sheet1!$D$36:$AD$36</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0</c:v>
                      </c:pt>
                      <c:pt idx="14">
                        <c:v>0</c:v>
                      </c:pt>
                      <c:pt idx="15">
                        <c:v>1</c:v>
                      </c:pt>
                      <c:pt idx="16">
                        <c:v>1</c:v>
                      </c:pt>
                      <c:pt idx="17">
                        <c:v>0</c:v>
                      </c:pt>
                      <c:pt idx="18">
                        <c:v>0</c:v>
                      </c:pt>
                      <c:pt idx="19">
                        <c:v>0</c:v>
                      </c:pt>
                      <c:pt idx="20">
                        <c:v>1</c:v>
                      </c:pt>
                      <c:pt idx="21">
                        <c:v>1</c:v>
                      </c:pt>
                      <c:pt idx="22">
                        <c:v>0</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25-477E-4697-8046-34CF2DDB969D}"/>
                  </c:ext>
                </c:extLst>
              </c15:ser>
            </c15:filteredBarSeries>
            <c15:filteredBarSeries>
              <c15:ser>
                <c:idx val="35"/>
                <c:order val="35"/>
                <c:tx>
                  <c:strRef>
                    <c:extLst xmlns:c15="http://schemas.microsoft.com/office/drawing/2012/chart">
                      <c:ext xmlns:c15="http://schemas.microsoft.com/office/drawing/2012/chart" uri="{02D57815-91ED-43cb-92C2-25804820EDAC}">
                        <c15:formulaRef>
                          <c15:sqref>Sheet1!$C$37</c15:sqref>
                        </c15:formulaRef>
                      </c:ext>
                    </c:extLst>
                    <c:strCache>
                      <c:ptCount val="1"/>
                      <c:pt idx="0">
                        <c:v>var_ ecol</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Sheet1!$D$37:$AD$37</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0</c:v>
                      </c:pt>
                      <c:pt idx="16">
                        <c:v>1</c:v>
                      </c:pt>
                      <c:pt idx="17">
                        <c:v>0</c:v>
                      </c:pt>
                      <c:pt idx="18">
                        <c:v>0</c:v>
                      </c:pt>
                      <c:pt idx="19">
                        <c:v>0</c:v>
                      </c:pt>
                      <c:pt idx="20">
                        <c:v>1</c:v>
                      </c:pt>
                      <c:pt idx="21">
                        <c:v>0</c:v>
                      </c:pt>
                      <c:pt idx="22">
                        <c:v>0</c:v>
                      </c:pt>
                      <c:pt idx="23">
                        <c:v>1</c:v>
                      </c:pt>
                      <c:pt idx="24">
                        <c:v>0</c:v>
                      </c:pt>
                      <c:pt idx="25">
                        <c:v>0</c:v>
                      </c:pt>
                      <c:pt idx="26">
                        <c:v>0</c:v>
                      </c:pt>
                    </c:numCache>
                  </c:numRef>
                </c:val>
                <c:extLst xmlns:c15="http://schemas.microsoft.com/office/drawing/2012/chart">
                  <c:ext xmlns:c16="http://schemas.microsoft.com/office/drawing/2014/chart" uri="{C3380CC4-5D6E-409C-BE32-E72D297353CC}">
                    <c16:uniqueId val="{00000026-477E-4697-8046-34CF2DDB969D}"/>
                  </c:ext>
                </c:extLst>
              </c15:ser>
            </c15:filteredBarSeries>
            <c15:filteredBarSeries>
              <c15:ser>
                <c:idx val="36"/>
                <c:order val="36"/>
                <c:tx>
                  <c:strRef>
                    <c:extLst xmlns:c15="http://schemas.microsoft.com/office/drawing/2012/chart">
                      <c:ext xmlns:c15="http://schemas.microsoft.com/office/drawing/2012/chart" uri="{02D57815-91ED-43cb-92C2-25804820EDAC}">
                        <c15:formulaRef>
                          <c15:sqref>Sheet1!$C$38</c15:sqref>
                        </c15:formulaRef>
                      </c:ext>
                    </c:extLst>
                    <c:strCache>
                      <c:ptCount val="1"/>
                      <c:pt idx="0">
                        <c:v>var_ ecol</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Sheet1!$D$38:$AD$38</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0</c:v>
                      </c:pt>
                      <c:pt idx="14">
                        <c:v>0</c:v>
                      </c:pt>
                      <c:pt idx="15">
                        <c:v>1</c:v>
                      </c:pt>
                      <c:pt idx="16">
                        <c:v>1</c:v>
                      </c:pt>
                      <c:pt idx="17">
                        <c:v>0</c:v>
                      </c:pt>
                      <c:pt idx="18">
                        <c:v>0</c:v>
                      </c:pt>
                      <c:pt idx="19">
                        <c:v>0</c:v>
                      </c:pt>
                      <c:pt idx="20">
                        <c:v>1</c:v>
                      </c:pt>
                      <c:pt idx="21">
                        <c:v>0</c:v>
                      </c:pt>
                      <c:pt idx="22">
                        <c:v>1</c:v>
                      </c:pt>
                      <c:pt idx="23">
                        <c:v>1</c:v>
                      </c:pt>
                      <c:pt idx="24">
                        <c:v>0</c:v>
                      </c:pt>
                      <c:pt idx="25">
                        <c:v>1</c:v>
                      </c:pt>
                      <c:pt idx="26">
                        <c:v>0</c:v>
                      </c:pt>
                    </c:numCache>
                  </c:numRef>
                </c:val>
                <c:extLst xmlns:c15="http://schemas.microsoft.com/office/drawing/2012/chart">
                  <c:ext xmlns:c16="http://schemas.microsoft.com/office/drawing/2014/chart" uri="{C3380CC4-5D6E-409C-BE32-E72D297353CC}">
                    <c16:uniqueId val="{00000027-477E-4697-8046-34CF2DDB969D}"/>
                  </c:ext>
                </c:extLst>
              </c15:ser>
            </c15:filteredBarSeries>
            <c15:filteredBarSeries>
              <c15:ser>
                <c:idx val="37"/>
                <c:order val="37"/>
                <c:tx>
                  <c:strRef>
                    <c:extLst xmlns:c15="http://schemas.microsoft.com/office/drawing/2012/chart">
                      <c:ext xmlns:c15="http://schemas.microsoft.com/office/drawing/2012/chart" uri="{02D57815-91ED-43cb-92C2-25804820EDAC}">
                        <c15:formulaRef>
                          <c15:sqref>Sheet1!$C$39</c15:sqref>
                        </c15:formulaRef>
                      </c:ext>
                    </c:extLst>
                    <c:strCache>
                      <c:ptCount val="1"/>
                      <c:pt idx="0">
                        <c:v>var_ ecol</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Sheet1!$D$39:$AD$39</c15:sqref>
                        </c15:formulaRef>
                      </c:ext>
                    </c:extLst>
                    <c:numCache>
                      <c:formatCode>General</c:formatCode>
                      <c:ptCount val="27"/>
                      <c:pt idx="0">
                        <c:v>1</c:v>
                      </c:pt>
                      <c:pt idx="1">
                        <c:v>1</c:v>
                      </c:pt>
                      <c:pt idx="2">
                        <c:v>1</c:v>
                      </c:pt>
                      <c:pt idx="3">
                        <c:v>1</c:v>
                      </c:pt>
                      <c:pt idx="4">
                        <c:v>1</c:v>
                      </c:pt>
                      <c:pt idx="5">
                        <c:v>0</c:v>
                      </c:pt>
                      <c:pt idx="6">
                        <c:v>1</c:v>
                      </c:pt>
                      <c:pt idx="7">
                        <c:v>1</c:v>
                      </c:pt>
                      <c:pt idx="8">
                        <c:v>1</c:v>
                      </c:pt>
                      <c:pt idx="9">
                        <c:v>1</c:v>
                      </c:pt>
                      <c:pt idx="10">
                        <c:v>1</c:v>
                      </c:pt>
                      <c:pt idx="11">
                        <c:v>1</c:v>
                      </c:pt>
                      <c:pt idx="12">
                        <c:v>1</c:v>
                      </c:pt>
                      <c:pt idx="13">
                        <c:v>1</c:v>
                      </c:pt>
                      <c:pt idx="14">
                        <c:v>1</c:v>
                      </c:pt>
                      <c:pt idx="15">
                        <c:v>0</c:v>
                      </c:pt>
                      <c:pt idx="16">
                        <c:v>1</c:v>
                      </c:pt>
                      <c:pt idx="17">
                        <c:v>1</c:v>
                      </c:pt>
                      <c:pt idx="18">
                        <c:v>1</c:v>
                      </c:pt>
                      <c:pt idx="19">
                        <c:v>0</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8-477E-4697-8046-34CF2DDB969D}"/>
                  </c:ext>
                </c:extLst>
              </c15:ser>
            </c15:filteredBarSeries>
            <c15:filteredBarSeries>
              <c15:ser>
                <c:idx val="38"/>
                <c:order val="38"/>
                <c:tx>
                  <c:strRef>
                    <c:extLst xmlns:c15="http://schemas.microsoft.com/office/drawing/2012/chart">
                      <c:ext xmlns:c15="http://schemas.microsoft.com/office/drawing/2012/chart" uri="{02D57815-91ED-43cb-92C2-25804820EDAC}">
                        <c15:formulaRef>
                          <c15:sqref>Sheet1!$C$40</c15:sqref>
                        </c15:formulaRef>
                      </c:ext>
                    </c:extLst>
                    <c:strCache>
                      <c:ptCount val="1"/>
                      <c:pt idx="0">
                        <c:v>var_ ecol</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Sheet1!$D$40:$AD$40</c15:sqref>
                        </c15:formulaRef>
                      </c:ext>
                    </c:extLst>
                    <c:numCache>
                      <c:formatCode>General</c:formatCode>
                      <c:ptCount val="27"/>
                      <c:pt idx="0">
                        <c:v>1</c:v>
                      </c:pt>
                      <c:pt idx="1">
                        <c:v>1</c:v>
                      </c:pt>
                      <c:pt idx="2">
                        <c:v>1</c:v>
                      </c:pt>
                      <c:pt idx="3">
                        <c:v>0</c:v>
                      </c:pt>
                      <c:pt idx="4">
                        <c:v>1</c:v>
                      </c:pt>
                      <c:pt idx="5">
                        <c:v>0</c:v>
                      </c:pt>
                      <c:pt idx="6">
                        <c:v>0</c:v>
                      </c:pt>
                      <c:pt idx="7">
                        <c:v>1</c:v>
                      </c:pt>
                      <c:pt idx="8">
                        <c:v>1</c:v>
                      </c:pt>
                      <c:pt idx="9">
                        <c:v>1</c:v>
                      </c:pt>
                      <c:pt idx="10">
                        <c:v>1</c:v>
                      </c:pt>
                      <c:pt idx="11">
                        <c:v>0</c:v>
                      </c:pt>
                      <c:pt idx="12">
                        <c:v>0</c:v>
                      </c:pt>
                      <c:pt idx="13">
                        <c:v>1</c:v>
                      </c:pt>
                      <c:pt idx="14">
                        <c:v>0</c:v>
                      </c:pt>
                      <c:pt idx="15">
                        <c:v>1</c:v>
                      </c:pt>
                      <c:pt idx="16">
                        <c:v>1</c:v>
                      </c:pt>
                      <c:pt idx="17">
                        <c:v>0</c:v>
                      </c:pt>
                      <c:pt idx="18">
                        <c:v>1</c:v>
                      </c:pt>
                      <c:pt idx="19">
                        <c:v>1</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29-477E-4697-8046-34CF2DDB969D}"/>
                  </c:ext>
                </c:extLst>
              </c15:ser>
            </c15:filteredBarSeries>
            <c15:filteredBarSeries>
              <c15:ser>
                <c:idx val="39"/>
                <c:order val="39"/>
                <c:tx>
                  <c:strRef>
                    <c:extLst xmlns:c15="http://schemas.microsoft.com/office/drawing/2012/chart">
                      <c:ext xmlns:c15="http://schemas.microsoft.com/office/drawing/2012/chart" uri="{02D57815-91ED-43cb-92C2-25804820EDAC}">
                        <c15:formulaRef>
                          <c15:sqref>Sheet1!$C$41</c15:sqref>
                        </c15:formulaRef>
                      </c:ext>
                    </c:extLst>
                    <c:strCache>
                      <c:ptCount val="1"/>
                      <c:pt idx="0">
                        <c:v>var_ ecol</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Sheet1!$D$41:$AD$41</c15:sqref>
                        </c15:formulaRef>
                      </c:ext>
                    </c:extLst>
                    <c:numCache>
                      <c:formatCode>General</c:formatCode>
                      <c:ptCount val="27"/>
                      <c:pt idx="0">
                        <c:v>1</c:v>
                      </c:pt>
                      <c:pt idx="1">
                        <c:v>1</c:v>
                      </c:pt>
                      <c:pt idx="2">
                        <c:v>1</c:v>
                      </c:pt>
                      <c:pt idx="3">
                        <c:v>0</c:v>
                      </c:pt>
                      <c:pt idx="4">
                        <c:v>0</c:v>
                      </c:pt>
                      <c:pt idx="5">
                        <c:v>0</c:v>
                      </c:pt>
                      <c:pt idx="6">
                        <c:v>0</c:v>
                      </c:pt>
                      <c:pt idx="7">
                        <c:v>1</c:v>
                      </c:pt>
                      <c:pt idx="8">
                        <c:v>1</c:v>
                      </c:pt>
                      <c:pt idx="9">
                        <c:v>1</c:v>
                      </c:pt>
                      <c:pt idx="10">
                        <c:v>1</c:v>
                      </c:pt>
                      <c:pt idx="11">
                        <c:v>0</c:v>
                      </c:pt>
                      <c:pt idx="12">
                        <c:v>0</c:v>
                      </c:pt>
                      <c:pt idx="13">
                        <c:v>1</c:v>
                      </c:pt>
                      <c:pt idx="14">
                        <c:v>0</c:v>
                      </c:pt>
                      <c:pt idx="15">
                        <c:v>1</c:v>
                      </c:pt>
                      <c:pt idx="16">
                        <c:v>1</c:v>
                      </c:pt>
                      <c:pt idx="17">
                        <c:v>0</c:v>
                      </c:pt>
                      <c:pt idx="18">
                        <c:v>1</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2A-477E-4697-8046-34CF2DDB969D}"/>
                  </c:ext>
                </c:extLst>
              </c15:ser>
            </c15:filteredBarSeries>
            <c15:filteredBarSeries>
              <c15:ser>
                <c:idx val="40"/>
                <c:order val="40"/>
                <c:tx>
                  <c:strRef>
                    <c:extLst xmlns:c15="http://schemas.microsoft.com/office/drawing/2012/chart">
                      <c:ext xmlns:c15="http://schemas.microsoft.com/office/drawing/2012/chart" uri="{02D57815-91ED-43cb-92C2-25804820EDAC}">
                        <c15:formulaRef>
                          <c15:sqref>Sheet1!$C$42</c15:sqref>
                        </c15:formulaRef>
                      </c:ext>
                    </c:extLst>
                    <c:strCache>
                      <c:ptCount val="1"/>
                      <c:pt idx="0">
                        <c:v>var_ ecol</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Sheet1!$D$42:$AD$42</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2B-477E-4697-8046-34CF2DDB969D}"/>
                  </c:ext>
                </c:extLst>
              </c15:ser>
            </c15:filteredBarSeries>
            <c15:filteredBarSeries>
              <c15:ser>
                <c:idx val="41"/>
                <c:order val="41"/>
                <c:tx>
                  <c:strRef>
                    <c:extLst xmlns:c15="http://schemas.microsoft.com/office/drawing/2012/chart">
                      <c:ext xmlns:c15="http://schemas.microsoft.com/office/drawing/2012/chart" uri="{02D57815-91ED-43cb-92C2-25804820EDAC}">
                        <c15:formulaRef>
                          <c15:sqref>Sheet1!$C$43</c15:sqref>
                        </c15:formulaRef>
                      </c:ext>
                    </c:extLst>
                    <c:strCache>
                      <c:ptCount val="1"/>
                      <c:pt idx="0">
                        <c:v>var_ ecol</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Sheet1!$D$43:$AD$43</c15:sqref>
                        </c15:formulaRef>
                      </c:ext>
                    </c:extLst>
                    <c:numCache>
                      <c:formatCode>General</c:formatCode>
                      <c:ptCount val="27"/>
                      <c:pt idx="0">
                        <c:v>1</c:v>
                      </c:pt>
                      <c:pt idx="1">
                        <c:v>1</c:v>
                      </c:pt>
                      <c:pt idx="2">
                        <c:v>1</c:v>
                      </c:pt>
                      <c:pt idx="3">
                        <c:v>0</c:v>
                      </c:pt>
                      <c:pt idx="4">
                        <c:v>1</c:v>
                      </c:pt>
                      <c:pt idx="5">
                        <c:v>0</c:v>
                      </c:pt>
                      <c:pt idx="6">
                        <c:v>0</c:v>
                      </c:pt>
                      <c:pt idx="7">
                        <c:v>1</c:v>
                      </c:pt>
                      <c:pt idx="8">
                        <c:v>0</c:v>
                      </c:pt>
                      <c:pt idx="9">
                        <c:v>1</c:v>
                      </c:pt>
                      <c:pt idx="10">
                        <c:v>1</c:v>
                      </c:pt>
                      <c:pt idx="11">
                        <c:v>0</c:v>
                      </c:pt>
                      <c:pt idx="12">
                        <c:v>1</c:v>
                      </c:pt>
                      <c:pt idx="13">
                        <c:v>1</c:v>
                      </c:pt>
                      <c:pt idx="14">
                        <c:v>0</c:v>
                      </c:pt>
                      <c:pt idx="15">
                        <c:v>0</c:v>
                      </c:pt>
                      <c:pt idx="16">
                        <c:v>1</c:v>
                      </c:pt>
                      <c:pt idx="17">
                        <c:v>0</c:v>
                      </c:pt>
                      <c:pt idx="18">
                        <c:v>1</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2C-477E-4697-8046-34CF2DDB969D}"/>
                  </c:ext>
                </c:extLst>
              </c15:ser>
            </c15:filteredBarSeries>
            <c15:filteredBarSeries>
              <c15:ser>
                <c:idx val="42"/>
                <c:order val="42"/>
                <c:tx>
                  <c:strRef>
                    <c:extLst xmlns:c15="http://schemas.microsoft.com/office/drawing/2012/chart">
                      <c:ext xmlns:c15="http://schemas.microsoft.com/office/drawing/2012/chart" uri="{02D57815-91ED-43cb-92C2-25804820EDAC}">
                        <c15:formulaRef>
                          <c15:sqref>Sheet1!$C$44</c15:sqref>
                        </c15:formulaRef>
                      </c:ext>
                    </c:extLst>
                    <c:strCache>
                      <c:ptCount val="1"/>
                      <c:pt idx="0">
                        <c:v>var_ ecol</c:v>
                      </c:pt>
                    </c:strCache>
                  </c:strRef>
                </c:tx>
                <c:spPr>
                  <a:solidFill>
                    <a:schemeClr val="accent2">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Sheet1!$D$44:$AD$44</c15:sqref>
                        </c15:formulaRef>
                      </c:ext>
                    </c:extLst>
                    <c:numCache>
                      <c:formatCode>General</c:formatCode>
                      <c:ptCount val="27"/>
                      <c:pt idx="0">
                        <c:v>1</c:v>
                      </c:pt>
                      <c:pt idx="1">
                        <c:v>0</c:v>
                      </c:pt>
                      <c:pt idx="2">
                        <c:v>1</c:v>
                      </c:pt>
                      <c:pt idx="3">
                        <c:v>0</c:v>
                      </c:pt>
                      <c:pt idx="4">
                        <c:v>1</c:v>
                      </c:pt>
                      <c:pt idx="5">
                        <c:v>1</c:v>
                      </c:pt>
                      <c:pt idx="6">
                        <c:v>1</c:v>
                      </c:pt>
                      <c:pt idx="7">
                        <c:v>1</c:v>
                      </c:pt>
                      <c:pt idx="8">
                        <c:v>1</c:v>
                      </c:pt>
                      <c:pt idx="9">
                        <c:v>1</c:v>
                      </c:pt>
                      <c:pt idx="10">
                        <c:v>1</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D-477E-4697-8046-34CF2DDB969D}"/>
                  </c:ext>
                </c:extLst>
              </c15:ser>
            </c15:filteredBarSeries>
            <c15:filteredBarSeries>
              <c15:ser>
                <c:idx val="43"/>
                <c:order val="43"/>
                <c:tx>
                  <c:strRef>
                    <c:extLst xmlns:c15="http://schemas.microsoft.com/office/drawing/2012/chart">
                      <c:ext xmlns:c15="http://schemas.microsoft.com/office/drawing/2012/chart" uri="{02D57815-91ED-43cb-92C2-25804820EDAC}">
                        <c15:formulaRef>
                          <c15:sqref>Sheet1!$C$45</c15:sqref>
                        </c15:formulaRef>
                      </c:ext>
                    </c:extLst>
                    <c:strCache>
                      <c:ptCount val="1"/>
                      <c:pt idx="0">
                        <c:v>var_ ecol</c:v>
                      </c:pt>
                    </c:strCache>
                  </c:strRef>
                </c:tx>
                <c:spPr>
                  <a:solidFill>
                    <a:schemeClr val="accent4">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Sheet1!$D$45:$AD$45</c15:sqref>
                        </c15:formulaRef>
                      </c:ext>
                    </c:extLst>
                    <c:numCache>
                      <c:formatCode>General</c:formatCode>
                      <c:ptCount val="27"/>
                      <c:pt idx="0">
                        <c:v>1</c:v>
                      </c:pt>
                      <c:pt idx="1">
                        <c:v>1</c:v>
                      </c:pt>
                      <c:pt idx="2">
                        <c:v>0</c:v>
                      </c:pt>
                      <c:pt idx="3">
                        <c:v>0</c:v>
                      </c:pt>
                      <c:pt idx="4">
                        <c:v>1</c:v>
                      </c:pt>
                      <c:pt idx="5">
                        <c:v>1</c:v>
                      </c:pt>
                      <c:pt idx="6">
                        <c:v>0</c:v>
                      </c:pt>
                      <c:pt idx="7">
                        <c:v>1</c:v>
                      </c:pt>
                      <c:pt idx="8">
                        <c:v>1</c:v>
                      </c:pt>
                      <c:pt idx="9">
                        <c:v>1</c:v>
                      </c:pt>
                      <c:pt idx="10">
                        <c:v>1</c:v>
                      </c:pt>
                      <c:pt idx="11">
                        <c:v>0</c:v>
                      </c:pt>
                      <c:pt idx="12">
                        <c:v>0</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E-477E-4697-8046-34CF2DDB969D}"/>
                  </c:ext>
                </c:extLst>
              </c15:ser>
            </c15:filteredBarSeries>
            <c15:filteredBarSeries>
              <c15:ser>
                <c:idx val="44"/>
                <c:order val="44"/>
                <c:tx>
                  <c:strRef>
                    <c:extLst xmlns:c15="http://schemas.microsoft.com/office/drawing/2012/chart">
                      <c:ext xmlns:c15="http://schemas.microsoft.com/office/drawing/2012/chart" uri="{02D57815-91ED-43cb-92C2-25804820EDAC}">
                        <c15:formulaRef>
                          <c15:sqref>Sheet1!$C$46</c15:sqref>
                        </c15:formulaRef>
                      </c:ext>
                    </c:extLst>
                    <c:strCache>
                      <c:ptCount val="1"/>
                      <c:pt idx="0">
                        <c:v>var_ ecol</c:v>
                      </c:pt>
                    </c:strCache>
                  </c:strRef>
                </c:tx>
                <c:spPr>
                  <a:solidFill>
                    <a:schemeClr val="accent6">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Sheet1!$D$46:$AD$46</c15:sqref>
                        </c15:formulaRef>
                      </c:ext>
                    </c:extLst>
                    <c:numCache>
                      <c:formatCode>General</c:formatCode>
                      <c:ptCount val="27"/>
                      <c:pt idx="0">
                        <c:v>1</c:v>
                      </c:pt>
                      <c:pt idx="1">
                        <c:v>1</c:v>
                      </c:pt>
                      <c:pt idx="2">
                        <c:v>0</c:v>
                      </c:pt>
                      <c:pt idx="3">
                        <c:v>0</c:v>
                      </c:pt>
                      <c:pt idx="4">
                        <c:v>1</c:v>
                      </c:pt>
                      <c:pt idx="5">
                        <c:v>0</c:v>
                      </c:pt>
                      <c:pt idx="6">
                        <c:v>0</c:v>
                      </c:pt>
                      <c:pt idx="7">
                        <c:v>1</c:v>
                      </c:pt>
                      <c:pt idx="8">
                        <c:v>1</c:v>
                      </c:pt>
                      <c:pt idx="9">
                        <c:v>1</c:v>
                      </c:pt>
                      <c:pt idx="10">
                        <c:v>1</c:v>
                      </c:pt>
                      <c:pt idx="11">
                        <c:v>0</c:v>
                      </c:pt>
                      <c:pt idx="12">
                        <c:v>0</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2F-477E-4697-8046-34CF2DDB969D}"/>
                  </c:ext>
                </c:extLst>
              </c15:ser>
            </c15:filteredBarSeries>
            <c15:filteredBarSeries>
              <c15:ser>
                <c:idx val="45"/>
                <c:order val="45"/>
                <c:tx>
                  <c:strRef>
                    <c:extLst xmlns:c15="http://schemas.microsoft.com/office/drawing/2012/chart">
                      <c:ext xmlns:c15="http://schemas.microsoft.com/office/drawing/2012/chart" uri="{02D57815-91ED-43cb-92C2-25804820EDAC}">
                        <c15:formulaRef>
                          <c15:sqref>Sheet1!$C$47</c15:sqref>
                        </c15:formulaRef>
                      </c:ext>
                    </c:extLst>
                    <c:strCache>
                      <c:ptCount val="1"/>
                      <c:pt idx="0">
                        <c:v>var_ ecol</c:v>
                      </c:pt>
                    </c:strCache>
                  </c:strRef>
                </c:tx>
                <c:spPr>
                  <a:solidFill>
                    <a:schemeClr val="accent2">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Sheet1!$D$47:$AD$47</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0</c:v>
                      </c:pt>
                      <c:pt idx="12">
                        <c:v>0</c:v>
                      </c:pt>
                      <c:pt idx="13">
                        <c:v>0</c:v>
                      </c:pt>
                      <c:pt idx="14">
                        <c:v>0</c:v>
                      </c:pt>
                      <c:pt idx="15">
                        <c:v>0</c:v>
                      </c:pt>
                      <c:pt idx="16">
                        <c:v>1</c:v>
                      </c:pt>
                      <c:pt idx="17">
                        <c:v>0</c:v>
                      </c:pt>
                      <c:pt idx="18">
                        <c:v>0</c:v>
                      </c:pt>
                      <c:pt idx="19">
                        <c:v>0</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0-477E-4697-8046-34CF2DDB969D}"/>
                  </c:ext>
                </c:extLst>
              </c15:ser>
            </c15:filteredBarSeries>
            <c15:filteredBarSeries>
              <c15:ser>
                <c:idx val="46"/>
                <c:order val="46"/>
                <c:tx>
                  <c:strRef>
                    <c:extLst xmlns:c15="http://schemas.microsoft.com/office/drawing/2012/chart">
                      <c:ext xmlns:c15="http://schemas.microsoft.com/office/drawing/2012/chart" uri="{02D57815-91ED-43cb-92C2-25804820EDAC}">
                        <c15:formulaRef>
                          <c15:sqref>Sheet1!$C$48</c15:sqref>
                        </c15:formulaRef>
                      </c:ext>
                    </c:extLst>
                    <c:strCache>
                      <c:ptCount val="1"/>
                      <c:pt idx="0">
                        <c:v>var_ ecol</c:v>
                      </c:pt>
                    </c:strCache>
                  </c:strRef>
                </c:tx>
                <c:spPr>
                  <a:solidFill>
                    <a:schemeClr val="accent4">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Sheet1!$D$48:$AD$48</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0</c:v>
                      </c:pt>
                      <c:pt idx="12">
                        <c:v>1</c:v>
                      </c:pt>
                      <c:pt idx="13">
                        <c:v>1</c:v>
                      </c:pt>
                      <c:pt idx="14">
                        <c:v>0</c:v>
                      </c:pt>
                      <c:pt idx="15">
                        <c:v>0</c:v>
                      </c:pt>
                      <c:pt idx="16">
                        <c:v>1</c:v>
                      </c:pt>
                      <c:pt idx="17">
                        <c:v>0</c:v>
                      </c:pt>
                      <c:pt idx="18">
                        <c:v>0</c:v>
                      </c:pt>
                      <c:pt idx="19">
                        <c:v>0</c:v>
                      </c:pt>
                      <c:pt idx="20">
                        <c:v>1</c:v>
                      </c:pt>
                      <c:pt idx="21">
                        <c:v>0</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31-477E-4697-8046-34CF2DDB969D}"/>
                  </c:ext>
                </c:extLst>
              </c15:ser>
            </c15:filteredBarSeries>
            <c15:filteredBarSeries>
              <c15:ser>
                <c:idx val="47"/>
                <c:order val="47"/>
                <c:tx>
                  <c:strRef>
                    <c:extLst xmlns:c15="http://schemas.microsoft.com/office/drawing/2012/chart">
                      <c:ext xmlns:c15="http://schemas.microsoft.com/office/drawing/2012/chart" uri="{02D57815-91ED-43cb-92C2-25804820EDAC}">
                        <c15:formulaRef>
                          <c15:sqref>Sheet1!$C$49</c15:sqref>
                        </c15:formulaRef>
                      </c:ext>
                    </c:extLst>
                    <c:strCache>
                      <c:ptCount val="1"/>
                      <c:pt idx="0">
                        <c:v>var_ ecol</c:v>
                      </c:pt>
                    </c:strCache>
                  </c:strRef>
                </c:tx>
                <c:spPr>
                  <a:solidFill>
                    <a:schemeClr val="accent6">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Sheet1!$D$49:$AD$49</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0</c:v>
                      </c:pt>
                      <c:pt idx="12">
                        <c:v>1</c:v>
                      </c:pt>
                      <c:pt idx="13">
                        <c:v>1</c:v>
                      </c:pt>
                      <c:pt idx="14">
                        <c:v>0</c:v>
                      </c:pt>
                      <c:pt idx="15">
                        <c:v>0</c:v>
                      </c:pt>
                      <c:pt idx="16">
                        <c:v>1</c:v>
                      </c:pt>
                      <c:pt idx="17">
                        <c:v>0</c:v>
                      </c:pt>
                      <c:pt idx="18">
                        <c:v>0</c:v>
                      </c:pt>
                      <c:pt idx="19">
                        <c:v>0</c:v>
                      </c:pt>
                      <c:pt idx="20">
                        <c:v>1</c:v>
                      </c:pt>
                      <c:pt idx="21">
                        <c:v>0</c:v>
                      </c:pt>
                      <c:pt idx="22">
                        <c:v>0</c:v>
                      </c:pt>
                      <c:pt idx="23">
                        <c:v>1</c:v>
                      </c:pt>
                      <c:pt idx="24">
                        <c:v>0</c:v>
                      </c:pt>
                      <c:pt idx="25">
                        <c:v>0</c:v>
                      </c:pt>
                      <c:pt idx="26">
                        <c:v>0</c:v>
                      </c:pt>
                    </c:numCache>
                  </c:numRef>
                </c:val>
                <c:extLst xmlns:c15="http://schemas.microsoft.com/office/drawing/2012/chart">
                  <c:ext xmlns:c16="http://schemas.microsoft.com/office/drawing/2014/chart" uri="{C3380CC4-5D6E-409C-BE32-E72D297353CC}">
                    <c16:uniqueId val="{00000032-477E-4697-8046-34CF2DDB969D}"/>
                  </c:ext>
                </c:extLst>
              </c15:ser>
            </c15:filteredBarSeries>
            <c15:filteredBarSeries>
              <c15:ser>
                <c:idx val="48"/>
                <c:order val="48"/>
                <c:tx>
                  <c:strRef>
                    <c:extLst xmlns:c15="http://schemas.microsoft.com/office/drawing/2012/chart">
                      <c:ext xmlns:c15="http://schemas.microsoft.com/office/drawing/2012/chart" uri="{02D57815-91ED-43cb-92C2-25804820EDAC}">
                        <c15:formulaRef>
                          <c15:sqref>Sheet1!$C$50</c15:sqref>
                        </c15:formulaRef>
                      </c:ext>
                    </c:extLst>
                    <c:strCache>
                      <c:ptCount val="1"/>
                      <c:pt idx="0">
                        <c:v>var_ ecol</c:v>
                      </c:pt>
                    </c:strCache>
                  </c:strRef>
                </c:tx>
                <c:spPr>
                  <a:solidFill>
                    <a:schemeClr val="accent2">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Sheet1!$D$50:$AD$50</c15:sqref>
                        </c15:formulaRef>
                      </c:ext>
                    </c:extLst>
                    <c:numCache>
                      <c:formatCode>General</c:formatCode>
                      <c:ptCount val="27"/>
                      <c:pt idx="0">
                        <c:v>1</c:v>
                      </c:pt>
                      <c:pt idx="1">
                        <c:v>1</c:v>
                      </c:pt>
                      <c:pt idx="2">
                        <c:v>1</c:v>
                      </c:pt>
                      <c:pt idx="3">
                        <c:v>1</c:v>
                      </c:pt>
                      <c:pt idx="4">
                        <c:v>1</c:v>
                      </c:pt>
                      <c:pt idx="5">
                        <c:v>0</c:v>
                      </c:pt>
                      <c:pt idx="6">
                        <c:v>0</c:v>
                      </c:pt>
                      <c:pt idx="7">
                        <c:v>1</c:v>
                      </c:pt>
                      <c:pt idx="8">
                        <c:v>0</c:v>
                      </c:pt>
                      <c:pt idx="9">
                        <c:v>1</c:v>
                      </c:pt>
                      <c:pt idx="10">
                        <c:v>1</c:v>
                      </c:pt>
                      <c:pt idx="11">
                        <c:v>1</c:v>
                      </c:pt>
                      <c:pt idx="12">
                        <c:v>1</c:v>
                      </c:pt>
                      <c:pt idx="13">
                        <c:v>1</c:v>
                      </c:pt>
                      <c:pt idx="14">
                        <c:v>0</c:v>
                      </c:pt>
                      <c:pt idx="15">
                        <c:v>0</c:v>
                      </c:pt>
                      <c:pt idx="16">
                        <c:v>1</c:v>
                      </c:pt>
                      <c:pt idx="17">
                        <c:v>0</c:v>
                      </c:pt>
                      <c:pt idx="18">
                        <c:v>0</c:v>
                      </c:pt>
                      <c:pt idx="19">
                        <c:v>0</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3-477E-4697-8046-34CF2DDB969D}"/>
                  </c:ext>
                </c:extLst>
              </c15:ser>
            </c15:filteredBarSeries>
            <c15:filteredBarSeries>
              <c15:ser>
                <c:idx val="49"/>
                <c:order val="49"/>
                <c:tx>
                  <c:strRef>
                    <c:extLst xmlns:c15="http://schemas.microsoft.com/office/drawing/2012/chart">
                      <c:ext xmlns:c15="http://schemas.microsoft.com/office/drawing/2012/chart" uri="{02D57815-91ED-43cb-92C2-25804820EDAC}">
                        <c15:formulaRef>
                          <c15:sqref>Sheet1!$C$51</c15:sqref>
                        </c15:formulaRef>
                      </c:ext>
                    </c:extLst>
                    <c:strCache>
                      <c:ptCount val="1"/>
                      <c:pt idx="0">
                        <c:v>var_ ecol</c:v>
                      </c:pt>
                    </c:strCache>
                  </c:strRef>
                </c:tx>
                <c:spPr>
                  <a:solidFill>
                    <a:schemeClr val="accent4">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Sheet1!$D$51:$AD$51</c15:sqref>
                        </c15:formulaRef>
                      </c:ext>
                    </c:extLst>
                    <c:numCache>
                      <c:formatCode>General</c:formatCode>
                      <c:ptCount val="27"/>
                      <c:pt idx="0">
                        <c:v>1</c:v>
                      </c:pt>
                      <c:pt idx="1">
                        <c:v>1</c:v>
                      </c:pt>
                      <c:pt idx="2">
                        <c:v>1</c:v>
                      </c:pt>
                      <c:pt idx="3">
                        <c:v>0</c:v>
                      </c:pt>
                      <c:pt idx="4">
                        <c:v>1</c:v>
                      </c:pt>
                      <c:pt idx="5">
                        <c:v>1</c:v>
                      </c:pt>
                      <c:pt idx="6">
                        <c:v>1</c:v>
                      </c:pt>
                      <c:pt idx="7">
                        <c:v>1</c:v>
                      </c:pt>
                      <c:pt idx="8">
                        <c:v>1</c:v>
                      </c:pt>
                      <c:pt idx="9">
                        <c:v>1</c:v>
                      </c:pt>
                      <c:pt idx="10">
                        <c:v>1</c:v>
                      </c:pt>
                      <c:pt idx="11">
                        <c:v>0</c:v>
                      </c:pt>
                      <c:pt idx="12">
                        <c:v>1</c:v>
                      </c:pt>
                      <c:pt idx="13">
                        <c:v>1</c:v>
                      </c:pt>
                      <c:pt idx="14">
                        <c:v>0</c:v>
                      </c:pt>
                      <c:pt idx="15">
                        <c:v>0</c:v>
                      </c:pt>
                      <c:pt idx="16">
                        <c:v>1</c:v>
                      </c:pt>
                      <c:pt idx="17">
                        <c:v>0</c:v>
                      </c:pt>
                      <c:pt idx="18">
                        <c:v>1</c:v>
                      </c:pt>
                      <c:pt idx="19">
                        <c:v>1</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4-477E-4697-8046-34CF2DDB969D}"/>
                  </c:ext>
                </c:extLst>
              </c15:ser>
            </c15:filteredBarSeries>
            <c15:filteredBarSeries>
              <c15:ser>
                <c:idx val="51"/>
                <c:order val="51"/>
                <c:tx>
                  <c:strRef>
                    <c:extLst xmlns:c15="http://schemas.microsoft.com/office/drawing/2012/chart">
                      <c:ext xmlns:c15="http://schemas.microsoft.com/office/drawing/2012/chart" uri="{02D57815-91ED-43cb-92C2-25804820EDAC}">
                        <c15:formulaRef>
                          <c15:sqref>Sheet1!$C$53</c15:sqref>
                        </c15:formulaRef>
                      </c:ext>
                    </c:extLst>
                    <c:strCache>
                      <c:ptCount val="1"/>
                      <c:pt idx="0">
                        <c:v>var_soc</c:v>
                      </c:pt>
                    </c:strCache>
                  </c:strRef>
                </c:tx>
                <c:spPr>
                  <a:solidFill>
                    <a:schemeClr val="accent2">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Sheet1!$D$53:$AD$53</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1</c:v>
                      </c:pt>
                      <c:pt idx="12">
                        <c:v>1</c:v>
                      </c:pt>
                      <c:pt idx="13">
                        <c:v>1</c:v>
                      </c:pt>
                      <c:pt idx="14">
                        <c:v>0</c:v>
                      </c:pt>
                      <c:pt idx="15">
                        <c:v>1</c:v>
                      </c:pt>
                      <c:pt idx="16">
                        <c:v>0</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5-477E-4697-8046-34CF2DDB969D}"/>
                  </c:ext>
                </c:extLst>
              </c15:ser>
            </c15:filteredBarSeries>
            <c15:filteredBarSeries>
              <c15:ser>
                <c:idx val="52"/>
                <c:order val="52"/>
                <c:tx>
                  <c:strRef>
                    <c:extLst xmlns:c15="http://schemas.microsoft.com/office/drawing/2012/chart">
                      <c:ext xmlns:c15="http://schemas.microsoft.com/office/drawing/2012/chart" uri="{02D57815-91ED-43cb-92C2-25804820EDAC}">
                        <c15:formulaRef>
                          <c15:sqref>Sheet1!$C$54</c15:sqref>
                        </c15:formulaRef>
                      </c:ext>
                    </c:extLst>
                    <c:strCache>
                      <c:ptCount val="1"/>
                      <c:pt idx="0">
                        <c:v>var_soc</c:v>
                      </c:pt>
                    </c:strCache>
                  </c:strRef>
                </c:tx>
                <c:spPr>
                  <a:solidFill>
                    <a:schemeClr val="accent4">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Sheet1!$D$54:$AD$54</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6-477E-4697-8046-34CF2DDB969D}"/>
                  </c:ext>
                </c:extLst>
              </c15:ser>
            </c15:filteredBarSeries>
            <c15:filteredBarSeries>
              <c15:ser>
                <c:idx val="53"/>
                <c:order val="53"/>
                <c:tx>
                  <c:strRef>
                    <c:extLst xmlns:c15="http://schemas.microsoft.com/office/drawing/2012/chart">
                      <c:ext xmlns:c15="http://schemas.microsoft.com/office/drawing/2012/chart" uri="{02D57815-91ED-43cb-92C2-25804820EDAC}">
                        <c15:formulaRef>
                          <c15:sqref>Sheet1!$C$55</c15:sqref>
                        </c15:formulaRef>
                      </c:ext>
                    </c:extLst>
                    <c:strCache>
                      <c:ptCount val="1"/>
                      <c:pt idx="0">
                        <c:v>var_soc</c:v>
                      </c:pt>
                    </c:strCache>
                  </c:strRef>
                </c:tx>
                <c:spPr>
                  <a:solidFill>
                    <a:schemeClr val="accent6">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Sheet1!$D$55:$AD$55</c15:sqref>
                        </c15:formulaRef>
                      </c:ext>
                    </c:extLst>
                    <c:numCache>
                      <c:formatCode>General</c:formatCode>
                      <c:ptCount val="27"/>
                      <c:pt idx="0">
                        <c:v>1</c:v>
                      </c:pt>
                      <c:pt idx="1">
                        <c:v>0</c:v>
                      </c:pt>
                      <c:pt idx="2">
                        <c:v>1</c:v>
                      </c:pt>
                      <c:pt idx="3">
                        <c:v>0</c:v>
                      </c:pt>
                      <c:pt idx="4">
                        <c:v>0</c:v>
                      </c:pt>
                      <c:pt idx="5">
                        <c:v>0</c:v>
                      </c:pt>
                      <c:pt idx="6">
                        <c:v>0</c:v>
                      </c:pt>
                      <c:pt idx="7">
                        <c:v>1</c:v>
                      </c:pt>
                      <c:pt idx="8">
                        <c:v>1</c:v>
                      </c:pt>
                      <c:pt idx="9">
                        <c:v>1</c:v>
                      </c:pt>
                      <c:pt idx="10">
                        <c:v>0</c:v>
                      </c:pt>
                      <c:pt idx="11">
                        <c:v>0</c:v>
                      </c:pt>
                      <c:pt idx="12">
                        <c:v>0</c:v>
                      </c:pt>
                      <c:pt idx="13">
                        <c:v>1</c:v>
                      </c:pt>
                      <c:pt idx="14">
                        <c:v>0</c:v>
                      </c:pt>
                      <c:pt idx="15">
                        <c:v>1</c:v>
                      </c:pt>
                      <c:pt idx="16">
                        <c:v>1</c:v>
                      </c:pt>
                      <c:pt idx="17">
                        <c:v>0</c:v>
                      </c:pt>
                      <c:pt idx="18">
                        <c:v>0</c:v>
                      </c:pt>
                      <c:pt idx="19">
                        <c:v>0</c:v>
                      </c:pt>
                      <c:pt idx="20">
                        <c:v>1</c:v>
                      </c:pt>
                      <c:pt idx="21">
                        <c:v>0</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37-477E-4697-8046-34CF2DDB969D}"/>
                  </c:ext>
                </c:extLst>
              </c15:ser>
            </c15:filteredBarSeries>
            <c15:filteredBarSeries>
              <c15:ser>
                <c:idx val="54"/>
                <c:order val="54"/>
                <c:tx>
                  <c:strRef>
                    <c:extLst xmlns:c15="http://schemas.microsoft.com/office/drawing/2012/chart">
                      <c:ext xmlns:c15="http://schemas.microsoft.com/office/drawing/2012/chart" uri="{02D57815-91ED-43cb-92C2-25804820EDAC}">
                        <c15:formulaRef>
                          <c15:sqref>Sheet1!$C$56</c15:sqref>
                        </c15:formulaRef>
                      </c:ext>
                    </c:extLst>
                    <c:strCache>
                      <c:ptCount val="1"/>
                      <c:pt idx="0">
                        <c:v>var_soc</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Sheet1!$D$56:$AD$56</c15:sqref>
                        </c15:formulaRef>
                      </c:ext>
                    </c:extLst>
                    <c:numCache>
                      <c:formatCode>General</c:formatCode>
                      <c:ptCount val="27"/>
                      <c:pt idx="0">
                        <c:v>1</c:v>
                      </c:pt>
                      <c:pt idx="1">
                        <c:v>1</c:v>
                      </c:pt>
                      <c:pt idx="2">
                        <c:v>1</c:v>
                      </c:pt>
                      <c:pt idx="3">
                        <c:v>1</c:v>
                      </c:pt>
                      <c:pt idx="4">
                        <c:v>1</c:v>
                      </c:pt>
                      <c:pt idx="5">
                        <c:v>0</c:v>
                      </c:pt>
                      <c:pt idx="6">
                        <c:v>1</c:v>
                      </c:pt>
                      <c:pt idx="7">
                        <c:v>1</c:v>
                      </c:pt>
                      <c:pt idx="8">
                        <c:v>0</c:v>
                      </c:pt>
                      <c:pt idx="9">
                        <c:v>1</c:v>
                      </c:pt>
                      <c:pt idx="10">
                        <c:v>1</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8-477E-4697-8046-34CF2DDB969D}"/>
                  </c:ext>
                </c:extLst>
              </c15:ser>
            </c15:filteredBarSeries>
            <c15:filteredBarSeries>
              <c15:ser>
                <c:idx val="55"/>
                <c:order val="55"/>
                <c:tx>
                  <c:strRef>
                    <c:extLst xmlns:c15="http://schemas.microsoft.com/office/drawing/2012/chart">
                      <c:ext xmlns:c15="http://schemas.microsoft.com/office/drawing/2012/chart" uri="{02D57815-91ED-43cb-92C2-25804820EDAC}">
                        <c15:formulaRef>
                          <c15:sqref>Sheet1!$C$57</c15:sqref>
                        </c15:formulaRef>
                      </c:ext>
                    </c:extLst>
                    <c:strCache>
                      <c:ptCount val="1"/>
                      <c:pt idx="0">
                        <c:v>var_soc</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Sheet1!$D$57:$AD$57</c15:sqref>
                        </c15:formulaRef>
                      </c:ext>
                    </c:extLst>
                    <c:numCache>
                      <c:formatCode>General</c:formatCode>
                      <c:ptCount val="27"/>
                      <c:pt idx="0">
                        <c:v>1</c:v>
                      </c:pt>
                      <c:pt idx="1">
                        <c:v>0</c:v>
                      </c:pt>
                      <c:pt idx="2">
                        <c:v>1</c:v>
                      </c:pt>
                      <c:pt idx="3">
                        <c:v>1</c:v>
                      </c:pt>
                      <c:pt idx="4">
                        <c:v>1</c:v>
                      </c:pt>
                      <c:pt idx="5">
                        <c:v>0</c:v>
                      </c:pt>
                      <c:pt idx="6">
                        <c:v>1</c:v>
                      </c:pt>
                      <c:pt idx="7">
                        <c:v>1</c:v>
                      </c:pt>
                      <c:pt idx="8">
                        <c:v>0</c:v>
                      </c:pt>
                      <c:pt idx="9">
                        <c:v>1</c:v>
                      </c:pt>
                      <c:pt idx="10">
                        <c:v>0</c:v>
                      </c:pt>
                      <c:pt idx="11">
                        <c:v>0</c:v>
                      </c:pt>
                      <c:pt idx="12">
                        <c:v>1</c:v>
                      </c:pt>
                      <c:pt idx="13">
                        <c:v>1</c:v>
                      </c:pt>
                      <c:pt idx="14">
                        <c:v>0</c:v>
                      </c:pt>
                      <c:pt idx="15">
                        <c:v>1</c:v>
                      </c:pt>
                      <c:pt idx="16">
                        <c:v>1</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9-477E-4697-8046-34CF2DDB969D}"/>
                  </c:ext>
                </c:extLst>
              </c15:ser>
            </c15:filteredBarSeries>
            <c15:filteredBarSeries>
              <c15:ser>
                <c:idx val="56"/>
                <c:order val="56"/>
                <c:tx>
                  <c:strRef>
                    <c:extLst xmlns:c15="http://schemas.microsoft.com/office/drawing/2012/chart">
                      <c:ext xmlns:c15="http://schemas.microsoft.com/office/drawing/2012/chart" uri="{02D57815-91ED-43cb-92C2-25804820EDAC}">
                        <c15:formulaRef>
                          <c15:sqref>Sheet1!$C$58</c15:sqref>
                        </c15:formulaRef>
                      </c:ext>
                    </c:extLst>
                    <c:strCache>
                      <c:ptCount val="1"/>
                      <c:pt idx="0">
                        <c:v>var_soc</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Sheet1!$D$58:$AD$58</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0</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A-477E-4697-8046-34CF2DDB969D}"/>
                  </c:ext>
                </c:extLst>
              </c15:ser>
            </c15:filteredBarSeries>
            <c15:filteredBarSeries>
              <c15:ser>
                <c:idx val="57"/>
                <c:order val="57"/>
                <c:tx>
                  <c:strRef>
                    <c:extLst xmlns:c15="http://schemas.microsoft.com/office/drawing/2012/chart">
                      <c:ext xmlns:c15="http://schemas.microsoft.com/office/drawing/2012/chart" uri="{02D57815-91ED-43cb-92C2-25804820EDAC}">
                        <c15:formulaRef>
                          <c15:sqref>Sheet1!$C$59</c15:sqref>
                        </c15:formulaRef>
                      </c:ext>
                    </c:extLst>
                    <c:strCache>
                      <c:ptCount val="1"/>
                      <c:pt idx="0">
                        <c:v>var_soc</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Sheet1!$D$59:$AD$59</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0</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3B-477E-4697-8046-34CF2DDB969D}"/>
                  </c:ext>
                </c:extLst>
              </c15:ser>
            </c15:filteredBarSeries>
            <c15:filteredBarSeries>
              <c15:ser>
                <c:idx val="58"/>
                <c:order val="58"/>
                <c:tx>
                  <c:strRef>
                    <c:extLst xmlns:c15="http://schemas.microsoft.com/office/drawing/2012/chart">
                      <c:ext xmlns:c15="http://schemas.microsoft.com/office/drawing/2012/chart" uri="{02D57815-91ED-43cb-92C2-25804820EDAC}">
                        <c15:formulaRef>
                          <c15:sqref>Sheet1!$C$60</c15:sqref>
                        </c15:formulaRef>
                      </c:ext>
                    </c:extLst>
                    <c:strCache>
                      <c:ptCount val="1"/>
                      <c:pt idx="0">
                        <c:v>var_soc</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Sheet1!$D$60:$AD$60</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0</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3C-477E-4697-8046-34CF2DDB969D}"/>
                  </c:ext>
                </c:extLst>
              </c15:ser>
            </c15:filteredBarSeries>
            <c15:filteredBarSeries>
              <c15:ser>
                <c:idx val="59"/>
                <c:order val="59"/>
                <c:tx>
                  <c:strRef>
                    <c:extLst xmlns:c15="http://schemas.microsoft.com/office/drawing/2012/chart">
                      <c:ext xmlns:c15="http://schemas.microsoft.com/office/drawing/2012/chart" uri="{02D57815-91ED-43cb-92C2-25804820EDAC}">
                        <c15:formulaRef>
                          <c15:sqref>Sheet1!$C$61</c15:sqref>
                        </c15:formulaRef>
                      </c:ext>
                    </c:extLst>
                    <c:strCache>
                      <c:ptCount val="1"/>
                      <c:pt idx="0">
                        <c:v>var_soc</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Sheet1!$D$61:$AD$61</c15:sqref>
                        </c15:formulaRef>
                      </c:ext>
                    </c:extLst>
                    <c:numCache>
                      <c:formatCode>General</c:formatCode>
                      <c:ptCount val="27"/>
                      <c:pt idx="0">
                        <c:v>1</c:v>
                      </c:pt>
                      <c:pt idx="1">
                        <c:v>0</c:v>
                      </c:pt>
                      <c:pt idx="2">
                        <c:v>1</c:v>
                      </c:pt>
                      <c:pt idx="3">
                        <c:v>0</c:v>
                      </c:pt>
                      <c:pt idx="4">
                        <c:v>1</c:v>
                      </c:pt>
                      <c:pt idx="5">
                        <c:v>0</c:v>
                      </c:pt>
                      <c:pt idx="6">
                        <c:v>1</c:v>
                      </c:pt>
                      <c:pt idx="7">
                        <c:v>1</c:v>
                      </c:pt>
                      <c:pt idx="8">
                        <c:v>1</c:v>
                      </c:pt>
                      <c:pt idx="9">
                        <c:v>1</c:v>
                      </c:pt>
                      <c:pt idx="10">
                        <c:v>0</c:v>
                      </c:pt>
                      <c:pt idx="11">
                        <c:v>1</c:v>
                      </c:pt>
                      <c:pt idx="12">
                        <c:v>1</c:v>
                      </c:pt>
                      <c:pt idx="13">
                        <c:v>1</c:v>
                      </c:pt>
                      <c:pt idx="14">
                        <c:v>0</c:v>
                      </c:pt>
                      <c:pt idx="15">
                        <c:v>1</c:v>
                      </c:pt>
                      <c:pt idx="16">
                        <c:v>1</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D-477E-4697-8046-34CF2DDB969D}"/>
                  </c:ext>
                </c:extLst>
              </c15:ser>
            </c15:filteredBarSeries>
            <c15:filteredBarSeries>
              <c15:ser>
                <c:idx val="60"/>
                <c:order val="60"/>
                <c:tx>
                  <c:strRef>
                    <c:extLst xmlns:c15="http://schemas.microsoft.com/office/drawing/2012/chart">
                      <c:ext xmlns:c15="http://schemas.microsoft.com/office/drawing/2012/chart" uri="{02D57815-91ED-43cb-92C2-25804820EDAC}">
                        <c15:formulaRef>
                          <c15:sqref>Sheet1!$C$62</c15:sqref>
                        </c15:formulaRef>
                      </c:ext>
                    </c:extLst>
                    <c:strCache>
                      <c:ptCount val="1"/>
                      <c:pt idx="0">
                        <c:v>var_soc</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Sheet1!$D$62:$AD$62</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0</c:v>
                      </c:pt>
                      <c:pt idx="11">
                        <c:v>0</c:v>
                      </c:pt>
                      <c:pt idx="12">
                        <c:v>1</c:v>
                      </c:pt>
                      <c:pt idx="13">
                        <c:v>1</c:v>
                      </c:pt>
                      <c:pt idx="14">
                        <c:v>0</c:v>
                      </c:pt>
                      <c:pt idx="15">
                        <c:v>1</c:v>
                      </c:pt>
                      <c:pt idx="16">
                        <c:v>0</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E-477E-4697-8046-34CF2DDB969D}"/>
                  </c:ext>
                </c:extLst>
              </c15:ser>
            </c15:filteredBarSeries>
            <c15:filteredBarSeries>
              <c15:ser>
                <c:idx val="61"/>
                <c:order val="61"/>
                <c:tx>
                  <c:strRef>
                    <c:extLst xmlns:c15="http://schemas.microsoft.com/office/drawing/2012/chart">
                      <c:ext xmlns:c15="http://schemas.microsoft.com/office/drawing/2012/chart" uri="{02D57815-91ED-43cb-92C2-25804820EDAC}">
                        <c15:formulaRef>
                          <c15:sqref>Sheet1!$C$63</c15:sqref>
                        </c15:formulaRef>
                      </c:ext>
                    </c:extLst>
                    <c:strCache>
                      <c:ptCount val="1"/>
                      <c:pt idx="0">
                        <c:v>var_soc</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Sheet1!$D$63:$AD$63</c15:sqref>
                        </c15:formulaRef>
                      </c:ext>
                    </c:extLst>
                    <c:numCache>
                      <c:formatCode>General</c:formatCode>
                      <c:ptCount val="27"/>
                      <c:pt idx="0">
                        <c:v>1</c:v>
                      </c:pt>
                      <c:pt idx="1">
                        <c:v>1</c:v>
                      </c:pt>
                      <c:pt idx="2">
                        <c:v>1</c:v>
                      </c:pt>
                      <c:pt idx="3">
                        <c:v>1</c:v>
                      </c:pt>
                      <c:pt idx="4">
                        <c:v>1</c:v>
                      </c:pt>
                      <c:pt idx="5">
                        <c:v>0</c:v>
                      </c:pt>
                      <c:pt idx="6">
                        <c:v>0</c:v>
                      </c:pt>
                      <c:pt idx="7">
                        <c:v>1</c:v>
                      </c:pt>
                      <c:pt idx="8">
                        <c:v>1</c:v>
                      </c:pt>
                      <c:pt idx="9">
                        <c:v>1</c:v>
                      </c:pt>
                      <c:pt idx="10">
                        <c:v>0</c:v>
                      </c:pt>
                      <c:pt idx="11">
                        <c:v>1</c:v>
                      </c:pt>
                      <c:pt idx="12">
                        <c:v>1</c:v>
                      </c:pt>
                      <c:pt idx="13">
                        <c:v>1</c:v>
                      </c:pt>
                      <c:pt idx="14">
                        <c:v>0</c:v>
                      </c:pt>
                      <c:pt idx="15">
                        <c:v>1</c:v>
                      </c:pt>
                      <c:pt idx="16">
                        <c:v>0</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3F-477E-4697-8046-34CF2DDB969D}"/>
                  </c:ext>
                </c:extLst>
              </c15:ser>
            </c15:filteredBarSeries>
            <c15:filteredBarSeries>
              <c15:ser>
                <c:idx val="62"/>
                <c:order val="62"/>
                <c:tx>
                  <c:strRef>
                    <c:extLst xmlns:c15="http://schemas.microsoft.com/office/drawing/2012/chart">
                      <c:ext xmlns:c15="http://schemas.microsoft.com/office/drawing/2012/chart" uri="{02D57815-91ED-43cb-92C2-25804820EDAC}">
                        <c15:formulaRef>
                          <c15:sqref>Sheet1!$C$64</c15:sqref>
                        </c15:formulaRef>
                      </c:ext>
                    </c:extLst>
                    <c:strCache>
                      <c:ptCount val="1"/>
                      <c:pt idx="0">
                        <c:v>var_soc</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Sheet1!$D$64:$AD$64</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0</c:v>
                      </c:pt>
                      <c:pt idx="12">
                        <c:v>1</c:v>
                      </c:pt>
                      <c:pt idx="13">
                        <c:v>1</c:v>
                      </c:pt>
                      <c:pt idx="14">
                        <c:v>0</c:v>
                      </c:pt>
                      <c:pt idx="15">
                        <c:v>1</c:v>
                      </c:pt>
                      <c:pt idx="16">
                        <c:v>1</c:v>
                      </c:pt>
                      <c:pt idx="17">
                        <c:v>1</c:v>
                      </c:pt>
                      <c:pt idx="18">
                        <c:v>1</c:v>
                      </c:pt>
                      <c:pt idx="19">
                        <c:v>1</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0-477E-4697-8046-34CF2DDB969D}"/>
                  </c:ext>
                </c:extLst>
              </c15:ser>
            </c15:filteredBarSeries>
            <c15:filteredBarSeries>
              <c15:ser>
                <c:idx val="64"/>
                <c:order val="64"/>
                <c:tx>
                  <c:strRef>
                    <c:extLst xmlns:c15="http://schemas.microsoft.com/office/drawing/2012/chart">
                      <c:ext xmlns:c15="http://schemas.microsoft.com/office/drawing/2012/chart" uri="{02D57815-91ED-43cb-92C2-25804820EDAC}">
                        <c15:formulaRef>
                          <c15:sqref>Sheet1!$C$66</c15:sqref>
                        </c15:formulaRef>
                      </c:ext>
                    </c:extLst>
                    <c:strCache>
                      <c:ptCount val="1"/>
                      <c:pt idx="0">
                        <c:v>var_econ</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Sheet1!$D$66:$AD$66</c15:sqref>
                        </c15:formulaRef>
                      </c:ext>
                    </c:extLst>
                    <c:numCache>
                      <c:formatCode>General</c:formatCode>
                      <c:ptCount val="27"/>
                      <c:pt idx="0">
                        <c:v>1</c:v>
                      </c:pt>
                      <c:pt idx="1">
                        <c:v>0</c:v>
                      </c:pt>
                      <c:pt idx="2">
                        <c:v>0</c:v>
                      </c:pt>
                      <c:pt idx="3">
                        <c:v>0</c:v>
                      </c:pt>
                      <c:pt idx="4">
                        <c:v>0</c:v>
                      </c:pt>
                      <c:pt idx="5">
                        <c:v>0</c:v>
                      </c:pt>
                      <c:pt idx="6">
                        <c:v>0</c:v>
                      </c:pt>
                      <c:pt idx="7">
                        <c:v>1</c:v>
                      </c:pt>
                      <c:pt idx="8">
                        <c:v>0</c:v>
                      </c:pt>
                      <c:pt idx="9">
                        <c:v>1</c:v>
                      </c:pt>
                      <c:pt idx="10">
                        <c:v>0</c:v>
                      </c:pt>
                      <c:pt idx="11">
                        <c:v>0</c:v>
                      </c:pt>
                      <c:pt idx="12">
                        <c:v>0</c:v>
                      </c:pt>
                      <c:pt idx="13">
                        <c:v>1</c:v>
                      </c:pt>
                      <c:pt idx="14">
                        <c:v>0</c:v>
                      </c:pt>
                      <c:pt idx="15">
                        <c:v>1</c:v>
                      </c:pt>
                      <c:pt idx="16">
                        <c:v>0</c:v>
                      </c:pt>
                      <c:pt idx="17">
                        <c:v>0</c:v>
                      </c:pt>
                      <c:pt idx="18">
                        <c:v>0</c:v>
                      </c:pt>
                      <c:pt idx="19">
                        <c:v>0</c:v>
                      </c:pt>
                      <c:pt idx="20">
                        <c:v>1</c:v>
                      </c:pt>
                      <c:pt idx="21">
                        <c:v>0</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1-477E-4697-8046-34CF2DDB969D}"/>
                  </c:ext>
                </c:extLst>
              </c15:ser>
            </c15:filteredBarSeries>
            <c15:filteredBarSeries>
              <c15:ser>
                <c:idx val="65"/>
                <c:order val="65"/>
                <c:tx>
                  <c:strRef>
                    <c:extLst xmlns:c15="http://schemas.microsoft.com/office/drawing/2012/chart">
                      <c:ext xmlns:c15="http://schemas.microsoft.com/office/drawing/2012/chart" uri="{02D57815-91ED-43cb-92C2-25804820EDAC}">
                        <c15:formulaRef>
                          <c15:sqref>Sheet1!$C$67</c15:sqref>
                        </c15:formulaRef>
                      </c:ext>
                    </c:extLst>
                    <c:strCache>
                      <c:ptCount val="1"/>
                      <c:pt idx="0">
                        <c:v>var_econ</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Sheet1!$D$67:$AD$67</c15:sqref>
                        </c15:formulaRef>
                      </c:ext>
                    </c:extLst>
                    <c:numCache>
                      <c:formatCode>General</c:formatCode>
                      <c:ptCount val="27"/>
                      <c:pt idx="0">
                        <c:v>1</c:v>
                      </c:pt>
                      <c:pt idx="1">
                        <c:v>0</c:v>
                      </c:pt>
                      <c:pt idx="2">
                        <c:v>0</c:v>
                      </c:pt>
                      <c:pt idx="3">
                        <c:v>0</c:v>
                      </c:pt>
                      <c:pt idx="4">
                        <c:v>1</c:v>
                      </c:pt>
                      <c:pt idx="5">
                        <c:v>0</c:v>
                      </c:pt>
                      <c:pt idx="6">
                        <c:v>0</c:v>
                      </c:pt>
                      <c:pt idx="7">
                        <c:v>1</c:v>
                      </c:pt>
                      <c:pt idx="8">
                        <c:v>0</c:v>
                      </c:pt>
                      <c:pt idx="9">
                        <c:v>1</c:v>
                      </c:pt>
                      <c:pt idx="10">
                        <c:v>0</c:v>
                      </c:pt>
                      <c:pt idx="11">
                        <c:v>0</c:v>
                      </c:pt>
                      <c:pt idx="12">
                        <c:v>1</c:v>
                      </c:pt>
                      <c:pt idx="13">
                        <c:v>0</c:v>
                      </c:pt>
                      <c:pt idx="14">
                        <c:v>0</c:v>
                      </c:pt>
                      <c:pt idx="15">
                        <c:v>1</c:v>
                      </c:pt>
                      <c:pt idx="16">
                        <c:v>1</c:v>
                      </c:pt>
                      <c:pt idx="17">
                        <c:v>0</c:v>
                      </c:pt>
                      <c:pt idx="18">
                        <c:v>0</c:v>
                      </c:pt>
                      <c:pt idx="19">
                        <c:v>0</c:v>
                      </c:pt>
                      <c:pt idx="20">
                        <c:v>1</c:v>
                      </c:pt>
                      <c:pt idx="21">
                        <c:v>0</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2-477E-4697-8046-34CF2DDB969D}"/>
                  </c:ext>
                </c:extLst>
              </c15:ser>
            </c15:filteredBarSeries>
            <c15:filteredBarSeries>
              <c15:ser>
                <c:idx val="66"/>
                <c:order val="66"/>
                <c:tx>
                  <c:strRef>
                    <c:extLst xmlns:c15="http://schemas.microsoft.com/office/drawing/2012/chart">
                      <c:ext xmlns:c15="http://schemas.microsoft.com/office/drawing/2012/chart" uri="{02D57815-91ED-43cb-92C2-25804820EDAC}">
                        <c15:formulaRef>
                          <c15:sqref>Sheet1!$C$68</c15:sqref>
                        </c15:formulaRef>
                      </c:ext>
                    </c:extLst>
                    <c:strCache>
                      <c:ptCount val="1"/>
                      <c:pt idx="0">
                        <c:v>var_econ</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Sheet1!$D$68:$AD$68</c15:sqref>
                        </c15:formulaRef>
                      </c:ext>
                    </c:extLst>
                    <c:numCache>
                      <c:formatCode>General</c:formatCode>
                      <c:ptCount val="27"/>
                      <c:pt idx="0">
                        <c:v>1</c:v>
                      </c:pt>
                      <c:pt idx="1">
                        <c:v>1</c:v>
                      </c:pt>
                      <c:pt idx="2">
                        <c:v>0</c:v>
                      </c:pt>
                      <c:pt idx="3">
                        <c:v>0</c:v>
                      </c:pt>
                      <c:pt idx="4">
                        <c:v>1</c:v>
                      </c:pt>
                      <c:pt idx="5">
                        <c:v>0</c:v>
                      </c:pt>
                      <c:pt idx="6">
                        <c:v>0</c:v>
                      </c:pt>
                      <c:pt idx="7">
                        <c:v>1</c:v>
                      </c:pt>
                      <c:pt idx="8">
                        <c:v>0</c:v>
                      </c:pt>
                      <c:pt idx="9">
                        <c:v>1</c:v>
                      </c:pt>
                      <c:pt idx="10">
                        <c:v>0</c:v>
                      </c:pt>
                      <c:pt idx="11">
                        <c:v>0</c:v>
                      </c:pt>
                      <c:pt idx="12">
                        <c:v>1</c:v>
                      </c:pt>
                      <c:pt idx="13">
                        <c:v>0</c:v>
                      </c:pt>
                      <c:pt idx="14">
                        <c:v>0</c:v>
                      </c:pt>
                      <c:pt idx="15">
                        <c:v>1</c:v>
                      </c:pt>
                      <c:pt idx="16">
                        <c:v>1</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3-477E-4697-8046-34CF2DDB969D}"/>
                  </c:ext>
                </c:extLst>
              </c15:ser>
            </c15:filteredBarSeries>
            <c15:filteredBarSeries>
              <c15:ser>
                <c:idx val="67"/>
                <c:order val="67"/>
                <c:tx>
                  <c:strRef>
                    <c:extLst xmlns:c15="http://schemas.microsoft.com/office/drawing/2012/chart">
                      <c:ext xmlns:c15="http://schemas.microsoft.com/office/drawing/2012/chart" uri="{02D57815-91ED-43cb-92C2-25804820EDAC}">
                        <c15:formulaRef>
                          <c15:sqref>Sheet1!$C$69</c15:sqref>
                        </c15:formulaRef>
                      </c:ext>
                    </c:extLst>
                    <c:strCache>
                      <c:ptCount val="1"/>
                      <c:pt idx="0">
                        <c:v>var_econ</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Sheet1!$D$69:$AD$69</c15:sqref>
                        </c15:formulaRef>
                      </c:ext>
                    </c:extLst>
                    <c:numCache>
                      <c:formatCode>General</c:formatCode>
                      <c:ptCount val="27"/>
                      <c:pt idx="0">
                        <c:v>1</c:v>
                      </c:pt>
                      <c:pt idx="1">
                        <c:v>0</c:v>
                      </c:pt>
                      <c:pt idx="2">
                        <c:v>1</c:v>
                      </c:pt>
                      <c:pt idx="3">
                        <c:v>0</c:v>
                      </c:pt>
                      <c:pt idx="4">
                        <c:v>1</c:v>
                      </c:pt>
                      <c:pt idx="5">
                        <c:v>0</c:v>
                      </c:pt>
                      <c:pt idx="6">
                        <c:v>1</c:v>
                      </c:pt>
                      <c:pt idx="7">
                        <c:v>1</c:v>
                      </c:pt>
                      <c:pt idx="8">
                        <c:v>0</c:v>
                      </c:pt>
                      <c:pt idx="9">
                        <c:v>1</c:v>
                      </c:pt>
                      <c:pt idx="10">
                        <c:v>0</c:v>
                      </c:pt>
                      <c:pt idx="11">
                        <c:v>0</c:v>
                      </c:pt>
                      <c:pt idx="12">
                        <c:v>0</c:v>
                      </c:pt>
                      <c:pt idx="13">
                        <c:v>1</c:v>
                      </c:pt>
                      <c:pt idx="14">
                        <c:v>0</c:v>
                      </c:pt>
                      <c:pt idx="15">
                        <c:v>1</c:v>
                      </c:pt>
                      <c:pt idx="16">
                        <c:v>1</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4-477E-4697-8046-34CF2DDB969D}"/>
                  </c:ext>
                </c:extLst>
              </c15:ser>
            </c15:filteredBarSeries>
            <c15:filteredBarSeries>
              <c15:ser>
                <c:idx val="68"/>
                <c:order val="68"/>
                <c:tx>
                  <c:strRef>
                    <c:extLst xmlns:c15="http://schemas.microsoft.com/office/drawing/2012/chart">
                      <c:ext xmlns:c15="http://schemas.microsoft.com/office/drawing/2012/chart" uri="{02D57815-91ED-43cb-92C2-25804820EDAC}">
                        <c15:formulaRef>
                          <c15:sqref>Sheet1!$C$70</c15:sqref>
                        </c15:formulaRef>
                      </c:ext>
                    </c:extLst>
                    <c:strCache>
                      <c:ptCount val="1"/>
                      <c:pt idx="0">
                        <c:v>var_econ</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Sheet1!$D$70:$AD$70</c15:sqref>
                        </c15:formulaRef>
                      </c:ext>
                    </c:extLst>
                    <c:numCache>
                      <c:formatCode>General</c:formatCode>
                      <c:ptCount val="27"/>
                      <c:pt idx="0">
                        <c:v>1</c:v>
                      </c:pt>
                      <c:pt idx="1">
                        <c:v>1</c:v>
                      </c:pt>
                      <c:pt idx="2">
                        <c:v>1</c:v>
                      </c:pt>
                      <c:pt idx="3">
                        <c:v>0</c:v>
                      </c:pt>
                      <c:pt idx="4">
                        <c:v>1</c:v>
                      </c:pt>
                      <c:pt idx="5">
                        <c:v>0</c:v>
                      </c:pt>
                      <c:pt idx="6">
                        <c:v>1</c:v>
                      </c:pt>
                      <c:pt idx="7">
                        <c:v>1</c:v>
                      </c:pt>
                      <c:pt idx="8">
                        <c:v>1</c:v>
                      </c:pt>
                      <c:pt idx="9">
                        <c:v>1</c:v>
                      </c:pt>
                      <c:pt idx="10">
                        <c:v>1</c:v>
                      </c:pt>
                      <c:pt idx="11">
                        <c:v>0</c:v>
                      </c:pt>
                      <c:pt idx="12">
                        <c:v>1</c:v>
                      </c:pt>
                      <c:pt idx="13">
                        <c:v>1</c:v>
                      </c:pt>
                      <c:pt idx="14">
                        <c:v>0</c:v>
                      </c:pt>
                      <c:pt idx="15">
                        <c:v>1</c:v>
                      </c:pt>
                      <c:pt idx="16">
                        <c:v>1</c:v>
                      </c:pt>
                      <c:pt idx="17">
                        <c:v>0</c:v>
                      </c:pt>
                      <c:pt idx="18">
                        <c:v>0</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5-477E-4697-8046-34CF2DDB969D}"/>
                  </c:ext>
                </c:extLst>
              </c15:ser>
            </c15:filteredBarSeries>
            <c15:filteredBarSeries>
              <c15:ser>
                <c:idx val="69"/>
                <c:order val="69"/>
                <c:tx>
                  <c:strRef>
                    <c:extLst xmlns:c15="http://schemas.microsoft.com/office/drawing/2012/chart">
                      <c:ext xmlns:c15="http://schemas.microsoft.com/office/drawing/2012/chart" uri="{02D57815-91ED-43cb-92C2-25804820EDAC}">
                        <c15:formulaRef>
                          <c15:sqref>Sheet1!$C$71</c15:sqref>
                        </c15:formulaRef>
                      </c:ext>
                    </c:extLst>
                    <c:strCache>
                      <c:ptCount val="1"/>
                      <c:pt idx="0">
                        <c:v>var_econ</c:v>
                      </c:pt>
                    </c:strCache>
                  </c:strRef>
                </c:tx>
                <c:spPr>
                  <a:solidFill>
                    <a:schemeClr val="accent2">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Sheet1!$D$71:$AD$71</c15:sqref>
                        </c15:formulaRef>
                      </c:ext>
                    </c:extLst>
                    <c:numCache>
                      <c:formatCode>General</c:formatCode>
                      <c:ptCount val="27"/>
                      <c:pt idx="0">
                        <c:v>1</c:v>
                      </c:pt>
                      <c:pt idx="1">
                        <c:v>1</c:v>
                      </c:pt>
                      <c:pt idx="2">
                        <c:v>1</c:v>
                      </c:pt>
                      <c:pt idx="3">
                        <c:v>0</c:v>
                      </c:pt>
                      <c:pt idx="4">
                        <c:v>1</c:v>
                      </c:pt>
                      <c:pt idx="5">
                        <c:v>0</c:v>
                      </c:pt>
                      <c:pt idx="6">
                        <c:v>0</c:v>
                      </c:pt>
                      <c:pt idx="7">
                        <c:v>1</c:v>
                      </c:pt>
                      <c:pt idx="8">
                        <c:v>1</c:v>
                      </c:pt>
                      <c:pt idx="9">
                        <c:v>1</c:v>
                      </c:pt>
                      <c:pt idx="10">
                        <c:v>1</c:v>
                      </c:pt>
                      <c:pt idx="11">
                        <c:v>0</c:v>
                      </c:pt>
                      <c:pt idx="12">
                        <c:v>1</c:v>
                      </c:pt>
                      <c:pt idx="13">
                        <c:v>1</c:v>
                      </c:pt>
                      <c:pt idx="14">
                        <c:v>0</c:v>
                      </c:pt>
                      <c:pt idx="15">
                        <c:v>1</c:v>
                      </c:pt>
                      <c:pt idx="16">
                        <c:v>1</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6-477E-4697-8046-34CF2DDB969D}"/>
                  </c:ext>
                </c:extLst>
              </c15:ser>
            </c15:filteredBarSeries>
            <c15:filteredBarSeries>
              <c15:ser>
                <c:idx val="70"/>
                <c:order val="70"/>
                <c:tx>
                  <c:strRef>
                    <c:extLst xmlns:c15="http://schemas.microsoft.com/office/drawing/2012/chart">
                      <c:ext xmlns:c15="http://schemas.microsoft.com/office/drawing/2012/chart" uri="{02D57815-91ED-43cb-92C2-25804820EDAC}">
                        <c15:formulaRef>
                          <c15:sqref>Sheet1!$C$72</c15:sqref>
                        </c15:formulaRef>
                      </c:ext>
                    </c:extLst>
                    <c:strCache>
                      <c:ptCount val="1"/>
                      <c:pt idx="0">
                        <c:v>var_econ</c:v>
                      </c:pt>
                    </c:strCache>
                  </c:strRef>
                </c:tx>
                <c:spPr>
                  <a:solidFill>
                    <a:schemeClr val="accent4">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Sheet1!$D$72:$AD$72</c15:sqref>
                        </c15:formulaRef>
                      </c:ext>
                    </c:extLst>
                    <c:numCache>
                      <c:formatCode>General</c:formatCode>
                      <c:ptCount val="27"/>
                      <c:pt idx="0">
                        <c:v>1</c:v>
                      </c:pt>
                      <c:pt idx="1">
                        <c:v>1</c:v>
                      </c:pt>
                      <c:pt idx="2">
                        <c:v>1</c:v>
                      </c:pt>
                      <c:pt idx="3">
                        <c:v>0</c:v>
                      </c:pt>
                      <c:pt idx="4">
                        <c:v>1</c:v>
                      </c:pt>
                      <c:pt idx="5">
                        <c:v>0</c:v>
                      </c:pt>
                      <c:pt idx="6">
                        <c:v>0</c:v>
                      </c:pt>
                      <c:pt idx="7">
                        <c:v>1</c:v>
                      </c:pt>
                      <c:pt idx="8">
                        <c:v>1</c:v>
                      </c:pt>
                      <c:pt idx="9">
                        <c:v>1</c:v>
                      </c:pt>
                      <c:pt idx="10">
                        <c:v>1</c:v>
                      </c:pt>
                      <c:pt idx="11">
                        <c:v>0</c:v>
                      </c:pt>
                      <c:pt idx="12">
                        <c:v>1</c:v>
                      </c:pt>
                      <c:pt idx="13">
                        <c:v>1</c:v>
                      </c:pt>
                      <c:pt idx="14">
                        <c:v>0</c:v>
                      </c:pt>
                      <c:pt idx="15">
                        <c:v>1</c:v>
                      </c:pt>
                      <c:pt idx="16">
                        <c:v>1</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7-477E-4697-8046-34CF2DDB969D}"/>
                  </c:ext>
                </c:extLst>
              </c15:ser>
            </c15:filteredBarSeries>
            <c15:filteredBarSeries>
              <c15:ser>
                <c:idx val="71"/>
                <c:order val="71"/>
                <c:tx>
                  <c:strRef>
                    <c:extLst xmlns:c15="http://schemas.microsoft.com/office/drawing/2012/chart">
                      <c:ext xmlns:c15="http://schemas.microsoft.com/office/drawing/2012/chart" uri="{02D57815-91ED-43cb-92C2-25804820EDAC}">
                        <c15:formulaRef>
                          <c15:sqref>Sheet1!$C$73</c15:sqref>
                        </c15:formulaRef>
                      </c:ext>
                    </c:extLst>
                    <c:strCache>
                      <c:ptCount val="1"/>
                      <c:pt idx="0">
                        <c:v>var_econ</c:v>
                      </c:pt>
                    </c:strCache>
                  </c:strRef>
                </c:tx>
                <c:spPr>
                  <a:solidFill>
                    <a:schemeClr val="accent6">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Sheet1!$D$73:$AD$73</c15:sqref>
                        </c15:formulaRef>
                      </c:ext>
                    </c:extLst>
                    <c:numCache>
                      <c:formatCode>General</c:formatCode>
                      <c:ptCount val="27"/>
                      <c:pt idx="0">
                        <c:v>1</c:v>
                      </c:pt>
                      <c:pt idx="1">
                        <c:v>1</c:v>
                      </c:pt>
                      <c:pt idx="2">
                        <c:v>1</c:v>
                      </c:pt>
                      <c:pt idx="3">
                        <c:v>0</c:v>
                      </c:pt>
                      <c:pt idx="4">
                        <c:v>1</c:v>
                      </c:pt>
                      <c:pt idx="5">
                        <c:v>0</c:v>
                      </c:pt>
                      <c:pt idx="6">
                        <c:v>1</c:v>
                      </c:pt>
                      <c:pt idx="7">
                        <c:v>1</c:v>
                      </c:pt>
                      <c:pt idx="8">
                        <c:v>1</c:v>
                      </c:pt>
                      <c:pt idx="9">
                        <c:v>1</c:v>
                      </c:pt>
                      <c:pt idx="10">
                        <c:v>1</c:v>
                      </c:pt>
                      <c:pt idx="11">
                        <c:v>0</c:v>
                      </c:pt>
                      <c:pt idx="12">
                        <c:v>1</c:v>
                      </c:pt>
                      <c:pt idx="13">
                        <c:v>1</c:v>
                      </c:pt>
                      <c:pt idx="14">
                        <c:v>0</c:v>
                      </c:pt>
                      <c:pt idx="15">
                        <c:v>1</c:v>
                      </c:pt>
                      <c:pt idx="16">
                        <c:v>1</c:v>
                      </c:pt>
                      <c:pt idx="17">
                        <c:v>1</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8-477E-4697-8046-34CF2DDB969D}"/>
                  </c:ext>
                </c:extLst>
              </c15:ser>
            </c15:filteredBarSeries>
            <c15:filteredBarSeries>
              <c15:ser>
                <c:idx val="72"/>
                <c:order val="72"/>
                <c:tx>
                  <c:strRef>
                    <c:extLst xmlns:c15="http://schemas.microsoft.com/office/drawing/2012/chart">
                      <c:ext xmlns:c15="http://schemas.microsoft.com/office/drawing/2012/chart" uri="{02D57815-91ED-43cb-92C2-25804820EDAC}">
                        <c15:formulaRef>
                          <c15:sqref>Sheet1!$C$74</c15:sqref>
                        </c15:formulaRef>
                      </c:ext>
                    </c:extLst>
                    <c:strCache>
                      <c:ptCount val="1"/>
                      <c:pt idx="0">
                        <c:v>var_econ</c:v>
                      </c:pt>
                    </c:strCache>
                  </c:strRef>
                </c:tx>
                <c:spPr>
                  <a:solidFill>
                    <a:schemeClr val="accent2">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Sheet1!$D$74:$AD$74</c15:sqref>
                        </c15:formulaRef>
                      </c:ext>
                    </c:extLst>
                    <c:numCache>
                      <c:formatCode>General</c:formatCode>
                      <c:ptCount val="27"/>
                      <c:pt idx="0">
                        <c:v>1</c:v>
                      </c:pt>
                      <c:pt idx="1">
                        <c:v>1</c:v>
                      </c:pt>
                      <c:pt idx="2">
                        <c:v>1</c:v>
                      </c:pt>
                      <c:pt idx="3">
                        <c:v>0</c:v>
                      </c:pt>
                      <c:pt idx="4">
                        <c:v>1</c:v>
                      </c:pt>
                      <c:pt idx="5">
                        <c:v>0</c:v>
                      </c:pt>
                      <c:pt idx="6">
                        <c:v>0</c:v>
                      </c:pt>
                      <c:pt idx="7">
                        <c:v>1</c:v>
                      </c:pt>
                      <c:pt idx="8">
                        <c:v>1</c:v>
                      </c:pt>
                      <c:pt idx="9">
                        <c:v>1</c:v>
                      </c:pt>
                      <c:pt idx="10">
                        <c:v>1</c:v>
                      </c:pt>
                      <c:pt idx="11">
                        <c:v>0</c:v>
                      </c:pt>
                      <c:pt idx="12">
                        <c:v>1</c:v>
                      </c:pt>
                      <c:pt idx="13">
                        <c:v>1</c:v>
                      </c:pt>
                      <c:pt idx="14">
                        <c:v>0</c:v>
                      </c:pt>
                      <c:pt idx="15">
                        <c:v>1</c:v>
                      </c:pt>
                      <c:pt idx="16">
                        <c:v>0</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9-477E-4697-8046-34CF2DDB969D}"/>
                  </c:ext>
                </c:extLst>
              </c15:ser>
            </c15:filteredBarSeries>
            <c15:filteredBarSeries>
              <c15:ser>
                <c:idx val="73"/>
                <c:order val="73"/>
                <c:tx>
                  <c:strRef>
                    <c:extLst xmlns:c15="http://schemas.microsoft.com/office/drawing/2012/chart">
                      <c:ext xmlns:c15="http://schemas.microsoft.com/office/drawing/2012/chart" uri="{02D57815-91ED-43cb-92C2-25804820EDAC}">
                        <c15:formulaRef>
                          <c15:sqref>Sheet1!$C$75</c15:sqref>
                        </c15:formulaRef>
                      </c:ext>
                    </c:extLst>
                    <c:strCache>
                      <c:ptCount val="1"/>
                      <c:pt idx="0">
                        <c:v>var_econ</c:v>
                      </c:pt>
                    </c:strCache>
                  </c:strRef>
                </c:tx>
                <c:spPr>
                  <a:solidFill>
                    <a:schemeClr val="accent4">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Sheet1!$D$75:$AD$75</c15:sqref>
                        </c15:formulaRef>
                      </c:ext>
                    </c:extLst>
                    <c:numCache>
                      <c:formatCode>General</c:formatCode>
                      <c:ptCount val="27"/>
                      <c:pt idx="0">
                        <c:v>1</c:v>
                      </c:pt>
                      <c:pt idx="1">
                        <c:v>1</c:v>
                      </c:pt>
                      <c:pt idx="2">
                        <c:v>1</c:v>
                      </c:pt>
                      <c:pt idx="3">
                        <c:v>0</c:v>
                      </c:pt>
                      <c:pt idx="4">
                        <c:v>1</c:v>
                      </c:pt>
                      <c:pt idx="5">
                        <c:v>0</c:v>
                      </c:pt>
                      <c:pt idx="6">
                        <c:v>1</c:v>
                      </c:pt>
                      <c:pt idx="7">
                        <c:v>1</c:v>
                      </c:pt>
                      <c:pt idx="8">
                        <c:v>1</c:v>
                      </c:pt>
                      <c:pt idx="9">
                        <c:v>1</c:v>
                      </c:pt>
                      <c:pt idx="10">
                        <c:v>1</c:v>
                      </c:pt>
                      <c:pt idx="11">
                        <c:v>0</c:v>
                      </c:pt>
                      <c:pt idx="12">
                        <c:v>1</c:v>
                      </c:pt>
                      <c:pt idx="13">
                        <c:v>1</c:v>
                      </c:pt>
                      <c:pt idx="14">
                        <c:v>0</c:v>
                      </c:pt>
                      <c:pt idx="15">
                        <c:v>1</c:v>
                      </c:pt>
                      <c:pt idx="16">
                        <c:v>1</c:v>
                      </c:pt>
                      <c:pt idx="17">
                        <c:v>0</c:v>
                      </c:pt>
                      <c:pt idx="18">
                        <c:v>1</c:v>
                      </c:pt>
                      <c:pt idx="19">
                        <c:v>0</c:v>
                      </c:pt>
                      <c:pt idx="20">
                        <c:v>1</c:v>
                      </c:pt>
                      <c:pt idx="21">
                        <c:v>1</c:v>
                      </c:pt>
                      <c:pt idx="22">
                        <c:v>0</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A-477E-4697-8046-34CF2DDB969D}"/>
                  </c:ext>
                </c:extLst>
              </c15:ser>
            </c15:filteredBarSeries>
            <c15:filteredBarSeries>
              <c15:ser>
                <c:idx val="74"/>
                <c:order val="74"/>
                <c:tx>
                  <c:strRef>
                    <c:extLst xmlns:c15="http://schemas.microsoft.com/office/drawing/2012/chart">
                      <c:ext xmlns:c15="http://schemas.microsoft.com/office/drawing/2012/chart" uri="{02D57815-91ED-43cb-92C2-25804820EDAC}">
                        <c15:formulaRef>
                          <c15:sqref>Sheet1!$C$76</c15:sqref>
                        </c15:formulaRef>
                      </c:ext>
                    </c:extLst>
                    <c:strCache>
                      <c:ptCount val="1"/>
                      <c:pt idx="0">
                        <c:v>var_econ</c:v>
                      </c:pt>
                    </c:strCache>
                  </c:strRef>
                </c:tx>
                <c:spPr>
                  <a:solidFill>
                    <a:schemeClr val="accent6">
                      <a:lumMod val="70000"/>
                      <a:lumOff val="3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Sheet1!$D$76:$AD$76</c15:sqref>
                        </c15:formulaRef>
                      </c:ext>
                    </c:extLst>
                    <c:numCache>
                      <c:formatCode>General</c:formatCode>
                      <c:ptCount val="27"/>
                      <c:pt idx="0">
                        <c:v>1</c:v>
                      </c:pt>
                      <c:pt idx="1">
                        <c:v>1</c:v>
                      </c:pt>
                      <c:pt idx="2">
                        <c:v>1</c:v>
                      </c:pt>
                      <c:pt idx="3">
                        <c:v>0</c:v>
                      </c:pt>
                      <c:pt idx="4">
                        <c:v>1</c:v>
                      </c:pt>
                      <c:pt idx="5">
                        <c:v>0</c:v>
                      </c:pt>
                      <c:pt idx="6">
                        <c:v>1</c:v>
                      </c:pt>
                      <c:pt idx="7">
                        <c:v>1</c:v>
                      </c:pt>
                      <c:pt idx="8">
                        <c:v>1</c:v>
                      </c:pt>
                      <c:pt idx="9">
                        <c:v>1</c:v>
                      </c:pt>
                      <c:pt idx="10">
                        <c:v>1</c:v>
                      </c:pt>
                      <c:pt idx="11">
                        <c:v>0</c:v>
                      </c:pt>
                      <c:pt idx="12">
                        <c:v>1</c:v>
                      </c:pt>
                      <c:pt idx="13">
                        <c:v>1</c:v>
                      </c:pt>
                      <c:pt idx="14">
                        <c:v>0</c:v>
                      </c:pt>
                      <c:pt idx="15">
                        <c:v>1</c:v>
                      </c:pt>
                      <c:pt idx="16">
                        <c:v>0</c:v>
                      </c:pt>
                      <c:pt idx="17">
                        <c:v>0</c:v>
                      </c:pt>
                      <c:pt idx="18">
                        <c:v>0</c:v>
                      </c:pt>
                      <c:pt idx="19">
                        <c:v>0</c:v>
                      </c:pt>
                      <c:pt idx="20">
                        <c:v>1</c:v>
                      </c:pt>
                      <c:pt idx="21">
                        <c:v>1</c:v>
                      </c:pt>
                      <c:pt idx="22">
                        <c:v>0</c:v>
                      </c:pt>
                      <c:pt idx="23">
                        <c:v>1</c:v>
                      </c:pt>
                      <c:pt idx="24">
                        <c:v>0</c:v>
                      </c:pt>
                      <c:pt idx="25">
                        <c:v>0</c:v>
                      </c:pt>
                      <c:pt idx="26">
                        <c:v>0</c:v>
                      </c:pt>
                    </c:numCache>
                  </c:numRef>
                </c:val>
                <c:extLst xmlns:c15="http://schemas.microsoft.com/office/drawing/2012/chart">
                  <c:ext xmlns:c16="http://schemas.microsoft.com/office/drawing/2014/chart" uri="{C3380CC4-5D6E-409C-BE32-E72D297353CC}">
                    <c16:uniqueId val="{0000004B-477E-4697-8046-34CF2DDB969D}"/>
                  </c:ext>
                </c:extLst>
              </c15:ser>
            </c15:filteredBarSeries>
            <c15:filteredBarSeries>
              <c15:ser>
                <c:idx val="75"/>
                <c:order val="75"/>
                <c:tx>
                  <c:strRef>
                    <c:extLst xmlns:c15="http://schemas.microsoft.com/office/drawing/2012/chart">
                      <c:ext xmlns:c15="http://schemas.microsoft.com/office/drawing/2012/chart" uri="{02D57815-91ED-43cb-92C2-25804820EDAC}">
                        <c15:formulaRef>
                          <c15:sqref>Sheet1!$C$77</c15:sqref>
                        </c15:formulaRef>
                      </c:ext>
                    </c:extLst>
                    <c:strCache>
                      <c:ptCount val="1"/>
                      <c:pt idx="0">
                        <c:v>var_econ</c:v>
                      </c:pt>
                    </c:strCache>
                  </c:strRef>
                </c:tx>
                <c:spPr>
                  <a:solidFill>
                    <a:schemeClr val="accent2">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Sheet1!$D$77:$AD$77</c15:sqref>
                        </c15:formulaRef>
                      </c:ext>
                    </c:extLst>
                    <c:numCache>
                      <c:formatCode>General</c:formatCode>
                      <c:ptCount val="27"/>
                      <c:pt idx="0">
                        <c:v>1</c:v>
                      </c:pt>
                      <c:pt idx="1">
                        <c:v>0</c:v>
                      </c:pt>
                      <c:pt idx="2">
                        <c:v>1</c:v>
                      </c:pt>
                      <c:pt idx="3">
                        <c:v>0</c:v>
                      </c:pt>
                      <c:pt idx="4">
                        <c:v>1</c:v>
                      </c:pt>
                      <c:pt idx="5">
                        <c:v>0</c:v>
                      </c:pt>
                      <c:pt idx="6">
                        <c:v>0</c:v>
                      </c:pt>
                      <c:pt idx="7">
                        <c:v>1</c:v>
                      </c:pt>
                      <c:pt idx="8">
                        <c:v>0</c:v>
                      </c:pt>
                      <c:pt idx="9">
                        <c:v>1</c:v>
                      </c:pt>
                      <c:pt idx="10">
                        <c:v>1</c:v>
                      </c:pt>
                      <c:pt idx="11">
                        <c:v>1</c:v>
                      </c:pt>
                      <c:pt idx="12">
                        <c:v>1</c:v>
                      </c:pt>
                      <c:pt idx="13">
                        <c:v>1</c:v>
                      </c:pt>
                      <c:pt idx="14">
                        <c:v>0</c:v>
                      </c:pt>
                      <c:pt idx="15">
                        <c:v>1</c:v>
                      </c:pt>
                      <c:pt idx="16">
                        <c:v>1</c:v>
                      </c:pt>
                      <c:pt idx="17">
                        <c:v>1</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C-477E-4697-8046-34CF2DDB969D}"/>
                  </c:ext>
                </c:extLst>
              </c15:ser>
            </c15:filteredBarSeries>
            <c15:filteredBarSeries>
              <c15:ser>
                <c:idx val="76"/>
                <c:order val="76"/>
                <c:tx>
                  <c:strRef>
                    <c:extLst xmlns:c15="http://schemas.microsoft.com/office/drawing/2012/chart">
                      <c:ext xmlns:c15="http://schemas.microsoft.com/office/drawing/2012/chart" uri="{02D57815-91ED-43cb-92C2-25804820EDAC}">
                        <c15:formulaRef>
                          <c15:sqref>Sheet1!$C$78</c15:sqref>
                        </c15:formulaRef>
                      </c:ext>
                    </c:extLst>
                    <c:strCache>
                      <c:ptCount val="1"/>
                      <c:pt idx="0">
                        <c:v>var_econ</c:v>
                      </c:pt>
                    </c:strCache>
                  </c:strRef>
                </c:tx>
                <c:spPr>
                  <a:solidFill>
                    <a:schemeClr val="accent4">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Sheet1!$D$78:$AD$78</c15:sqref>
                        </c15:formulaRef>
                      </c:ext>
                    </c:extLst>
                    <c:numCache>
                      <c:formatCode>General</c:formatCode>
                      <c:ptCount val="27"/>
                      <c:pt idx="0">
                        <c:v>1</c:v>
                      </c:pt>
                      <c:pt idx="1">
                        <c:v>0</c:v>
                      </c:pt>
                      <c:pt idx="2">
                        <c:v>1</c:v>
                      </c:pt>
                      <c:pt idx="3">
                        <c:v>0</c:v>
                      </c:pt>
                      <c:pt idx="4">
                        <c:v>1</c:v>
                      </c:pt>
                      <c:pt idx="5">
                        <c:v>0</c:v>
                      </c:pt>
                      <c:pt idx="6">
                        <c:v>1</c:v>
                      </c:pt>
                      <c:pt idx="7">
                        <c:v>1</c:v>
                      </c:pt>
                      <c:pt idx="8">
                        <c:v>0</c:v>
                      </c:pt>
                      <c:pt idx="9">
                        <c:v>1</c:v>
                      </c:pt>
                      <c:pt idx="10">
                        <c:v>0</c:v>
                      </c:pt>
                      <c:pt idx="11">
                        <c:v>0</c:v>
                      </c:pt>
                      <c:pt idx="12">
                        <c:v>1</c:v>
                      </c:pt>
                      <c:pt idx="13">
                        <c:v>0</c:v>
                      </c:pt>
                      <c:pt idx="14">
                        <c:v>0</c:v>
                      </c:pt>
                      <c:pt idx="15">
                        <c:v>0</c:v>
                      </c:pt>
                      <c:pt idx="16">
                        <c:v>1</c:v>
                      </c:pt>
                      <c:pt idx="17">
                        <c:v>0</c:v>
                      </c:pt>
                      <c:pt idx="18">
                        <c:v>0</c:v>
                      </c:pt>
                      <c:pt idx="19">
                        <c:v>0</c:v>
                      </c:pt>
                      <c:pt idx="20">
                        <c:v>1</c:v>
                      </c:pt>
                      <c:pt idx="21">
                        <c:v>1</c:v>
                      </c:pt>
                      <c:pt idx="22">
                        <c:v>0</c:v>
                      </c:pt>
                      <c:pt idx="23">
                        <c:v>1</c:v>
                      </c:pt>
                      <c:pt idx="24">
                        <c:v>0</c:v>
                      </c:pt>
                      <c:pt idx="25">
                        <c:v>0</c:v>
                      </c:pt>
                      <c:pt idx="26">
                        <c:v>1</c:v>
                      </c:pt>
                    </c:numCache>
                  </c:numRef>
                </c:val>
                <c:extLst xmlns:c15="http://schemas.microsoft.com/office/drawing/2012/chart">
                  <c:ext xmlns:c16="http://schemas.microsoft.com/office/drawing/2014/chart" uri="{C3380CC4-5D6E-409C-BE32-E72D297353CC}">
                    <c16:uniqueId val="{0000004D-477E-4697-8046-34CF2DDB969D}"/>
                  </c:ext>
                </c:extLst>
              </c15:ser>
            </c15:filteredBarSeries>
            <c15:filteredBarSeries>
              <c15:ser>
                <c:idx val="77"/>
                <c:order val="77"/>
                <c:tx>
                  <c:strRef>
                    <c:extLst xmlns:c15="http://schemas.microsoft.com/office/drawing/2012/chart">
                      <c:ext xmlns:c15="http://schemas.microsoft.com/office/drawing/2012/chart" uri="{02D57815-91ED-43cb-92C2-25804820EDAC}">
                        <c15:formulaRef>
                          <c15:sqref>Sheet1!$C$79</c15:sqref>
                        </c15:formulaRef>
                      </c:ext>
                    </c:extLst>
                    <c:strCache>
                      <c:ptCount val="1"/>
                      <c:pt idx="0">
                        <c:v>var_econ</c:v>
                      </c:pt>
                    </c:strCache>
                  </c:strRef>
                </c:tx>
                <c:spPr>
                  <a:solidFill>
                    <a:schemeClr val="accent6">
                      <a:lumMod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Sheet1!$D$79:$AD$79</c15:sqref>
                        </c15:formulaRef>
                      </c:ext>
                    </c:extLst>
                    <c:numCache>
                      <c:formatCode>General</c:formatCode>
                      <c:ptCount val="27"/>
                      <c:pt idx="0">
                        <c:v>1</c:v>
                      </c:pt>
                      <c:pt idx="1">
                        <c:v>1</c:v>
                      </c:pt>
                      <c:pt idx="2">
                        <c:v>1</c:v>
                      </c:pt>
                      <c:pt idx="3">
                        <c:v>0</c:v>
                      </c:pt>
                      <c:pt idx="4">
                        <c:v>1</c:v>
                      </c:pt>
                      <c:pt idx="5">
                        <c:v>1</c:v>
                      </c:pt>
                      <c:pt idx="6">
                        <c:v>0</c:v>
                      </c:pt>
                      <c:pt idx="7">
                        <c:v>1</c:v>
                      </c:pt>
                      <c:pt idx="8">
                        <c:v>1</c:v>
                      </c:pt>
                      <c:pt idx="9">
                        <c:v>1</c:v>
                      </c:pt>
                      <c:pt idx="10">
                        <c:v>1</c:v>
                      </c:pt>
                      <c:pt idx="11">
                        <c:v>1</c:v>
                      </c:pt>
                      <c:pt idx="12">
                        <c:v>1</c:v>
                      </c:pt>
                      <c:pt idx="13">
                        <c:v>1</c:v>
                      </c:pt>
                      <c:pt idx="14">
                        <c:v>0</c:v>
                      </c:pt>
                      <c:pt idx="15">
                        <c:v>1</c:v>
                      </c:pt>
                      <c:pt idx="16">
                        <c:v>1</c:v>
                      </c:pt>
                      <c:pt idx="17">
                        <c:v>0</c:v>
                      </c:pt>
                      <c:pt idx="18">
                        <c:v>1</c:v>
                      </c:pt>
                      <c:pt idx="19">
                        <c:v>0</c:v>
                      </c:pt>
                      <c:pt idx="20">
                        <c:v>1</c:v>
                      </c:pt>
                      <c:pt idx="21">
                        <c:v>0</c:v>
                      </c:pt>
                      <c:pt idx="22">
                        <c:v>1</c:v>
                      </c:pt>
                      <c:pt idx="23">
                        <c:v>1</c:v>
                      </c:pt>
                      <c:pt idx="24">
                        <c:v>0</c:v>
                      </c:pt>
                      <c:pt idx="25">
                        <c:v>1</c:v>
                      </c:pt>
                      <c:pt idx="26">
                        <c:v>1</c:v>
                      </c:pt>
                    </c:numCache>
                  </c:numRef>
                </c:val>
                <c:extLst xmlns:c15="http://schemas.microsoft.com/office/drawing/2012/chart">
                  <c:ext xmlns:c16="http://schemas.microsoft.com/office/drawing/2014/chart" uri="{C3380CC4-5D6E-409C-BE32-E72D297353CC}">
                    <c16:uniqueId val="{0000004E-477E-4697-8046-34CF2DDB969D}"/>
                  </c:ext>
                </c:extLst>
              </c15:ser>
            </c15:filteredBarSeries>
            <c15:filteredBarSeries>
              <c15:ser>
                <c:idx val="79"/>
                <c:order val="79"/>
                <c:tx>
                  <c:strRef>
                    <c:extLst xmlns:c15="http://schemas.microsoft.com/office/drawing/2012/chart">
                      <c:ext xmlns:c15="http://schemas.microsoft.com/office/drawing/2012/chart" uri="{02D57815-91ED-43cb-92C2-25804820EDAC}">
                        <c15:formulaRef>
                          <c15:sqref>Sheet1!$C$81</c15:sqref>
                        </c15:formulaRef>
                      </c:ext>
                    </c:extLst>
                    <c:strCache>
                      <c:ptCount val="1"/>
                      <c:pt idx="0">
                        <c:v>Grand Total</c:v>
                      </c:pt>
                    </c:strCache>
                  </c:strRef>
                </c:tx>
                <c:spPr>
                  <a:solidFill>
                    <a:schemeClr val="accent4">
                      <a:lumMod val="50000"/>
                      <a:lumOff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Sheet1!$D$1:$AD$1</c15:sqref>
                        </c15:formulaRef>
                      </c:ext>
                    </c:extLst>
                    <c:strCache>
                      <c:ptCount val="27"/>
                      <c:pt idx="0">
                        <c:v>Amsterdam</c:v>
                      </c:pt>
                      <c:pt idx="1">
                        <c:v>Athens</c:v>
                      </c:pt>
                      <c:pt idx="2">
                        <c:v>Berlin</c:v>
                      </c:pt>
                      <c:pt idx="3">
                        <c:v>Bratislava</c:v>
                      </c:pt>
                      <c:pt idx="4">
                        <c:v>Brussels</c:v>
                      </c:pt>
                      <c:pt idx="5">
                        <c:v>Bucharest</c:v>
                      </c:pt>
                      <c:pt idx="6">
                        <c:v>Budapest</c:v>
                      </c:pt>
                      <c:pt idx="7">
                        <c:v>Copenhagen</c:v>
                      </c:pt>
                      <c:pt idx="8">
                        <c:v>Dublin</c:v>
                      </c:pt>
                      <c:pt idx="9">
                        <c:v>Helsinki</c:v>
                      </c:pt>
                      <c:pt idx="10">
                        <c:v>Lisbon</c:v>
                      </c:pt>
                      <c:pt idx="11">
                        <c:v>Ljubljana</c:v>
                      </c:pt>
                      <c:pt idx="12">
                        <c:v>Luxembourg</c:v>
                      </c:pt>
                      <c:pt idx="13">
                        <c:v>Madrid</c:v>
                      </c:pt>
                      <c:pt idx="14">
                        <c:v>Nicosia</c:v>
                      </c:pt>
                      <c:pt idx="15">
                        <c:v>Paris</c:v>
                      </c:pt>
                      <c:pt idx="16">
                        <c:v>Prague</c:v>
                      </c:pt>
                      <c:pt idx="17">
                        <c:v>Riga</c:v>
                      </c:pt>
                      <c:pt idx="18">
                        <c:v>Rome</c:v>
                      </c:pt>
                      <c:pt idx="19">
                        <c:v>Sofia</c:v>
                      </c:pt>
                      <c:pt idx="20">
                        <c:v>Stockholm</c:v>
                      </c:pt>
                      <c:pt idx="21">
                        <c:v>Tallinn</c:v>
                      </c:pt>
                      <c:pt idx="22">
                        <c:v>Valletta</c:v>
                      </c:pt>
                      <c:pt idx="23">
                        <c:v>Vienna</c:v>
                      </c:pt>
                      <c:pt idx="24">
                        <c:v>Vilnius</c:v>
                      </c:pt>
                      <c:pt idx="25">
                        <c:v>Warsaw</c:v>
                      </c:pt>
                      <c:pt idx="26">
                        <c:v>Zagreb</c:v>
                      </c:pt>
                    </c:strCache>
                  </c:strRef>
                </c:cat>
                <c:val>
                  <c:numRef>
                    <c:extLst xmlns:c15="http://schemas.microsoft.com/office/drawing/2012/chart">
                      <c:ext xmlns:c15="http://schemas.microsoft.com/office/drawing/2012/chart" uri="{02D57815-91ED-43cb-92C2-25804820EDAC}">
                        <c15:formulaRef>
                          <c15:sqref>Sheet1!$D$81:$AD$81</c15:sqref>
                        </c15:formulaRef>
                      </c:ext>
                    </c:extLst>
                    <c:numCache>
                      <c:formatCode>General</c:formatCode>
                      <c:ptCount val="27"/>
                      <c:pt idx="0">
                        <c:v>76</c:v>
                      </c:pt>
                      <c:pt idx="1">
                        <c:v>34</c:v>
                      </c:pt>
                      <c:pt idx="2">
                        <c:v>70</c:v>
                      </c:pt>
                      <c:pt idx="3">
                        <c:v>7</c:v>
                      </c:pt>
                      <c:pt idx="4">
                        <c:v>67</c:v>
                      </c:pt>
                      <c:pt idx="5">
                        <c:v>5</c:v>
                      </c:pt>
                      <c:pt idx="6">
                        <c:v>16</c:v>
                      </c:pt>
                      <c:pt idx="7">
                        <c:v>76</c:v>
                      </c:pt>
                      <c:pt idx="8">
                        <c:v>26</c:v>
                      </c:pt>
                      <c:pt idx="9">
                        <c:v>74</c:v>
                      </c:pt>
                      <c:pt idx="10">
                        <c:v>37</c:v>
                      </c:pt>
                      <c:pt idx="11">
                        <c:v>24</c:v>
                      </c:pt>
                      <c:pt idx="12">
                        <c:v>50</c:v>
                      </c:pt>
                      <c:pt idx="13">
                        <c:v>52</c:v>
                      </c:pt>
                      <c:pt idx="14">
                        <c:v>10</c:v>
                      </c:pt>
                      <c:pt idx="15">
                        <c:v>55</c:v>
                      </c:pt>
                      <c:pt idx="16">
                        <c:v>63</c:v>
                      </c:pt>
                      <c:pt idx="17">
                        <c:v>6</c:v>
                      </c:pt>
                      <c:pt idx="18">
                        <c:v>43</c:v>
                      </c:pt>
                      <c:pt idx="19">
                        <c:v>5</c:v>
                      </c:pt>
                      <c:pt idx="20">
                        <c:v>71</c:v>
                      </c:pt>
                      <c:pt idx="21">
                        <c:v>52</c:v>
                      </c:pt>
                      <c:pt idx="22">
                        <c:v>12</c:v>
                      </c:pt>
                      <c:pt idx="23">
                        <c:v>74</c:v>
                      </c:pt>
                      <c:pt idx="24">
                        <c:v>4</c:v>
                      </c:pt>
                      <c:pt idx="25">
                        <c:v>52</c:v>
                      </c:pt>
                      <c:pt idx="26">
                        <c:v>58</c:v>
                      </c:pt>
                    </c:numCache>
                  </c:numRef>
                </c:val>
                <c:extLst xmlns:c15="http://schemas.microsoft.com/office/drawing/2012/chart">
                  <c:ext xmlns:c16="http://schemas.microsoft.com/office/drawing/2014/chart" uri="{C3380CC4-5D6E-409C-BE32-E72D297353CC}">
                    <c16:uniqueId val="{0000004F-477E-4697-8046-34CF2DDB969D}"/>
                  </c:ext>
                </c:extLst>
              </c15:ser>
            </c15:filteredBarSeries>
          </c:ext>
        </c:extLst>
      </c:barChart>
      <c:dateAx>
        <c:axId val="7357896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735789960"/>
        <c:crosses val="autoZero"/>
        <c:auto val="0"/>
        <c:lblOffset val="100"/>
        <c:baseTimeUnit val="days"/>
      </c:dateAx>
      <c:valAx>
        <c:axId val="7357899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735789600"/>
        <c:crosses val="max"/>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The level of cohesion of an exemplary SDS and the ones of 27 EU capital cities within social pillar</a:t>
            </a:r>
            <a:r>
              <a:rPr lang="pl-PL" dirty="0"/>
              <a:t>art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radarChart>
        <c:radarStyle val="marker"/>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'[SDS by EU capital cities.xlsx]Sheet1'!$B$325:$B$374</c:f>
              <c:strCache>
                <c:ptCount val="50"/>
                <c:pt idx="0">
                  <c:v>var_ ecol_1_1</c:v>
                </c:pt>
                <c:pt idx="1">
                  <c:v>var_ ecol_1_2</c:v>
                </c:pt>
                <c:pt idx="2">
                  <c:v>var_ ecol_1_3</c:v>
                </c:pt>
                <c:pt idx="3">
                  <c:v>var_ ecol_1_4</c:v>
                </c:pt>
                <c:pt idx="4">
                  <c:v>var_ ecol_1_5</c:v>
                </c:pt>
                <c:pt idx="5">
                  <c:v>var_ ecol_1_6</c:v>
                </c:pt>
                <c:pt idx="6">
                  <c:v>var_ ecol_2_1</c:v>
                </c:pt>
                <c:pt idx="7">
                  <c:v>var_ ecol_2_2</c:v>
                </c:pt>
                <c:pt idx="8">
                  <c:v>var_ ecol_2_3</c:v>
                </c:pt>
                <c:pt idx="9">
                  <c:v>var_ ecol_2_4</c:v>
                </c:pt>
                <c:pt idx="10">
                  <c:v>var_ ecol_2_5</c:v>
                </c:pt>
                <c:pt idx="11">
                  <c:v>var_ ecol_2_6</c:v>
                </c:pt>
                <c:pt idx="12">
                  <c:v> var_ ecol_3_1</c:v>
                </c:pt>
                <c:pt idx="13">
                  <c:v> var_ ecol_3_2</c:v>
                </c:pt>
                <c:pt idx="14">
                  <c:v> var_ ecol_3_3</c:v>
                </c:pt>
                <c:pt idx="15">
                  <c:v> var_ ecol_3_4</c:v>
                </c:pt>
                <c:pt idx="16">
                  <c:v> var_ ecol_3_5</c:v>
                </c:pt>
                <c:pt idx="17">
                  <c:v>var_ ecol_4_1 </c:v>
                </c:pt>
                <c:pt idx="18">
                  <c:v>var_ ecol_4_2</c:v>
                </c:pt>
                <c:pt idx="19">
                  <c:v>var_ ecol_4_3</c:v>
                </c:pt>
                <c:pt idx="20">
                  <c:v>var_ ecol_4_4</c:v>
                </c:pt>
                <c:pt idx="21">
                  <c:v>var_ ecol_4_5</c:v>
                </c:pt>
                <c:pt idx="22">
                  <c:v>var_ ecol_4_6</c:v>
                </c:pt>
                <c:pt idx="23">
                  <c:v> var_ ecol_5_1</c:v>
                </c:pt>
                <c:pt idx="24">
                  <c:v> var_ ecol_5_2</c:v>
                </c:pt>
                <c:pt idx="25">
                  <c:v> var_ ecol_5_3</c:v>
                </c:pt>
                <c:pt idx="26">
                  <c:v> var_ ecol_5_4</c:v>
                </c:pt>
                <c:pt idx="27">
                  <c:v> var_ ecol_5_5</c:v>
                </c:pt>
                <c:pt idx="28">
                  <c:v>var_ ecol_6_1</c:v>
                </c:pt>
                <c:pt idx="29">
                  <c:v>var_ ecol_6_2</c:v>
                </c:pt>
                <c:pt idx="30">
                  <c:v>var_ ecol_6_3</c:v>
                </c:pt>
                <c:pt idx="31">
                  <c:v>var_ ecol_6_4</c:v>
                </c:pt>
                <c:pt idx="32">
                  <c:v>var_ ecol_6_5</c:v>
                </c:pt>
                <c:pt idx="33">
                  <c:v>var_ ecol_6_6</c:v>
                </c:pt>
                <c:pt idx="34">
                  <c:v>var_ ecol_6_7</c:v>
                </c:pt>
                <c:pt idx="35">
                  <c:v>var_ ecol_6_8</c:v>
                </c:pt>
                <c:pt idx="36">
                  <c:v>var_ ecol_6_9</c:v>
                </c:pt>
                <c:pt idx="37">
                  <c:v>var_ ecol_6_10</c:v>
                </c:pt>
                <c:pt idx="38">
                  <c:v>var_ ecol_7_1</c:v>
                </c:pt>
                <c:pt idx="39">
                  <c:v>var_ ecol_7_2</c:v>
                </c:pt>
                <c:pt idx="40">
                  <c:v>var_ ecol_7_3</c:v>
                </c:pt>
                <c:pt idx="41">
                  <c:v>var_ ecol_7_4</c:v>
                </c:pt>
                <c:pt idx="42">
                  <c:v>var_ ecol_8_1</c:v>
                </c:pt>
                <c:pt idx="43">
                  <c:v>var_ ecol_8_2</c:v>
                </c:pt>
                <c:pt idx="44">
                  <c:v>var_ ecol_8_3</c:v>
                </c:pt>
                <c:pt idx="45">
                  <c:v>var_ ecol_9_1</c:v>
                </c:pt>
                <c:pt idx="46">
                  <c:v>var_ ecol_9_2</c:v>
                </c:pt>
                <c:pt idx="47">
                  <c:v>var_ ecol_9_3</c:v>
                </c:pt>
                <c:pt idx="48">
                  <c:v>var_ ecol_9_4</c:v>
                </c:pt>
                <c:pt idx="49">
                  <c:v>var_ ecol_10</c:v>
                </c:pt>
              </c:strCache>
            </c:strRef>
          </c:cat>
          <c:val>
            <c:numRef>
              <c:f>'[SDS by EU capital cities.xlsx]Sheet1'!$C$325:$C$374</c:f>
              <c:numCache>
                <c:formatCode>0%</c:formatCode>
                <c:ptCount val="50"/>
                <c:pt idx="0">
                  <c:v>0.48148148148148145</c:v>
                </c:pt>
                <c:pt idx="1">
                  <c:v>0.44444444444444442</c:v>
                </c:pt>
                <c:pt idx="2">
                  <c:v>0.48148148148148145</c:v>
                </c:pt>
                <c:pt idx="3">
                  <c:v>0.44444444444444442</c:v>
                </c:pt>
                <c:pt idx="4">
                  <c:v>0.48148148148148145</c:v>
                </c:pt>
                <c:pt idx="5">
                  <c:v>0.51851851851851849</c:v>
                </c:pt>
                <c:pt idx="6">
                  <c:v>0.70370370370370372</c:v>
                </c:pt>
                <c:pt idx="7">
                  <c:v>0.7407407407407407</c:v>
                </c:pt>
                <c:pt idx="8">
                  <c:v>0.70370370370370372</c:v>
                </c:pt>
                <c:pt idx="9">
                  <c:v>0.48148148148148145</c:v>
                </c:pt>
                <c:pt idx="10">
                  <c:v>0.66666666666666663</c:v>
                </c:pt>
                <c:pt idx="11">
                  <c:v>0.62962962962962965</c:v>
                </c:pt>
                <c:pt idx="12">
                  <c:v>0.51851851851851849</c:v>
                </c:pt>
                <c:pt idx="13">
                  <c:v>0.51851851851851849</c:v>
                </c:pt>
                <c:pt idx="14">
                  <c:v>0.44444444444444442</c:v>
                </c:pt>
                <c:pt idx="15">
                  <c:v>0.22222222222222221</c:v>
                </c:pt>
                <c:pt idx="16">
                  <c:v>0.51851851851851849</c:v>
                </c:pt>
                <c:pt idx="17">
                  <c:v>0.81481481481481477</c:v>
                </c:pt>
                <c:pt idx="18">
                  <c:v>0.44444444444444442</c:v>
                </c:pt>
                <c:pt idx="19">
                  <c:v>0.66666666666666663</c:v>
                </c:pt>
                <c:pt idx="20">
                  <c:v>0.40740740740740738</c:v>
                </c:pt>
                <c:pt idx="21">
                  <c:v>0.40740740740740738</c:v>
                </c:pt>
                <c:pt idx="22">
                  <c:v>0.48148148148148145</c:v>
                </c:pt>
                <c:pt idx="23">
                  <c:v>0.37037037037037035</c:v>
                </c:pt>
                <c:pt idx="24">
                  <c:v>0.44444444444444442</c:v>
                </c:pt>
                <c:pt idx="25">
                  <c:v>0.33333333333333331</c:v>
                </c:pt>
                <c:pt idx="26">
                  <c:v>0.33333333333333331</c:v>
                </c:pt>
                <c:pt idx="27">
                  <c:v>0.37037037037037035</c:v>
                </c:pt>
                <c:pt idx="28">
                  <c:v>0.92592592592592593</c:v>
                </c:pt>
                <c:pt idx="29">
                  <c:v>0.77777777777777779</c:v>
                </c:pt>
                <c:pt idx="30">
                  <c:v>0.77777777777777779</c:v>
                </c:pt>
                <c:pt idx="31">
                  <c:v>0.70370370370370372</c:v>
                </c:pt>
                <c:pt idx="32">
                  <c:v>0.40740740740740738</c:v>
                </c:pt>
                <c:pt idx="33">
                  <c:v>0.55555555555555558</c:v>
                </c:pt>
                <c:pt idx="34">
                  <c:v>0.44444444444444442</c:v>
                </c:pt>
                <c:pt idx="35">
                  <c:v>0.37037037037037035</c:v>
                </c:pt>
                <c:pt idx="36">
                  <c:v>0.44444444444444442</c:v>
                </c:pt>
                <c:pt idx="37">
                  <c:v>0.77777777777777779</c:v>
                </c:pt>
                <c:pt idx="38">
                  <c:v>0.62962962962962965</c:v>
                </c:pt>
                <c:pt idx="39">
                  <c:v>0.55555555555555558</c:v>
                </c:pt>
                <c:pt idx="40">
                  <c:v>0.55555555555555558</c:v>
                </c:pt>
                <c:pt idx="41">
                  <c:v>0.55555555555555558</c:v>
                </c:pt>
                <c:pt idx="42">
                  <c:v>0.70370370370370372</c:v>
                </c:pt>
                <c:pt idx="43">
                  <c:v>0.62962962962962965</c:v>
                </c:pt>
                <c:pt idx="44">
                  <c:v>0.59259259259259256</c:v>
                </c:pt>
                <c:pt idx="45">
                  <c:v>0.40740740740740738</c:v>
                </c:pt>
                <c:pt idx="46">
                  <c:v>0.44444444444444442</c:v>
                </c:pt>
                <c:pt idx="47">
                  <c:v>0.40740740740740738</c:v>
                </c:pt>
                <c:pt idx="48">
                  <c:v>0.59259259259259256</c:v>
                </c:pt>
                <c:pt idx="49">
                  <c:v>0.70370370370370372</c:v>
                </c:pt>
              </c:numCache>
            </c:numRef>
          </c:val>
          <c:extLst>
            <c:ext xmlns:c16="http://schemas.microsoft.com/office/drawing/2014/chart" uri="{C3380CC4-5D6E-409C-BE32-E72D297353CC}">
              <c16:uniqueId val="{00000000-5080-49C4-8625-4DE5E29C20A3}"/>
            </c:ext>
          </c:extLst>
        </c:ser>
        <c:dLbls>
          <c:showLegendKey val="0"/>
          <c:showVal val="0"/>
          <c:showCatName val="0"/>
          <c:showSerName val="0"/>
          <c:showPercent val="0"/>
          <c:showBubbleSize val="0"/>
        </c:dLbls>
        <c:axId val="685313736"/>
        <c:axId val="685316616"/>
      </c:radarChart>
      <c:catAx>
        <c:axId val="685313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685316616"/>
        <c:crosses val="autoZero"/>
        <c:auto val="1"/>
        <c:lblAlgn val="ctr"/>
        <c:lblOffset val="100"/>
        <c:noMultiLvlLbl val="0"/>
      </c:catAx>
      <c:valAx>
        <c:axId val="685316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685313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i="0" u="none" strike="noStrike" baseline="0" dirty="0">
                <a:effectLst/>
              </a:rPr>
              <a:t>The level of cohesion of an exemplary SDS and the ones of 27 EU capital cities within social pillar</a:t>
            </a:r>
            <a:endParaRPr lang="pl-PL"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pl-PL"/>
        </a:p>
      </c:txPr>
    </c:title>
    <c:autoTitleDeleted val="0"/>
    <c:plotArea>
      <c:layout/>
      <c:radarChart>
        <c:radarStyle val="marker"/>
        <c:varyColors val="0"/>
        <c:ser>
          <c:idx val="0"/>
          <c:order val="0"/>
          <c:spPr>
            <a:ln w="34925" cap="rnd">
              <a:solidFill>
                <a:schemeClr val="accent1"/>
              </a:solid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marker>
          <c:cat>
            <c:strRef>
              <c:f>'[SDS by EU capital cities.xlsx]Sheet1'!$B$226:$B$237</c:f>
              <c:strCache>
                <c:ptCount val="12"/>
                <c:pt idx="0">
                  <c:v>var_soc_1</c:v>
                </c:pt>
                <c:pt idx="1">
                  <c:v>var_soc_2</c:v>
                </c:pt>
                <c:pt idx="2">
                  <c:v>var_soc_3</c:v>
                </c:pt>
                <c:pt idx="3">
                  <c:v>var_soc_4</c:v>
                </c:pt>
                <c:pt idx="4">
                  <c:v>var_soc_5</c:v>
                </c:pt>
                <c:pt idx="5">
                  <c:v>var_soc_6</c:v>
                </c:pt>
                <c:pt idx="6">
                  <c:v>var_soc_7</c:v>
                </c:pt>
                <c:pt idx="7">
                  <c:v>var_soc_8</c:v>
                </c:pt>
                <c:pt idx="8">
                  <c:v>var_soc_9</c:v>
                </c:pt>
                <c:pt idx="9">
                  <c:v>var_soc_10</c:v>
                </c:pt>
                <c:pt idx="10">
                  <c:v>var_soc_11</c:v>
                </c:pt>
                <c:pt idx="11">
                  <c:v>var_soc_12</c:v>
                </c:pt>
              </c:strCache>
            </c:strRef>
          </c:cat>
          <c:val>
            <c:numRef>
              <c:f>'[SDS by EU capital cities.xlsx]Sheet1'!$C$226:$C$237</c:f>
              <c:numCache>
                <c:formatCode>0%</c:formatCode>
                <c:ptCount val="12"/>
                <c:pt idx="0">
                  <c:v>0.51851851851851849</c:v>
                </c:pt>
                <c:pt idx="1">
                  <c:v>0.55555555555555558</c:v>
                </c:pt>
                <c:pt idx="2">
                  <c:v>0.40740740740740738</c:v>
                </c:pt>
                <c:pt idx="3">
                  <c:v>0.70370370370370372</c:v>
                </c:pt>
                <c:pt idx="4">
                  <c:v>0.59259259259259256</c:v>
                </c:pt>
                <c:pt idx="5">
                  <c:v>0.48148148148148145</c:v>
                </c:pt>
                <c:pt idx="6">
                  <c:v>0.44444444444444442</c:v>
                </c:pt>
                <c:pt idx="7">
                  <c:v>0.44444444444444442</c:v>
                </c:pt>
                <c:pt idx="8">
                  <c:v>0.62962962962962965</c:v>
                </c:pt>
                <c:pt idx="9">
                  <c:v>0.51851851851851849</c:v>
                </c:pt>
                <c:pt idx="10">
                  <c:v>0.66666666666666663</c:v>
                </c:pt>
                <c:pt idx="11">
                  <c:v>0.62962962962962965</c:v>
                </c:pt>
              </c:numCache>
            </c:numRef>
          </c:val>
          <c:extLst>
            <c:ext xmlns:c16="http://schemas.microsoft.com/office/drawing/2014/chart" uri="{C3380CC4-5D6E-409C-BE32-E72D297353CC}">
              <c16:uniqueId val="{00000000-400F-45B4-B8A2-8EFDD0637040}"/>
            </c:ext>
          </c:extLst>
        </c:ser>
        <c:dLbls>
          <c:showLegendKey val="0"/>
          <c:showVal val="0"/>
          <c:showCatName val="0"/>
          <c:showSerName val="0"/>
          <c:showPercent val="0"/>
          <c:showBubbleSize val="0"/>
        </c:dLbls>
        <c:axId val="564724592"/>
        <c:axId val="564724232"/>
      </c:radarChart>
      <c:catAx>
        <c:axId val="564724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564724232"/>
        <c:crosses val="autoZero"/>
        <c:auto val="1"/>
        <c:lblAlgn val="ctr"/>
        <c:lblOffset val="100"/>
        <c:noMultiLvlLbl val="0"/>
      </c:catAx>
      <c:valAx>
        <c:axId val="564724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564724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i="0" u="none" strike="noStrike" baseline="0" dirty="0">
                <a:effectLst/>
              </a:rPr>
              <a:t>The level of cohesion of an exemplary SDS and the ones of 27 EU capital cities within economic pillar</a:t>
            </a:r>
            <a:endParaRPr lang="pl-PL"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pl-PL"/>
        </a:p>
      </c:txPr>
    </c:title>
    <c:autoTitleDeleted val="0"/>
    <c:plotArea>
      <c:layout/>
      <c:radarChart>
        <c:radarStyle val="marker"/>
        <c:varyColors val="0"/>
        <c:ser>
          <c:idx val="0"/>
          <c:order val="0"/>
          <c:spPr>
            <a:ln w="34925" cap="rnd">
              <a:solidFill>
                <a:schemeClr val="accent1"/>
              </a:solid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scene3d>
              <a:sp3d prstMaterial="plastic">
                <a:bevelT w="25400" h="25400"/>
              </a:sp3d>
            </c:spPr>
          </c:marker>
          <c:cat>
            <c:strRef>
              <c:f>'[SDS by EU capital cities.xlsx]Sheet1'!$B$256:$B$269</c:f>
              <c:strCache>
                <c:ptCount val="14"/>
                <c:pt idx="0">
                  <c:v>var_ econ_1_1</c:v>
                </c:pt>
                <c:pt idx="1">
                  <c:v>var_ econ_1_2</c:v>
                </c:pt>
                <c:pt idx="2">
                  <c:v>var_ econ_1_3</c:v>
                </c:pt>
                <c:pt idx="3">
                  <c:v>var_ econ_2</c:v>
                </c:pt>
                <c:pt idx="4">
                  <c:v>var_ econ_3</c:v>
                </c:pt>
                <c:pt idx="5">
                  <c:v>var_ econ_4_1</c:v>
                </c:pt>
                <c:pt idx="6">
                  <c:v>var_ econ_4_2</c:v>
                </c:pt>
                <c:pt idx="7">
                  <c:v>var_ econ_5_1</c:v>
                </c:pt>
                <c:pt idx="8">
                  <c:v>var_ econ_5_2</c:v>
                </c:pt>
                <c:pt idx="9">
                  <c:v>var_ econ_5_3</c:v>
                </c:pt>
                <c:pt idx="10">
                  <c:v>var_ econ_5_4</c:v>
                </c:pt>
                <c:pt idx="11">
                  <c:v>var_ econ_6</c:v>
                </c:pt>
                <c:pt idx="12">
                  <c:v>var_ econ_7</c:v>
                </c:pt>
                <c:pt idx="13">
                  <c:v>var_ econ_8</c:v>
                </c:pt>
              </c:strCache>
            </c:strRef>
          </c:cat>
          <c:val>
            <c:numRef>
              <c:f>'[SDS by EU capital cities.xlsx]Sheet1'!$C$256:$C$269</c:f>
              <c:numCache>
                <c:formatCode>0%</c:formatCode>
                <c:ptCount val="14"/>
                <c:pt idx="0">
                  <c:v>0.29629629629629628</c:v>
                </c:pt>
                <c:pt idx="1">
                  <c:v>0.40740740740740738</c:v>
                </c:pt>
                <c:pt idx="2">
                  <c:v>0.44444444444444442</c:v>
                </c:pt>
                <c:pt idx="3">
                  <c:v>0.48148148148148145</c:v>
                </c:pt>
                <c:pt idx="4">
                  <c:v>0.66666666666666663</c:v>
                </c:pt>
                <c:pt idx="5">
                  <c:v>0.59259259259259256</c:v>
                </c:pt>
                <c:pt idx="6">
                  <c:v>0.59259259259259256</c:v>
                </c:pt>
                <c:pt idx="7">
                  <c:v>0.7407407407407407</c:v>
                </c:pt>
                <c:pt idx="8">
                  <c:v>0.55555555555555558</c:v>
                </c:pt>
                <c:pt idx="9">
                  <c:v>0.70370370370370372</c:v>
                </c:pt>
                <c:pt idx="10">
                  <c:v>0.55555555555555558</c:v>
                </c:pt>
                <c:pt idx="11">
                  <c:v>0.59259259259259256</c:v>
                </c:pt>
                <c:pt idx="12">
                  <c:v>0.44444444444444442</c:v>
                </c:pt>
                <c:pt idx="13">
                  <c:v>0.7407407407407407</c:v>
                </c:pt>
              </c:numCache>
            </c:numRef>
          </c:val>
          <c:extLst>
            <c:ext xmlns:c16="http://schemas.microsoft.com/office/drawing/2014/chart" uri="{C3380CC4-5D6E-409C-BE32-E72D297353CC}">
              <c16:uniqueId val="{00000000-BC62-4482-A604-2AAEB16405B2}"/>
            </c:ext>
          </c:extLst>
        </c:ser>
        <c:dLbls>
          <c:showLegendKey val="0"/>
          <c:showVal val="0"/>
          <c:showCatName val="0"/>
          <c:showSerName val="0"/>
          <c:showPercent val="0"/>
          <c:showBubbleSize val="0"/>
        </c:dLbls>
        <c:axId val="585863296"/>
        <c:axId val="585862216"/>
      </c:radarChart>
      <c:catAx>
        <c:axId val="585863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585862216"/>
        <c:crosses val="autoZero"/>
        <c:auto val="1"/>
        <c:lblAlgn val="ctr"/>
        <c:lblOffset val="100"/>
        <c:noMultiLvlLbl val="0"/>
      </c:catAx>
      <c:valAx>
        <c:axId val="585862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585863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Representation of each binomial variable</a:t>
            </a:r>
            <a:endParaRPr lang="pl-PL" dirty="0"/>
          </a:p>
        </c:rich>
      </c:tx>
      <c:layout>
        <c:manualLayout>
          <c:xMode val="edge"/>
          <c:yMode val="edge"/>
          <c:x val="0.33427491203743159"/>
          <c:y val="5.209172115105217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6.5888704784053814E-2"/>
          <c:y val="4.2341549906923251E-2"/>
          <c:w val="0.92097126097903514"/>
          <c:h val="0.81759445095275773"/>
        </c:manualLayout>
      </c:layout>
      <c:barChart>
        <c:barDir val="col"/>
        <c:grouping val="clustered"/>
        <c:varyColors val="0"/>
        <c:ser>
          <c:idx val="0"/>
          <c:order val="0"/>
          <c:spPr>
            <a:solidFill>
              <a:schemeClr val="accent1"/>
            </a:solidFill>
            <a:ln>
              <a:noFill/>
            </a:ln>
            <a:effectLst/>
          </c:spPr>
          <c:invertIfNegative val="0"/>
          <c:cat>
            <c:strRef>
              <c:f>Sheet1!$AH$4:$AH$79</c:f>
              <c:strCache>
                <c:ptCount val="76"/>
                <c:pt idx="0">
                  <c:v>var_ ecol_1_1</c:v>
                </c:pt>
                <c:pt idx="1">
                  <c:v>var_ ecol_1_2</c:v>
                </c:pt>
                <c:pt idx="2">
                  <c:v>var_ ecol_1_3</c:v>
                </c:pt>
                <c:pt idx="3">
                  <c:v>var_ ecol_1_4</c:v>
                </c:pt>
                <c:pt idx="4">
                  <c:v>var_ ecol_1_5</c:v>
                </c:pt>
                <c:pt idx="5">
                  <c:v>var_ ecol_1_6</c:v>
                </c:pt>
                <c:pt idx="6">
                  <c:v>var_ ecol_2_1</c:v>
                </c:pt>
                <c:pt idx="7">
                  <c:v>var_ ecol_2_2</c:v>
                </c:pt>
                <c:pt idx="8">
                  <c:v>var_ ecol_2_3</c:v>
                </c:pt>
                <c:pt idx="9">
                  <c:v>var_ ecol_2_4</c:v>
                </c:pt>
                <c:pt idx="10">
                  <c:v>var_ ecol_2_5</c:v>
                </c:pt>
                <c:pt idx="11">
                  <c:v>var_ ecol_2_6</c:v>
                </c:pt>
                <c:pt idx="12">
                  <c:v> var_ ecol_3_1</c:v>
                </c:pt>
                <c:pt idx="13">
                  <c:v> var_ ecol_3_2</c:v>
                </c:pt>
                <c:pt idx="14">
                  <c:v> var_ ecol_3_3</c:v>
                </c:pt>
                <c:pt idx="15">
                  <c:v> var_ ecol_3_4</c:v>
                </c:pt>
                <c:pt idx="16">
                  <c:v> var_ ecol_3_5</c:v>
                </c:pt>
                <c:pt idx="17">
                  <c:v>var_ ecol_4_1 </c:v>
                </c:pt>
                <c:pt idx="18">
                  <c:v>var_ ecol_4_2</c:v>
                </c:pt>
                <c:pt idx="19">
                  <c:v>var_ ecol_4_3</c:v>
                </c:pt>
                <c:pt idx="20">
                  <c:v>var_ ecol_4_4</c:v>
                </c:pt>
                <c:pt idx="21">
                  <c:v>var_ ecol_4_5</c:v>
                </c:pt>
                <c:pt idx="22">
                  <c:v>var_ ecol_4_6</c:v>
                </c:pt>
                <c:pt idx="23">
                  <c:v> var_ ecol_5_1</c:v>
                </c:pt>
                <c:pt idx="24">
                  <c:v> var_ ecol_5_2</c:v>
                </c:pt>
                <c:pt idx="25">
                  <c:v> var_ ecol_5_3</c:v>
                </c:pt>
                <c:pt idx="26">
                  <c:v> var_ ecol_5_4</c:v>
                </c:pt>
                <c:pt idx="27">
                  <c:v> var_ ecol_5_5</c:v>
                </c:pt>
                <c:pt idx="28">
                  <c:v>var_ ecol_6_1</c:v>
                </c:pt>
                <c:pt idx="29">
                  <c:v>var_ ecol_6_2</c:v>
                </c:pt>
                <c:pt idx="30">
                  <c:v>var_ ecol_6_3</c:v>
                </c:pt>
                <c:pt idx="31">
                  <c:v>var_ ecol_6_4</c:v>
                </c:pt>
                <c:pt idx="32">
                  <c:v>var_ ecol_6_5</c:v>
                </c:pt>
                <c:pt idx="33">
                  <c:v>var_ ecol_6_6</c:v>
                </c:pt>
                <c:pt idx="34">
                  <c:v>var_ ecol_6_7</c:v>
                </c:pt>
                <c:pt idx="35">
                  <c:v>var_ ecol_6_8</c:v>
                </c:pt>
                <c:pt idx="36">
                  <c:v>var_ ecol_6_9</c:v>
                </c:pt>
                <c:pt idx="37">
                  <c:v>var_ ecol_6_10</c:v>
                </c:pt>
                <c:pt idx="38">
                  <c:v>var_ ecol_7_1</c:v>
                </c:pt>
                <c:pt idx="39">
                  <c:v>var_ ecol_7_2</c:v>
                </c:pt>
                <c:pt idx="40">
                  <c:v>var_ ecol_7_3</c:v>
                </c:pt>
                <c:pt idx="41">
                  <c:v>var_ ecol_7_4</c:v>
                </c:pt>
                <c:pt idx="42">
                  <c:v>var_ ecol_8_1</c:v>
                </c:pt>
                <c:pt idx="43">
                  <c:v>var_ ecol_8_2</c:v>
                </c:pt>
                <c:pt idx="44">
                  <c:v>var_ ecol_8_3</c:v>
                </c:pt>
                <c:pt idx="45">
                  <c:v>var_ ecol_9_1</c:v>
                </c:pt>
                <c:pt idx="46">
                  <c:v>var_ ecol_9_2</c:v>
                </c:pt>
                <c:pt idx="47">
                  <c:v>var_ ecol_9_3</c:v>
                </c:pt>
                <c:pt idx="48">
                  <c:v>var_ ecol_9_4</c:v>
                </c:pt>
                <c:pt idx="49">
                  <c:v>var_ ecol_10</c:v>
                </c:pt>
                <c:pt idx="50">
                  <c:v>var_soc_1</c:v>
                </c:pt>
                <c:pt idx="51">
                  <c:v>var_soc_2</c:v>
                </c:pt>
                <c:pt idx="52">
                  <c:v>var_soc_3</c:v>
                </c:pt>
                <c:pt idx="53">
                  <c:v>var_soc_4</c:v>
                </c:pt>
                <c:pt idx="54">
                  <c:v>var_soc_5</c:v>
                </c:pt>
                <c:pt idx="55">
                  <c:v>var_soc_6</c:v>
                </c:pt>
                <c:pt idx="56">
                  <c:v>var_soc_7</c:v>
                </c:pt>
                <c:pt idx="57">
                  <c:v>var_soc_8</c:v>
                </c:pt>
                <c:pt idx="58">
                  <c:v>var_soc_9</c:v>
                </c:pt>
                <c:pt idx="59">
                  <c:v>var_soc_10</c:v>
                </c:pt>
                <c:pt idx="60">
                  <c:v>var_soc_11</c:v>
                </c:pt>
                <c:pt idx="61">
                  <c:v>var_soc_12</c:v>
                </c:pt>
                <c:pt idx="62">
                  <c:v>var_ econ_1_1</c:v>
                </c:pt>
                <c:pt idx="63">
                  <c:v>var_ econ_1_2</c:v>
                </c:pt>
                <c:pt idx="64">
                  <c:v>var_ econ_1_3</c:v>
                </c:pt>
                <c:pt idx="65">
                  <c:v>var_ econ_2</c:v>
                </c:pt>
                <c:pt idx="66">
                  <c:v>var_ econ_3</c:v>
                </c:pt>
                <c:pt idx="67">
                  <c:v>var_ econ_4_1</c:v>
                </c:pt>
                <c:pt idx="68">
                  <c:v>var_ econ_4_2</c:v>
                </c:pt>
                <c:pt idx="69">
                  <c:v>var_ econ_5_1</c:v>
                </c:pt>
                <c:pt idx="70">
                  <c:v>var_ econ_5_2</c:v>
                </c:pt>
                <c:pt idx="71">
                  <c:v>var_ econ_5_3</c:v>
                </c:pt>
                <c:pt idx="72">
                  <c:v>var_ econ_5_4</c:v>
                </c:pt>
                <c:pt idx="73">
                  <c:v>var_ econ_6</c:v>
                </c:pt>
                <c:pt idx="74">
                  <c:v>var_ econ_7</c:v>
                </c:pt>
                <c:pt idx="75">
                  <c:v>var_ econ_8</c:v>
                </c:pt>
              </c:strCache>
            </c:strRef>
          </c:cat>
          <c:val>
            <c:numRef>
              <c:f>Sheet1!$AI$4:$AI$79</c:f>
              <c:numCache>
                <c:formatCode>0%</c:formatCode>
                <c:ptCount val="76"/>
                <c:pt idx="0">
                  <c:v>0.48148148148148145</c:v>
                </c:pt>
                <c:pt idx="1">
                  <c:v>0.44444444444444442</c:v>
                </c:pt>
                <c:pt idx="2">
                  <c:v>0.48148148148148145</c:v>
                </c:pt>
                <c:pt idx="3">
                  <c:v>0.44444444444444442</c:v>
                </c:pt>
                <c:pt idx="4">
                  <c:v>0.48148148148148145</c:v>
                </c:pt>
                <c:pt idx="5">
                  <c:v>0.51851851851851849</c:v>
                </c:pt>
                <c:pt idx="6">
                  <c:v>0.70370370370370372</c:v>
                </c:pt>
                <c:pt idx="7">
                  <c:v>0.7407407407407407</c:v>
                </c:pt>
                <c:pt idx="8">
                  <c:v>0.70370370370370372</c:v>
                </c:pt>
                <c:pt idx="9">
                  <c:v>0.48148148148148145</c:v>
                </c:pt>
                <c:pt idx="10">
                  <c:v>0.66666666666666663</c:v>
                </c:pt>
                <c:pt idx="11">
                  <c:v>0.62962962962962965</c:v>
                </c:pt>
                <c:pt idx="12">
                  <c:v>0.51851851851851849</c:v>
                </c:pt>
                <c:pt idx="13">
                  <c:v>0.51851851851851849</c:v>
                </c:pt>
                <c:pt idx="14">
                  <c:v>0.44444444444444442</c:v>
                </c:pt>
                <c:pt idx="15">
                  <c:v>0.22222222222222221</c:v>
                </c:pt>
                <c:pt idx="16">
                  <c:v>0.51851851851851849</c:v>
                </c:pt>
                <c:pt idx="17">
                  <c:v>0.81481481481481477</c:v>
                </c:pt>
                <c:pt idx="18">
                  <c:v>0.44444444444444442</c:v>
                </c:pt>
                <c:pt idx="19">
                  <c:v>0.66666666666666663</c:v>
                </c:pt>
                <c:pt idx="20">
                  <c:v>0.40740740740740738</c:v>
                </c:pt>
                <c:pt idx="21">
                  <c:v>0.40740740740740738</c:v>
                </c:pt>
                <c:pt idx="22">
                  <c:v>0.48148148148148145</c:v>
                </c:pt>
                <c:pt idx="23">
                  <c:v>0.37037037037037035</c:v>
                </c:pt>
                <c:pt idx="24">
                  <c:v>0.44444444444444442</c:v>
                </c:pt>
                <c:pt idx="25">
                  <c:v>0.33333333333333331</c:v>
                </c:pt>
                <c:pt idx="26">
                  <c:v>0.33333333333333331</c:v>
                </c:pt>
                <c:pt idx="27">
                  <c:v>0.37037037037037035</c:v>
                </c:pt>
                <c:pt idx="28">
                  <c:v>0.92592592592592593</c:v>
                </c:pt>
                <c:pt idx="29">
                  <c:v>0.77777777777777779</c:v>
                </c:pt>
                <c:pt idx="30">
                  <c:v>0.77777777777777779</c:v>
                </c:pt>
                <c:pt idx="31">
                  <c:v>0.70370370370370372</c:v>
                </c:pt>
                <c:pt idx="32">
                  <c:v>0.40740740740740738</c:v>
                </c:pt>
                <c:pt idx="33">
                  <c:v>0.55555555555555558</c:v>
                </c:pt>
                <c:pt idx="34">
                  <c:v>0.44444444444444442</c:v>
                </c:pt>
                <c:pt idx="35">
                  <c:v>0.37037037037037035</c:v>
                </c:pt>
                <c:pt idx="36">
                  <c:v>0.44444444444444442</c:v>
                </c:pt>
                <c:pt idx="37">
                  <c:v>0.77777777777777779</c:v>
                </c:pt>
                <c:pt idx="38">
                  <c:v>0.62962962962962965</c:v>
                </c:pt>
                <c:pt idx="39">
                  <c:v>0.55555555555555558</c:v>
                </c:pt>
                <c:pt idx="40">
                  <c:v>0.55555555555555558</c:v>
                </c:pt>
                <c:pt idx="41">
                  <c:v>0.55555555555555558</c:v>
                </c:pt>
                <c:pt idx="42">
                  <c:v>0.70370370370370372</c:v>
                </c:pt>
                <c:pt idx="43">
                  <c:v>0.62962962962962965</c:v>
                </c:pt>
                <c:pt idx="44">
                  <c:v>0.59259259259259256</c:v>
                </c:pt>
                <c:pt idx="45">
                  <c:v>0.40740740740740738</c:v>
                </c:pt>
                <c:pt idx="46">
                  <c:v>0.44444444444444442</c:v>
                </c:pt>
                <c:pt idx="47">
                  <c:v>0.40740740740740738</c:v>
                </c:pt>
                <c:pt idx="48">
                  <c:v>0.59259259259259256</c:v>
                </c:pt>
                <c:pt idx="49">
                  <c:v>0.70370370370370372</c:v>
                </c:pt>
                <c:pt idx="50">
                  <c:v>0.51851851851851849</c:v>
                </c:pt>
                <c:pt idx="51">
                  <c:v>0.55555555555555558</c:v>
                </c:pt>
                <c:pt idx="52">
                  <c:v>0.40740740740740738</c:v>
                </c:pt>
                <c:pt idx="53">
                  <c:v>0.70370370370370372</c:v>
                </c:pt>
                <c:pt idx="54">
                  <c:v>0.59259259259259256</c:v>
                </c:pt>
                <c:pt idx="55">
                  <c:v>0.48148148148148145</c:v>
                </c:pt>
                <c:pt idx="56">
                  <c:v>0.44444444444444442</c:v>
                </c:pt>
                <c:pt idx="57">
                  <c:v>0.44444444444444442</c:v>
                </c:pt>
                <c:pt idx="58">
                  <c:v>0.62962962962962965</c:v>
                </c:pt>
                <c:pt idx="59">
                  <c:v>0.51851851851851849</c:v>
                </c:pt>
                <c:pt idx="60">
                  <c:v>0.66666666666666663</c:v>
                </c:pt>
                <c:pt idx="61">
                  <c:v>0.62962962962962965</c:v>
                </c:pt>
                <c:pt idx="62">
                  <c:v>0.29629629629629628</c:v>
                </c:pt>
                <c:pt idx="63">
                  <c:v>0.40740740740740738</c:v>
                </c:pt>
                <c:pt idx="64">
                  <c:v>0.44444444444444442</c:v>
                </c:pt>
                <c:pt idx="65">
                  <c:v>0.48148148148148145</c:v>
                </c:pt>
                <c:pt idx="66">
                  <c:v>0.66666666666666663</c:v>
                </c:pt>
                <c:pt idx="67">
                  <c:v>0.59259259259259256</c:v>
                </c:pt>
                <c:pt idx="68">
                  <c:v>0.59259259259259256</c:v>
                </c:pt>
                <c:pt idx="69">
                  <c:v>0.7407407407407407</c:v>
                </c:pt>
                <c:pt idx="70">
                  <c:v>0.55555555555555558</c:v>
                </c:pt>
                <c:pt idx="71">
                  <c:v>0.70370370370370372</c:v>
                </c:pt>
                <c:pt idx="72">
                  <c:v>0.55555555555555558</c:v>
                </c:pt>
                <c:pt idx="73">
                  <c:v>0.59259259259259256</c:v>
                </c:pt>
                <c:pt idx="74">
                  <c:v>0.44444444444444442</c:v>
                </c:pt>
                <c:pt idx="75">
                  <c:v>0.7407407407407407</c:v>
                </c:pt>
              </c:numCache>
            </c:numRef>
          </c:val>
          <c:extLst>
            <c:ext xmlns:c16="http://schemas.microsoft.com/office/drawing/2014/chart" uri="{C3380CC4-5D6E-409C-BE32-E72D297353CC}">
              <c16:uniqueId val="{00000000-DD3F-4B8B-94D0-0477B5359405}"/>
            </c:ext>
          </c:extLst>
        </c:ser>
        <c:dLbls>
          <c:showLegendKey val="0"/>
          <c:showVal val="0"/>
          <c:showCatName val="0"/>
          <c:showSerName val="0"/>
          <c:showPercent val="0"/>
          <c:showBubbleSize val="0"/>
        </c:dLbls>
        <c:gapWidth val="219"/>
        <c:overlap val="-27"/>
        <c:axId val="363385704"/>
        <c:axId val="363382104"/>
      </c:barChart>
      <c:catAx>
        <c:axId val="363385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363382104"/>
        <c:crosses val="autoZero"/>
        <c:auto val="1"/>
        <c:lblAlgn val="ctr"/>
        <c:lblOffset val="100"/>
        <c:noMultiLvlLbl val="0"/>
      </c:catAx>
      <c:valAx>
        <c:axId val="363382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363385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5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5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333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C80E7D1-BB89-4968-9DC9-57289DC69ED5}" type="datetimeFigureOut">
              <a:rPr lang="pl-PL" smtClean="0"/>
              <a:t>20.08.2023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412134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1643382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86941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242471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91923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1457030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3057392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214975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12515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0E7D1-BB89-4968-9DC9-57289DC69ED5}" type="datetimeFigureOut">
              <a:rPr lang="pl-PL" smtClean="0"/>
              <a:t>20.08.2023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386134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0E7D1-BB89-4968-9DC9-57289DC69ED5}" type="datetimeFigureOut">
              <a:rPr lang="pl-PL" smtClean="0"/>
              <a:t>20.08.2023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22692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0E7D1-BB89-4968-9DC9-57289DC69ED5}" type="datetimeFigureOut">
              <a:rPr lang="pl-PL" smtClean="0"/>
              <a:t>20.08.2023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274558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0E7D1-BB89-4968-9DC9-57289DC69ED5}" type="datetimeFigureOut">
              <a:rPr lang="pl-PL" smtClean="0"/>
              <a:t>20.08.2023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422106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0E7D1-BB89-4968-9DC9-57289DC69ED5}" type="datetimeFigureOut">
              <a:rPr lang="pl-PL" smtClean="0"/>
              <a:t>20.08.2023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207265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0E7D1-BB89-4968-9DC9-57289DC69ED5}" type="datetimeFigureOut">
              <a:rPr lang="pl-PL" smtClean="0"/>
              <a:t>20.08.2023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379422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0E7D1-BB89-4968-9DC9-57289DC69ED5}" type="datetimeFigureOut">
              <a:rPr lang="pl-PL" smtClean="0"/>
              <a:t>20.08.2023</a:t>
            </a:fld>
            <a:endParaRPr lang="pl-P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E20B5-3947-467B-8BAE-95B6FCD0205F}" type="slidenum">
              <a:rPr lang="pl-PL" smtClean="0"/>
              <a:t>‹#›</a:t>
            </a:fld>
            <a:endParaRPr lang="pl-PL"/>
          </a:p>
        </p:txBody>
      </p:sp>
    </p:spTree>
    <p:extLst>
      <p:ext uri="{BB962C8B-B14F-4D97-AF65-F5344CB8AC3E}">
        <p14:creationId xmlns:p14="http://schemas.microsoft.com/office/powerpoint/2010/main" val="85032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C80E7D1-BB89-4968-9DC9-57289DC69ED5}" type="datetimeFigureOut">
              <a:rPr lang="pl-PL" smtClean="0"/>
              <a:t>20.08.2023</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EAE20B5-3947-467B-8BAE-95B6FCD0205F}" type="slidenum">
              <a:rPr lang="pl-PL" smtClean="0"/>
              <a:t>‹#›</a:t>
            </a:fld>
            <a:endParaRPr lang="pl-PL"/>
          </a:p>
        </p:txBody>
      </p:sp>
    </p:spTree>
    <p:extLst>
      <p:ext uri="{BB962C8B-B14F-4D97-AF65-F5344CB8AC3E}">
        <p14:creationId xmlns:p14="http://schemas.microsoft.com/office/powerpoint/2010/main" val="207983522"/>
      </p:ext>
    </p:extLst>
  </p:cSld>
  <p:clrMap bg1="dk1" tx1="lt1" bg2="dk2" tx2="lt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39D0-D66E-0A4E-6936-C615B60F5A92}"/>
              </a:ext>
            </a:extLst>
          </p:cNvPr>
          <p:cNvSpPr>
            <a:spLocks noGrp="1"/>
          </p:cNvSpPr>
          <p:nvPr>
            <p:ph type="ctrTitle"/>
          </p:nvPr>
        </p:nvSpPr>
        <p:spPr>
          <a:xfrm>
            <a:off x="684212" y="685799"/>
            <a:ext cx="10974388" cy="3881968"/>
          </a:xfrm>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METODOLOGY OF DEVELOPING SUSTAINABLE DEVELOPMENT STRATEGIES OF THE EUROPEAN </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UNION CAPITAL CITIES, THEIR COMPERATIVE </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ANALYSIS AND SOURCES OF FINANCING </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SUSTAINABLE DEVELOPMENT GOALS </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BY LOCAL GOVERMENTS</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ubtitle 2">
            <a:extLst>
              <a:ext uri="{FF2B5EF4-FFF2-40B4-BE49-F238E27FC236}">
                <a16:creationId xmlns:a16="http://schemas.microsoft.com/office/drawing/2014/main" id="{5473E3BB-4773-3566-7A9C-6620F99A474D}"/>
              </a:ext>
            </a:extLst>
          </p:cNvPr>
          <p:cNvSpPr>
            <a:spLocks noGrp="1"/>
          </p:cNvSpPr>
          <p:nvPr>
            <p:ph type="subTitle" idx="1"/>
          </p:nvPr>
        </p:nvSpPr>
        <p:spPr>
          <a:xfrm>
            <a:off x="6275387" y="4567767"/>
            <a:ext cx="6400800" cy="1947333"/>
          </a:xfrm>
        </p:spPr>
        <p:txBody>
          <a:bodyPr/>
          <a:lstStyle/>
          <a:p>
            <a:pPr algn="ctr">
              <a:spcAft>
                <a:spcPts val="800"/>
              </a:spcAft>
            </a:pPr>
            <a:r>
              <a:rPr lang="en-US" sz="1800"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Ewelina Pałucka</a:t>
            </a:r>
            <a:endParaRPr lang="pl-P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800"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associate professor</a:t>
            </a:r>
            <a:endParaRPr lang="pl-P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800" kern="150" dirty="0" err="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Univeristy</a:t>
            </a:r>
            <a:r>
              <a:rPr lang="en-US" sz="1800"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of Ecology and Management in Warsaw</a:t>
            </a:r>
            <a:endParaRPr lang="pl-P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800"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Faculty of Engineering and Management</a:t>
            </a:r>
            <a:endParaRPr lang="pl-P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97764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82B0-F87A-6125-ED61-B19E68E7DB27}"/>
              </a:ext>
            </a:extLst>
          </p:cNvPr>
          <p:cNvSpPr>
            <a:spLocks noGrp="1"/>
          </p:cNvSpPr>
          <p:nvPr>
            <p:ph type="title"/>
          </p:nvPr>
        </p:nvSpPr>
        <p:spPr>
          <a:xfrm>
            <a:off x="588962" y="496357"/>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b="1" dirty="0">
                <a:latin typeface="Times New Roman" panose="02020603050405020304" pitchFamily="18" charset="0"/>
                <a:ea typeface="Calibri" panose="020F0502020204030204" pitchFamily="34" charset="0"/>
              </a:rPr>
              <a:t>Materials and Methods</a:t>
            </a:r>
            <a:endParaRPr lang="pl-PL" dirty="0"/>
          </a:p>
        </p:txBody>
      </p:sp>
      <p:sp>
        <p:nvSpPr>
          <p:cNvPr id="3" name="Content Placeholder 2">
            <a:extLst>
              <a:ext uri="{FF2B5EF4-FFF2-40B4-BE49-F238E27FC236}">
                <a16:creationId xmlns:a16="http://schemas.microsoft.com/office/drawing/2014/main" id="{F51F7F96-7C14-E161-4C94-AC925D5EF629}"/>
              </a:ext>
            </a:extLst>
          </p:cNvPr>
          <p:cNvSpPr>
            <a:spLocks noGrp="1"/>
          </p:cNvSpPr>
          <p:nvPr>
            <p:ph idx="1"/>
          </p:nvPr>
        </p:nvSpPr>
        <p:spPr>
          <a:xfrm>
            <a:off x="615252" y="1561171"/>
            <a:ext cx="8534400" cy="4590999"/>
          </a:xfrm>
        </p:spPr>
        <p:txBody>
          <a:bodyPr/>
          <a:lstStyle/>
          <a:p>
            <a:pPr marL="0" indent="0">
              <a:buNone/>
            </a:pPr>
            <a:endParaRPr lang="en-GB" sz="2000" b="1" dirty="0">
              <a:solidFill>
                <a:schemeClr val="tx1"/>
              </a:solidFill>
              <a:effectLst/>
              <a:latin typeface="Times New Roman" panose="02020603050405020304" pitchFamily="18" charset="0"/>
              <a:ea typeface="Calibri" panose="020F0502020204030204" pitchFamily="34" charset="0"/>
            </a:endParaRPr>
          </a:p>
          <a:p>
            <a:pPr lvl="1"/>
            <a:endParaRPr lang="en-GB"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
        <p:nvSpPr>
          <p:cNvPr id="14" name="TextBox 13">
            <a:extLst>
              <a:ext uri="{FF2B5EF4-FFF2-40B4-BE49-F238E27FC236}">
                <a16:creationId xmlns:a16="http://schemas.microsoft.com/office/drawing/2014/main" id="{07E2FA56-B6FB-F9C9-7BEF-EB1D4B3AA2D6}"/>
              </a:ext>
            </a:extLst>
          </p:cNvPr>
          <p:cNvSpPr txBox="1"/>
          <p:nvPr/>
        </p:nvSpPr>
        <p:spPr>
          <a:xfrm>
            <a:off x="751800" y="2255262"/>
            <a:ext cx="9694906" cy="4106381"/>
          </a:xfrm>
          <a:prstGeom prst="rect">
            <a:avLst/>
          </a:prstGeom>
          <a:noFill/>
        </p:spPr>
        <p:txBody>
          <a:bodyPr wrap="square">
            <a:spAutoFit/>
          </a:bodyPr>
          <a:lstStyle/>
          <a:p>
            <a:pPr marL="285750" indent="-285750" algn="just">
              <a:lnSpc>
                <a:spcPct val="150000"/>
              </a:lnSpc>
              <a:spcAft>
                <a:spcPts val="80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based on analysis in stage one: 76 dependent binary variables were defined</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they reflect complexity, versatility </a:t>
            </a:r>
          </a:p>
          <a:p>
            <a:pPr marL="285750" indent="-285750" algn="just">
              <a:lnSpc>
                <a:spcPct val="150000"/>
              </a:lnSpc>
              <a:spcAft>
                <a:spcPts val="80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are tools to determine the level of cohesion of the 27 surveyed capital cities SDSs with the exemplary strategy tailored in stage two of the study</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01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A52C18B-2A6E-19F7-4F01-05CF593BE9BA}"/>
              </a:ext>
            </a:extLst>
          </p:cNvPr>
          <p:cNvGraphicFramePr>
            <a:graphicFrameLocks noGrp="1"/>
          </p:cNvGraphicFramePr>
          <p:nvPr>
            <p:ph idx="1"/>
            <p:extLst>
              <p:ext uri="{D42A27DB-BD31-4B8C-83A1-F6EECF244321}">
                <p14:modId xmlns:p14="http://schemas.microsoft.com/office/powerpoint/2010/main" val="1729554489"/>
              </p:ext>
            </p:extLst>
          </p:nvPr>
        </p:nvGraphicFramePr>
        <p:xfrm>
          <a:off x="0" y="-281750"/>
          <a:ext cx="12192000" cy="7139750"/>
        </p:xfrm>
        <a:graphic>
          <a:graphicData uri="http://schemas.openxmlformats.org/drawingml/2006/table">
            <a:tbl>
              <a:tblPr firstRow="1" firstCol="1" bandRow="1">
                <a:tableStyleId>{5C22544A-7EE6-4342-B048-85BDC9FD1C3A}</a:tableStyleId>
              </a:tblPr>
              <a:tblGrid>
                <a:gridCol w="1707776">
                  <a:extLst>
                    <a:ext uri="{9D8B030D-6E8A-4147-A177-3AD203B41FA5}">
                      <a16:colId xmlns:a16="http://schemas.microsoft.com/office/drawing/2014/main" val="3387252068"/>
                    </a:ext>
                  </a:extLst>
                </a:gridCol>
                <a:gridCol w="2299448">
                  <a:extLst>
                    <a:ext uri="{9D8B030D-6E8A-4147-A177-3AD203B41FA5}">
                      <a16:colId xmlns:a16="http://schemas.microsoft.com/office/drawing/2014/main" val="869980844"/>
                    </a:ext>
                  </a:extLst>
                </a:gridCol>
                <a:gridCol w="5136439">
                  <a:extLst>
                    <a:ext uri="{9D8B030D-6E8A-4147-A177-3AD203B41FA5}">
                      <a16:colId xmlns:a16="http://schemas.microsoft.com/office/drawing/2014/main" val="2490948412"/>
                    </a:ext>
                  </a:extLst>
                </a:gridCol>
                <a:gridCol w="3048337">
                  <a:extLst>
                    <a:ext uri="{9D8B030D-6E8A-4147-A177-3AD203B41FA5}">
                      <a16:colId xmlns:a16="http://schemas.microsoft.com/office/drawing/2014/main" val="3416334463"/>
                    </a:ext>
                  </a:extLst>
                </a:gridCol>
              </a:tblGrid>
              <a:tr h="235375">
                <a:tc>
                  <a:txBody>
                    <a:bodyPr/>
                    <a:lstStyle/>
                    <a:p>
                      <a:pPr algn="just">
                        <a:lnSpc>
                          <a:spcPct val="107000"/>
                        </a:lnSpc>
                        <a:spcAft>
                          <a:spcPts val="800"/>
                        </a:spcAft>
                      </a:pPr>
                      <a:r>
                        <a:rPr lang="en-US" sz="1400">
                          <a:effectLst/>
                        </a:rPr>
                        <a:t>Pillar</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Criteria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Sub-criteria/ Indicator</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Binary variable</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extLst>
                  <a:ext uri="{0D108BD9-81ED-4DB2-BD59-A6C34878D82A}">
                    <a16:rowId xmlns:a16="http://schemas.microsoft.com/office/drawing/2014/main" val="3199461555"/>
                  </a:ext>
                </a:extLst>
              </a:tr>
              <a:tr h="2635862">
                <a:tc rowSpan="3">
                  <a:txBody>
                    <a:bodyPr/>
                    <a:lstStyle/>
                    <a:p>
                      <a:pPr algn="just">
                        <a:lnSpc>
                          <a:spcPct val="107000"/>
                        </a:lnSpc>
                        <a:spcAft>
                          <a:spcPts val="800"/>
                        </a:spcAft>
                      </a:pPr>
                      <a:r>
                        <a:rPr lang="en-US" sz="1400">
                          <a:effectLst/>
                        </a:rPr>
                        <a:t>Environmental</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GB" sz="1400">
                          <a:effectLst/>
                        </a:rPr>
                        <a:t>1. Building management</a:t>
                      </a:r>
                      <a:endParaRPr lang="pl-PL" sz="1400">
                        <a:effectLst/>
                      </a:endParaRPr>
                    </a:p>
                    <a:p>
                      <a:pPr algn="just">
                        <a:lnSpc>
                          <a:spcPct val="107000"/>
                        </a:lnSpc>
                        <a:spcAft>
                          <a:spcPts val="800"/>
                        </a:spcAft>
                      </a:pPr>
                      <a:r>
                        <a:rPr lang="en-US"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a. Energy efficiency in existing municipal buildings </a:t>
                      </a:r>
                      <a:endParaRPr lang="pl-PL" sz="1400" dirty="0">
                        <a:effectLst/>
                      </a:endParaRPr>
                    </a:p>
                    <a:p>
                      <a:pPr algn="just">
                        <a:lnSpc>
                          <a:spcPct val="107000"/>
                        </a:lnSpc>
                        <a:spcAft>
                          <a:spcPts val="800"/>
                        </a:spcAft>
                      </a:pPr>
                      <a:r>
                        <a:rPr lang="en-US" sz="1400" dirty="0">
                          <a:effectLst/>
                        </a:rPr>
                        <a:t>b. Energy efficiency in newly built municipal buildings </a:t>
                      </a:r>
                      <a:endParaRPr lang="pl-PL" sz="1400" dirty="0">
                        <a:effectLst/>
                      </a:endParaRPr>
                    </a:p>
                    <a:p>
                      <a:pPr algn="just">
                        <a:lnSpc>
                          <a:spcPct val="107000"/>
                        </a:lnSpc>
                        <a:spcAft>
                          <a:spcPts val="800"/>
                        </a:spcAft>
                      </a:pPr>
                      <a:r>
                        <a:rPr lang="en-GB" sz="1400" dirty="0">
                          <a:effectLst/>
                        </a:rPr>
                        <a:t>c. Usage of green energy </a:t>
                      </a:r>
                      <a:r>
                        <a:rPr lang="en-US" sz="1400" dirty="0">
                          <a:effectLst/>
                        </a:rPr>
                        <a:t>in existing municipal buildings</a:t>
                      </a:r>
                      <a:endParaRPr lang="pl-PL" sz="1400" dirty="0">
                        <a:effectLst/>
                      </a:endParaRPr>
                    </a:p>
                    <a:p>
                      <a:pPr algn="just">
                        <a:lnSpc>
                          <a:spcPct val="107000"/>
                        </a:lnSpc>
                        <a:spcAft>
                          <a:spcPts val="800"/>
                        </a:spcAft>
                      </a:pPr>
                      <a:r>
                        <a:rPr lang="en-GB" sz="1400" dirty="0">
                          <a:effectLst/>
                        </a:rPr>
                        <a:t>d. Usage of green energy </a:t>
                      </a:r>
                      <a:r>
                        <a:rPr lang="en-US" sz="1400" dirty="0">
                          <a:effectLst/>
                        </a:rPr>
                        <a:t>in newly built municipal buildings</a:t>
                      </a:r>
                      <a:endParaRPr lang="pl-PL" sz="1400" dirty="0">
                        <a:effectLst/>
                      </a:endParaRPr>
                    </a:p>
                    <a:p>
                      <a:pPr algn="just">
                        <a:lnSpc>
                          <a:spcPct val="107000"/>
                        </a:lnSpc>
                        <a:spcAft>
                          <a:spcPts val="800"/>
                        </a:spcAft>
                      </a:pPr>
                      <a:r>
                        <a:rPr lang="en-US" sz="1400" dirty="0">
                          <a:effectLst/>
                        </a:rPr>
                        <a:t>e. Improving the sustainability of construction of new municipal buildings</a:t>
                      </a:r>
                      <a:endParaRPr lang="pl-PL" sz="1400" dirty="0">
                        <a:effectLst/>
                      </a:endParaRPr>
                    </a:p>
                    <a:p>
                      <a:pPr algn="just">
                        <a:lnSpc>
                          <a:spcPct val="107000"/>
                        </a:lnSpc>
                        <a:spcAft>
                          <a:spcPts val="800"/>
                        </a:spcAft>
                      </a:pPr>
                      <a:r>
                        <a:rPr lang="en-US" sz="1400" dirty="0">
                          <a:effectLst/>
                        </a:rPr>
                        <a:t>f. Improving the sustainability of renovation of buildings</a:t>
                      </a:r>
                      <a:endParaRPr lang="pl-PL" sz="1400" dirty="0">
                        <a:effectLst/>
                      </a:endParaRPr>
                    </a:p>
                    <a:p>
                      <a:pPr algn="just">
                        <a:lnSpc>
                          <a:spcPct val="107000"/>
                        </a:lnSpc>
                        <a:spcAft>
                          <a:spcPts val="800"/>
                        </a:spcAft>
                      </a:pPr>
                      <a:r>
                        <a:rPr lang="en-GB"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var_ ecol_1_1</a:t>
                      </a:r>
                      <a:endParaRPr lang="pl-PL" sz="1400" dirty="0">
                        <a:effectLst/>
                      </a:endParaRPr>
                    </a:p>
                    <a:p>
                      <a:pPr algn="just">
                        <a:lnSpc>
                          <a:spcPct val="107000"/>
                        </a:lnSpc>
                        <a:spcAft>
                          <a:spcPts val="800"/>
                        </a:spcAft>
                      </a:pPr>
                      <a:r>
                        <a:rPr lang="en-US" sz="1400" dirty="0">
                          <a:effectLst/>
                        </a:rPr>
                        <a:t> var_ ecol_1_2</a:t>
                      </a:r>
                      <a:endParaRPr lang="pl-PL" sz="1400" dirty="0">
                        <a:effectLst/>
                      </a:endParaRPr>
                    </a:p>
                    <a:p>
                      <a:pPr algn="just">
                        <a:lnSpc>
                          <a:spcPct val="107000"/>
                        </a:lnSpc>
                        <a:spcAft>
                          <a:spcPts val="800"/>
                        </a:spcAft>
                      </a:pPr>
                      <a:r>
                        <a:rPr lang="en-US" sz="1400" dirty="0">
                          <a:effectLst/>
                        </a:rPr>
                        <a:t> var_ ecol_1_3</a:t>
                      </a:r>
                      <a:endParaRPr lang="pl-PL" sz="1400" dirty="0">
                        <a:effectLst/>
                      </a:endParaRPr>
                    </a:p>
                    <a:p>
                      <a:pPr algn="just">
                        <a:lnSpc>
                          <a:spcPct val="107000"/>
                        </a:lnSpc>
                        <a:spcAft>
                          <a:spcPts val="800"/>
                        </a:spcAft>
                      </a:pPr>
                      <a:r>
                        <a:rPr lang="en-US" sz="1400" dirty="0">
                          <a:effectLst/>
                        </a:rPr>
                        <a:t> var_ ecol_1_4</a:t>
                      </a:r>
                      <a:endParaRPr lang="pl-PL" sz="1400" dirty="0">
                        <a:effectLst/>
                      </a:endParaRPr>
                    </a:p>
                    <a:p>
                      <a:pPr algn="just">
                        <a:lnSpc>
                          <a:spcPct val="107000"/>
                        </a:lnSpc>
                        <a:spcAft>
                          <a:spcPts val="800"/>
                        </a:spcAft>
                      </a:pPr>
                      <a:r>
                        <a:rPr lang="en-US" sz="1400" dirty="0">
                          <a:effectLst/>
                        </a:rPr>
                        <a:t> var_ ecol_1_5</a:t>
                      </a:r>
                      <a:endParaRPr lang="pl-PL" sz="1400" dirty="0">
                        <a:effectLst/>
                      </a:endParaRPr>
                    </a:p>
                    <a:p>
                      <a:pPr algn="just">
                        <a:lnSpc>
                          <a:spcPct val="107000"/>
                        </a:lnSpc>
                        <a:spcAft>
                          <a:spcPts val="800"/>
                        </a:spcAft>
                      </a:pPr>
                      <a:r>
                        <a:rPr lang="en-US" sz="1400" dirty="0">
                          <a:effectLst/>
                        </a:rPr>
                        <a:t> var_ ecol_1_6</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extLst>
                  <a:ext uri="{0D108BD9-81ED-4DB2-BD59-A6C34878D82A}">
                    <a16:rowId xmlns:a16="http://schemas.microsoft.com/office/drawing/2014/main" val="407192269"/>
                  </a:ext>
                </a:extLst>
              </a:tr>
              <a:tr h="2028957">
                <a:tc vMerge="1">
                  <a:txBody>
                    <a:bodyPr/>
                    <a:lstStyle/>
                    <a:p>
                      <a:endParaRPr lang="pl-PL"/>
                    </a:p>
                  </a:txBody>
                  <a:tcPr/>
                </a:tc>
                <a:tc>
                  <a:txBody>
                    <a:bodyPr/>
                    <a:lstStyle/>
                    <a:p>
                      <a:pPr>
                        <a:lnSpc>
                          <a:spcPct val="107000"/>
                        </a:lnSpc>
                        <a:spcAft>
                          <a:spcPts val="800"/>
                        </a:spcAft>
                      </a:pPr>
                      <a:r>
                        <a:rPr lang="en-GB" sz="1400">
                          <a:effectLst/>
                        </a:rPr>
                        <a:t>2. Waste management</a:t>
                      </a:r>
                      <a:endParaRPr lang="pl-PL" sz="1400">
                        <a:effectLst/>
                      </a:endParaRPr>
                    </a:p>
                    <a:p>
                      <a:pPr algn="just">
                        <a:lnSpc>
                          <a:spcPct val="107000"/>
                        </a:lnSpc>
                        <a:spcAft>
                          <a:spcPts val="800"/>
                        </a:spcAft>
                      </a:pPr>
                      <a:r>
                        <a:rPr lang="en-US"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GB" sz="1400" dirty="0">
                          <a:effectLst/>
                        </a:rPr>
                        <a:t>a. Reducing</a:t>
                      </a:r>
                      <a:endParaRPr lang="pl-PL" sz="1400" dirty="0">
                        <a:effectLst/>
                      </a:endParaRPr>
                    </a:p>
                    <a:p>
                      <a:pPr algn="just">
                        <a:lnSpc>
                          <a:spcPct val="107000"/>
                        </a:lnSpc>
                        <a:spcAft>
                          <a:spcPts val="800"/>
                        </a:spcAft>
                      </a:pPr>
                      <a:r>
                        <a:rPr lang="en-GB" sz="1400" dirty="0">
                          <a:effectLst/>
                        </a:rPr>
                        <a:t>b. Reusing</a:t>
                      </a:r>
                      <a:endParaRPr lang="pl-PL" sz="1400" dirty="0">
                        <a:effectLst/>
                      </a:endParaRPr>
                    </a:p>
                    <a:p>
                      <a:pPr algn="just">
                        <a:lnSpc>
                          <a:spcPct val="107000"/>
                        </a:lnSpc>
                        <a:spcAft>
                          <a:spcPts val="800"/>
                        </a:spcAft>
                      </a:pPr>
                      <a:r>
                        <a:rPr lang="en-GB" sz="1400" dirty="0">
                          <a:effectLst/>
                        </a:rPr>
                        <a:t>c. Recycling</a:t>
                      </a:r>
                      <a:endParaRPr lang="pl-PL" sz="1400" dirty="0">
                        <a:effectLst/>
                      </a:endParaRPr>
                    </a:p>
                    <a:p>
                      <a:pPr algn="just">
                        <a:lnSpc>
                          <a:spcPct val="107000"/>
                        </a:lnSpc>
                        <a:spcAft>
                          <a:spcPts val="800"/>
                        </a:spcAft>
                      </a:pPr>
                      <a:r>
                        <a:rPr lang="en-US" sz="1400" dirty="0">
                          <a:effectLst/>
                        </a:rPr>
                        <a:t>d. Composting bio-waste</a:t>
                      </a:r>
                      <a:endParaRPr lang="pl-PL" sz="1400" dirty="0">
                        <a:effectLst/>
                      </a:endParaRPr>
                    </a:p>
                    <a:p>
                      <a:pPr algn="just">
                        <a:lnSpc>
                          <a:spcPct val="107000"/>
                        </a:lnSpc>
                        <a:spcAft>
                          <a:spcPts val="800"/>
                        </a:spcAft>
                      </a:pPr>
                      <a:r>
                        <a:rPr lang="en-US" sz="1400" dirty="0">
                          <a:effectLst/>
                        </a:rPr>
                        <a:t>e. Circular resource management</a:t>
                      </a:r>
                      <a:endParaRPr lang="pl-PL" sz="1400" dirty="0">
                        <a:effectLst/>
                      </a:endParaRPr>
                    </a:p>
                    <a:p>
                      <a:pPr algn="just">
                        <a:lnSpc>
                          <a:spcPct val="107000"/>
                        </a:lnSpc>
                        <a:spcAft>
                          <a:spcPts val="800"/>
                        </a:spcAft>
                      </a:pPr>
                      <a:r>
                        <a:rPr lang="en-US" sz="1400" dirty="0">
                          <a:effectLst/>
                        </a:rPr>
                        <a:t>f. Education into reasonable consumption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var_ ecol_2_1</a:t>
                      </a:r>
                      <a:endParaRPr lang="pl-PL" sz="1400" dirty="0">
                        <a:effectLst/>
                      </a:endParaRPr>
                    </a:p>
                    <a:p>
                      <a:pPr algn="just">
                        <a:lnSpc>
                          <a:spcPct val="107000"/>
                        </a:lnSpc>
                        <a:spcAft>
                          <a:spcPts val="800"/>
                        </a:spcAft>
                      </a:pPr>
                      <a:r>
                        <a:rPr lang="en-US" sz="1400" dirty="0">
                          <a:effectLst/>
                        </a:rPr>
                        <a:t>var_ ecol_2_2</a:t>
                      </a:r>
                      <a:endParaRPr lang="pl-PL" sz="1400" dirty="0">
                        <a:effectLst/>
                      </a:endParaRPr>
                    </a:p>
                    <a:p>
                      <a:pPr algn="just">
                        <a:lnSpc>
                          <a:spcPct val="107000"/>
                        </a:lnSpc>
                        <a:spcAft>
                          <a:spcPts val="800"/>
                        </a:spcAft>
                      </a:pPr>
                      <a:r>
                        <a:rPr lang="en-US" sz="1400" dirty="0">
                          <a:effectLst/>
                        </a:rPr>
                        <a:t>var_ ecol_2_3</a:t>
                      </a:r>
                      <a:endParaRPr lang="pl-PL" sz="1400" dirty="0">
                        <a:effectLst/>
                      </a:endParaRPr>
                    </a:p>
                    <a:p>
                      <a:pPr algn="just">
                        <a:lnSpc>
                          <a:spcPct val="107000"/>
                        </a:lnSpc>
                        <a:spcAft>
                          <a:spcPts val="800"/>
                        </a:spcAft>
                      </a:pPr>
                      <a:r>
                        <a:rPr lang="en-US" sz="1400" dirty="0">
                          <a:effectLst/>
                        </a:rPr>
                        <a:t>var_ ecol_2_4</a:t>
                      </a:r>
                      <a:endParaRPr lang="pl-PL" sz="1400" dirty="0">
                        <a:effectLst/>
                      </a:endParaRPr>
                    </a:p>
                    <a:p>
                      <a:pPr algn="just">
                        <a:lnSpc>
                          <a:spcPct val="107000"/>
                        </a:lnSpc>
                        <a:spcAft>
                          <a:spcPts val="800"/>
                        </a:spcAft>
                      </a:pPr>
                      <a:r>
                        <a:rPr lang="en-US" sz="1400" dirty="0">
                          <a:effectLst/>
                        </a:rPr>
                        <a:t>var_ ecol_2_5</a:t>
                      </a:r>
                      <a:endParaRPr lang="pl-PL" sz="1400" dirty="0">
                        <a:effectLst/>
                      </a:endParaRPr>
                    </a:p>
                    <a:p>
                      <a:pPr algn="just">
                        <a:lnSpc>
                          <a:spcPct val="107000"/>
                        </a:lnSpc>
                        <a:spcAft>
                          <a:spcPts val="800"/>
                        </a:spcAft>
                      </a:pPr>
                      <a:r>
                        <a:rPr lang="en-US" sz="1400" dirty="0">
                          <a:effectLst/>
                        </a:rPr>
                        <a:t> var_ ecol_2_6</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extLst>
                  <a:ext uri="{0D108BD9-81ED-4DB2-BD59-A6C34878D82A}">
                    <a16:rowId xmlns:a16="http://schemas.microsoft.com/office/drawing/2014/main" val="2528459241"/>
                  </a:ext>
                </a:extLst>
              </a:tr>
              <a:tr h="2239556">
                <a:tc vMerge="1">
                  <a:txBody>
                    <a:bodyPr/>
                    <a:lstStyle/>
                    <a:p>
                      <a:endParaRPr lang="pl-PL"/>
                    </a:p>
                  </a:txBody>
                  <a:tcPr/>
                </a:tc>
                <a:tc>
                  <a:txBody>
                    <a:bodyPr/>
                    <a:lstStyle/>
                    <a:p>
                      <a:pPr>
                        <a:lnSpc>
                          <a:spcPct val="107000"/>
                        </a:lnSpc>
                        <a:spcAft>
                          <a:spcPts val="800"/>
                        </a:spcAft>
                      </a:pPr>
                      <a:r>
                        <a:rPr lang="en-GB" sz="1400">
                          <a:effectLst/>
                        </a:rPr>
                        <a:t>3. Water management</a:t>
                      </a:r>
                      <a:endParaRPr lang="pl-PL" sz="1400">
                        <a:effectLst/>
                      </a:endParaRPr>
                    </a:p>
                    <a:p>
                      <a:pPr algn="just">
                        <a:lnSpc>
                          <a:spcPct val="107000"/>
                        </a:lnSpc>
                        <a:spcAft>
                          <a:spcPts val="800"/>
                        </a:spcAft>
                      </a:pPr>
                      <a:r>
                        <a:rPr lang="en-US"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GB" sz="1400">
                          <a:effectLst/>
                        </a:rPr>
                        <a:t>a. Preserving water quality incl. drinking water</a:t>
                      </a:r>
                      <a:endParaRPr lang="pl-PL" sz="1400">
                        <a:effectLst/>
                      </a:endParaRPr>
                    </a:p>
                    <a:p>
                      <a:pPr algn="just">
                        <a:lnSpc>
                          <a:spcPct val="107000"/>
                        </a:lnSpc>
                        <a:spcAft>
                          <a:spcPts val="800"/>
                        </a:spcAft>
                      </a:pPr>
                      <a:r>
                        <a:rPr lang="en-GB" sz="1400">
                          <a:effectLst/>
                        </a:rPr>
                        <a:t>b. Preserving water quantity</a:t>
                      </a:r>
                      <a:endParaRPr lang="pl-PL" sz="1400">
                        <a:effectLst/>
                      </a:endParaRPr>
                    </a:p>
                    <a:p>
                      <a:pPr algn="just">
                        <a:lnSpc>
                          <a:spcPct val="107000"/>
                        </a:lnSpc>
                        <a:spcAft>
                          <a:spcPts val="800"/>
                        </a:spcAft>
                      </a:pPr>
                      <a:r>
                        <a:rPr lang="en-US" sz="1400">
                          <a:effectLst/>
                        </a:rPr>
                        <a:t>c. Combatting the growing risk of flooding</a:t>
                      </a:r>
                      <a:endParaRPr lang="pl-PL" sz="1400">
                        <a:effectLst/>
                      </a:endParaRPr>
                    </a:p>
                    <a:p>
                      <a:pPr algn="just">
                        <a:lnSpc>
                          <a:spcPct val="107000"/>
                        </a:lnSpc>
                        <a:spcAft>
                          <a:spcPts val="800"/>
                        </a:spcAft>
                      </a:pPr>
                      <a:r>
                        <a:rPr lang="en-US" sz="1400">
                          <a:effectLst/>
                        </a:rPr>
                        <a:t>d. Combatting the growing risk of drought</a:t>
                      </a:r>
                      <a:endParaRPr lang="pl-PL" sz="1400">
                        <a:effectLst/>
                      </a:endParaRPr>
                    </a:p>
                    <a:p>
                      <a:pPr algn="just">
                        <a:lnSpc>
                          <a:spcPct val="107000"/>
                        </a:lnSpc>
                        <a:spcAft>
                          <a:spcPts val="800"/>
                        </a:spcAft>
                      </a:pPr>
                      <a:r>
                        <a:rPr lang="en-US" sz="1400">
                          <a:effectLst/>
                        </a:rPr>
                        <a:t>e. Maintaining blue mesh allover the surface of the city</a:t>
                      </a:r>
                      <a:endParaRPr lang="pl-PL" sz="1400">
                        <a:effectLst/>
                      </a:endParaRPr>
                    </a:p>
                    <a:p>
                      <a:pPr algn="just">
                        <a:lnSpc>
                          <a:spcPct val="107000"/>
                        </a:lnSpc>
                        <a:spcAft>
                          <a:spcPts val="800"/>
                        </a:spcAft>
                      </a:pPr>
                      <a:r>
                        <a:rPr lang="en-GB"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tc>
                  <a:txBody>
                    <a:bodyPr/>
                    <a:lstStyle/>
                    <a:p>
                      <a:pPr algn="just">
                        <a:lnSpc>
                          <a:spcPct val="107000"/>
                        </a:lnSpc>
                        <a:spcAft>
                          <a:spcPts val="800"/>
                        </a:spcAft>
                      </a:pPr>
                      <a:r>
                        <a:rPr lang="en-US" sz="1400" dirty="0">
                          <a:effectLst/>
                        </a:rPr>
                        <a:t>var_ ecol_3_1 </a:t>
                      </a:r>
                      <a:endParaRPr lang="pl-PL" sz="1400" dirty="0">
                        <a:effectLst/>
                      </a:endParaRPr>
                    </a:p>
                    <a:p>
                      <a:pPr algn="just">
                        <a:lnSpc>
                          <a:spcPct val="107000"/>
                        </a:lnSpc>
                        <a:spcAft>
                          <a:spcPts val="800"/>
                        </a:spcAft>
                      </a:pPr>
                      <a:r>
                        <a:rPr lang="en-US" sz="1400" dirty="0">
                          <a:effectLst/>
                        </a:rPr>
                        <a:t> var_ ecol_3_2</a:t>
                      </a:r>
                      <a:endParaRPr lang="pl-PL" sz="1400" dirty="0">
                        <a:effectLst/>
                      </a:endParaRPr>
                    </a:p>
                    <a:p>
                      <a:pPr algn="just">
                        <a:lnSpc>
                          <a:spcPct val="107000"/>
                        </a:lnSpc>
                        <a:spcAft>
                          <a:spcPts val="800"/>
                        </a:spcAft>
                      </a:pPr>
                      <a:r>
                        <a:rPr lang="en-US" sz="1400" dirty="0">
                          <a:effectLst/>
                        </a:rPr>
                        <a:t> var_ ecol_3_3</a:t>
                      </a:r>
                      <a:endParaRPr lang="pl-PL" sz="1400" dirty="0">
                        <a:effectLst/>
                      </a:endParaRPr>
                    </a:p>
                    <a:p>
                      <a:pPr algn="just">
                        <a:lnSpc>
                          <a:spcPct val="107000"/>
                        </a:lnSpc>
                        <a:spcAft>
                          <a:spcPts val="800"/>
                        </a:spcAft>
                      </a:pPr>
                      <a:r>
                        <a:rPr lang="en-US" sz="1400" dirty="0">
                          <a:effectLst/>
                        </a:rPr>
                        <a:t> var_ ecol_3_4</a:t>
                      </a:r>
                      <a:endParaRPr lang="pl-PL" sz="1400" dirty="0">
                        <a:effectLst/>
                      </a:endParaRPr>
                    </a:p>
                    <a:p>
                      <a:pPr algn="just">
                        <a:lnSpc>
                          <a:spcPct val="107000"/>
                        </a:lnSpc>
                        <a:spcAft>
                          <a:spcPts val="800"/>
                        </a:spcAft>
                      </a:pPr>
                      <a:r>
                        <a:rPr lang="en-US" sz="1400" dirty="0">
                          <a:effectLst/>
                        </a:rPr>
                        <a:t> var_ ecol_3_5</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847" marR="26847" marT="0" marB="0"/>
                </a:tc>
                <a:extLst>
                  <a:ext uri="{0D108BD9-81ED-4DB2-BD59-A6C34878D82A}">
                    <a16:rowId xmlns:a16="http://schemas.microsoft.com/office/drawing/2014/main" val="658872148"/>
                  </a:ext>
                </a:extLst>
              </a:tr>
            </a:tbl>
          </a:graphicData>
        </a:graphic>
      </p:graphicFrame>
    </p:spTree>
    <p:extLst>
      <p:ext uri="{BB962C8B-B14F-4D97-AF65-F5344CB8AC3E}">
        <p14:creationId xmlns:p14="http://schemas.microsoft.com/office/powerpoint/2010/main" val="209320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E1FB81-3D9D-3067-FE87-B62F8141FFC2}"/>
              </a:ext>
            </a:extLst>
          </p:cNvPr>
          <p:cNvSpPr>
            <a:spLocks noGrp="1"/>
          </p:cNvSpPr>
          <p:nvPr>
            <p:ph idx="1"/>
          </p:nvPr>
        </p:nvSpPr>
        <p:spPr/>
        <p:txBody>
          <a:bodyPr/>
          <a:lstStyle/>
          <a:p>
            <a:endParaRPr lang="pl-PL"/>
          </a:p>
        </p:txBody>
      </p:sp>
      <p:graphicFrame>
        <p:nvGraphicFramePr>
          <p:cNvPr id="4" name="Content Placeholder 3">
            <a:extLst>
              <a:ext uri="{FF2B5EF4-FFF2-40B4-BE49-F238E27FC236}">
                <a16:creationId xmlns:a16="http://schemas.microsoft.com/office/drawing/2014/main" id="{4D57DE30-49EB-9165-25FB-CF7D87E710D6}"/>
              </a:ext>
            </a:extLst>
          </p:cNvPr>
          <p:cNvGraphicFramePr>
            <a:graphicFrameLocks/>
          </p:cNvGraphicFramePr>
          <p:nvPr>
            <p:extLst>
              <p:ext uri="{D42A27DB-BD31-4B8C-83A1-F6EECF244321}">
                <p14:modId xmlns:p14="http://schemas.microsoft.com/office/powerpoint/2010/main" val="2404877158"/>
              </p:ext>
            </p:extLst>
          </p:nvPr>
        </p:nvGraphicFramePr>
        <p:xfrm>
          <a:off x="-85344" y="1"/>
          <a:ext cx="12277345" cy="7059323"/>
        </p:xfrm>
        <a:graphic>
          <a:graphicData uri="http://schemas.openxmlformats.org/drawingml/2006/table">
            <a:tbl>
              <a:tblPr firstRow="1" firstCol="1" bandRow="1">
                <a:tableStyleId>{5C22544A-7EE6-4342-B048-85BDC9FD1C3A}</a:tableStyleId>
              </a:tblPr>
              <a:tblGrid>
                <a:gridCol w="814439">
                  <a:extLst>
                    <a:ext uri="{9D8B030D-6E8A-4147-A177-3AD203B41FA5}">
                      <a16:colId xmlns:a16="http://schemas.microsoft.com/office/drawing/2014/main" val="517635454"/>
                    </a:ext>
                  </a:extLst>
                </a:gridCol>
                <a:gridCol w="1969860">
                  <a:extLst>
                    <a:ext uri="{9D8B030D-6E8A-4147-A177-3AD203B41FA5}">
                      <a16:colId xmlns:a16="http://schemas.microsoft.com/office/drawing/2014/main" val="99820548"/>
                    </a:ext>
                  </a:extLst>
                </a:gridCol>
                <a:gridCol w="7722516">
                  <a:extLst>
                    <a:ext uri="{9D8B030D-6E8A-4147-A177-3AD203B41FA5}">
                      <a16:colId xmlns:a16="http://schemas.microsoft.com/office/drawing/2014/main" val="546099421"/>
                    </a:ext>
                  </a:extLst>
                </a:gridCol>
                <a:gridCol w="1770530">
                  <a:extLst>
                    <a:ext uri="{9D8B030D-6E8A-4147-A177-3AD203B41FA5}">
                      <a16:colId xmlns:a16="http://schemas.microsoft.com/office/drawing/2014/main" val="2775137646"/>
                    </a:ext>
                  </a:extLst>
                </a:gridCol>
              </a:tblGrid>
              <a:tr h="459750">
                <a:tc rowSpan="4">
                  <a:txBody>
                    <a:bodyPr/>
                    <a:lstStyle/>
                    <a:p>
                      <a:pPr algn="just">
                        <a:lnSpc>
                          <a:spcPct val="107000"/>
                        </a:lnSpc>
                        <a:spcAft>
                          <a:spcPts val="800"/>
                        </a:spcAft>
                      </a:pPr>
                      <a:r>
                        <a:rPr lang="en-US" sz="1600" dirty="0">
                          <a:effectLst/>
                        </a:rPr>
                        <a:t>Environmental</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Criteria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Sub-criteria/ Indicator</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Binary variable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034499"/>
                  </a:ext>
                </a:extLst>
              </a:tr>
              <a:tr h="1885243">
                <a:tc vMerge="1">
                  <a:txBody>
                    <a:bodyPr/>
                    <a:lstStyle/>
                    <a:p>
                      <a:endParaRPr lang="pl-PL"/>
                    </a:p>
                  </a:txBody>
                  <a:tcPr/>
                </a:tc>
                <a:tc>
                  <a:txBody>
                    <a:bodyPr/>
                    <a:lstStyle/>
                    <a:p>
                      <a:pPr algn="just">
                        <a:lnSpc>
                          <a:spcPct val="100000"/>
                        </a:lnSpc>
                        <a:spcAft>
                          <a:spcPts val="800"/>
                        </a:spcAft>
                      </a:pPr>
                      <a:r>
                        <a:rPr lang="en-GB" sz="1400" dirty="0">
                          <a:effectLst/>
                        </a:rPr>
                        <a:t>4. Green personal mobility</a:t>
                      </a:r>
                      <a:endParaRPr lang="pl-PL" sz="1400" dirty="0">
                        <a:effectLst/>
                      </a:endParaRPr>
                    </a:p>
                    <a:p>
                      <a:pPr algn="just">
                        <a:lnSpc>
                          <a:spcPct val="100000"/>
                        </a:lnSpc>
                        <a:spcAft>
                          <a:spcPts val="800"/>
                        </a:spcAft>
                      </a:pP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gn="just">
                        <a:lnSpc>
                          <a:spcPct val="100000"/>
                        </a:lnSpc>
                        <a:spcAft>
                          <a:spcPts val="800"/>
                        </a:spcAft>
                      </a:pPr>
                      <a:r>
                        <a:rPr lang="en-GB" sz="1400" dirty="0">
                          <a:effectLst/>
                        </a:rPr>
                        <a:t>a. Aid for public transportation</a:t>
                      </a:r>
                      <a:endParaRPr lang="pl-PL" sz="1400" dirty="0">
                        <a:effectLst/>
                      </a:endParaRPr>
                    </a:p>
                    <a:p>
                      <a:pPr algn="just">
                        <a:lnSpc>
                          <a:spcPct val="100000"/>
                        </a:lnSpc>
                        <a:spcAft>
                          <a:spcPts val="800"/>
                        </a:spcAft>
                      </a:pPr>
                      <a:r>
                        <a:rPr lang="en-GB" sz="1400" dirty="0">
                          <a:effectLst/>
                        </a:rPr>
                        <a:t>b. Pricing instruments (distinction between low – carbon and traditional transportation)</a:t>
                      </a:r>
                      <a:endParaRPr lang="pl-PL" sz="1400" dirty="0">
                        <a:effectLst/>
                      </a:endParaRPr>
                    </a:p>
                    <a:p>
                      <a:pPr algn="just">
                        <a:lnSpc>
                          <a:spcPct val="100000"/>
                        </a:lnSpc>
                        <a:spcAft>
                          <a:spcPts val="800"/>
                        </a:spcAft>
                      </a:pPr>
                      <a:r>
                        <a:rPr lang="en-GB" sz="1400" dirty="0">
                          <a:effectLst/>
                        </a:rPr>
                        <a:t>c. Optimisation of road usage and traffic management</a:t>
                      </a:r>
                      <a:endParaRPr lang="pl-PL" sz="1400" dirty="0">
                        <a:effectLst/>
                      </a:endParaRPr>
                    </a:p>
                    <a:p>
                      <a:pPr algn="just">
                        <a:lnSpc>
                          <a:spcPct val="100000"/>
                        </a:lnSpc>
                        <a:spcAft>
                          <a:spcPts val="800"/>
                        </a:spcAft>
                      </a:pPr>
                      <a:r>
                        <a:rPr lang="en-GB" sz="1400" dirty="0">
                          <a:effectLst/>
                        </a:rPr>
                        <a:t>d. Parking spaces policy</a:t>
                      </a:r>
                      <a:endParaRPr lang="pl-PL" sz="1400" dirty="0">
                        <a:effectLst/>
                      </a:endParaRPr>
                    </a:p>
                    <a:p>
                      <a:pPr algn="just">
                        <a:lnSpc>
                          <a:spcPct val="100000"/>
                        </a:lnSpc>
                        <a:spcAft>
                          <a:spcPts val="800"/>
                        </a:spcAft>
                      </a:pPr>
                      <a:r>
                        <a:rPr lang="en-GB" sz="1400" dirty="0">
                          <a:effectLst/>
                        </a:rPr>
                        <a:t>e. Zero emission mobility incentives</a:t>
                      </a:r>
                      <a:endParaRPr lang="pl-PL" sz="1400" dirty="0">
                        <a:effectLst/>
                      </a:endParaRPr>
                    </a:p>
                    <a:p>
                      <a:pPr algn="just">
                        <a:lnSpc>
                          <a:spcPct val="100000"/>
                        </a:lnSpc>
                        <a:spcAft>
                          <a:spcPts val="800"/>
                        </a:spcAft>
                      </a:pPr>
                      <a:r>
                        <a:rPr lang="en-GB" sz="1400" dirty="0">
                          <a:effectLst/>
                        </a:rPr>
                        <a:t>f. Promotion of shared transportation (car sharing, car pooling)</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gn="just">
                        <a:lnSpc>
                          <a:spcPct val="100000"/>
                        </a:lnSpc>
                        <a:spcAft>
                          <a:spcPts val="800"/>
                        </a:spcAft>
                      </a:pPr>
                      <a:r>
                        <a:rPr lang="en-US" sz="1400" dirty="0">
                          <a:effectLst/>
                        </a:rPr>
                        <a:t>var_ ecol_4_1 </a:t>
                      </a:r>
                      <a:endParaRPr lang="pl-PL" sz="1400" dirty="0">
                        <a:effectLst/>
                      </a:endParaRPr>
                    </a:p>
                    <a:p>
                      <a:pPr algn="just">
                        <a:lnSpc>
                          <a:spcPct val="100000"/>
                        </a:lnSpc>
                        <a:spcAft>
                          <a:spcPts val="800"/>
                        </a:spcAft>
                      </a:pPr>
                      <a:r>
                        <a:rPr lang="en-US" sz="1400" dirty="0">
                          <a:effectLst/>
                        </a:rPr>
                        <a:t>  var_ ecol_4_2</a:t>
                      </a:r>
                      <a:endParaRPr lang="pl-PL" sz="1400" dirty="0">
                        <a:effectLst/>
                      </a:endParaRPr>
                    </a:p>
                    <a:p>
                      <a:pPr algn="just">
                        <a:lnSpc>
                          <a:spcPct val="100000"/>
                        </a:lnSpc>
                        <a:spcAft>
                          <a:spcPts val="800"/>
                        </a:spcAft>
                      </a:pPr>
                      <a:r>
                        <a:rPr lang="en-US" sz="1400" dirty="0">
                          <a:effectLst/>
                        </a:rPr>
                        <a:t>  var_ ecol_4_3</a:t>
                      </a:r>
                      <a:endParaRPr lang="pl-PL" sz="1400" dirty="0">
                        <a:effectLst/>
                      </a:endParaRPr>
                    </a:p>
                    <a:p>
                      <a:pPr algn="just">
                        <a:lnSpc>
                          <a:spcPct val="100000"/>
                        </a:lnSpc>
                        <a:spcAft>
                          <a:spcPts val="800"/>
                        </a:spcAft>
                      </a:pPr>
                      <a:r>
                        <a:rPr lang="en-US" sz="1400" dirty="0">
                          <a:effectLst/>
                        </a:rPr>
                        <a:t> var_ ecol_4_4</a:t>
                      </a:r>
                      <a:endParaRPr lang="pl-PL" sz="1400" dirty="0">
                        <a:effectLst/>
                      </a:endParaRPr>
                    </a:p>
                    <a:p>
                      <a:pPr algn="just">
                        <a:lnSpc>
                          <a:spcPct val="100000"/>
                        </a:lnSpc>
                        <a:spcAft>
                          <a:spcPts val="800"/>
                        </a:spcAft>
                      </a:pPr>
                      <a:r>
                        <a:rPr lang="en-US" sz="1400" dirty="0">
                          <a:effectLst/>
                        </a:rPr>
                        <a:t>var_ ecol_4_5</a:t>
                      </a:r>
                      <a:endParaRPr lang="pl-PL" sz="1400" dirty="0">
                        <a:effectLst/>
                      </a:endParaRPr>
                    </a:p>
                    <a:p>
                      <a:pPr algn="just">
                        <a:lnSpc>
                          <a:spcPct val="100000"/>
                        </a:lnSpc>
                        <a:spcAft>
                          <a:spcPts val="800"/>
                        </a:spcAft>
                      </a:pPr>
                      <a:r>
                        <a:rPr lang="en-US" sz="1400" dirty="0">
                          <a:effectLst/>
                        </a:rPr>
                        <a:t> var_ ecol_4 _6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extLst>
                  <a:ext uri="{0D108BD9-81ED-4DB2-BD59-A6C34878D82A}">
                    <a16:rowId xmlns:a16="http://schemas.microsoft.com/office/drawing/2014/main" val="864277580"/>
                  </a:ext>
                </a:extLst>
              </a:tr>
              <a:tr h="1434989">
                <a:tc vMerge="1">
                  <a:txBody>
                    <a:bodyPr/>
                    <a:lstStyle/>
                    <a:p>
                      <a:endParaRPr lang="pl-PL"/>
                    </a:p>
                  </a:txBody>
                  <a:tcPr/>
                </a:tc>
                <a:tc>
                  <a:txBody>
                    <a:bodyPr/>
                    <a:lstStyle/>
                    <a:p>
                      <a:pPr>
                        <a:lnSpc>
                          <a:spcPct val="100000"/>
                        </a:lnSpc>
                        <a:spcAft>
                          <a:spcPts val="800"/>
                        </a:spcAft>
                      </a:pPr>
                      <a:r>
                        <a:rPr lang="en-GB" sz="1400" dirty="0">
                          <a:effectLst/>
                        </a:rPr>
                        <a:t>5. Green city logistics and freight flows</a:t>
                      </a:r>
                      <a:endParaRPr lang="pl-PL" sz="1400" dirty="0">
                        <a:effectLst/>
                      </a:endParaRPr>
                    </a:p>
                    <a:p>
                      <a:pPr algn="just">
                        <a:lnSpc>
                          <a:spcPct val="100000"/>
                        </a:lnSpc>
                        <a:spcAft>
                          <a:spcPts val="800"/>
                        </a:spcAft>
                      </a:pPr>
                      <a:r>
                        <a:rPr lang="en-GB"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gn="just">
                        <a:lnSpc>
                          <a:spcPct val="100000"/>
                        </a:lnSpc>
                        <a:spcAft>
                          <a:spcPts val="800"/>
                        </a:spcAft>
                      </a:pPr>
                      <a:r>
                        <a:rPr lang="en-GB" sz="1400" dirty="0">
                          <a:effectLst/>
                        </a:rPr>
                        <a:t>a. Minimisation of driven kilometres</a:t>
                      </a:r>
                      <a:endParaRPr lang="pl-PL" sz="1400" dirty="0">
                        <a:effectLst/>
                      </a:endParaRPr>
                    </a:p>
                    <a:p>
                      <a:pPr algn="just">
                        <a:lnSpc>
                          <a:spcPct val="100000"/>
                        </a:lnSpc>
                        <a:spcAft>
                          <a:spcPts val="800"/>
                        </a:spcAft>
                      </a:pPr>
                      <a:r>
                        <a:rPr lang="en-GB" sz="1400" dirty="0">
                          <a:effectLst/>
                        </a:rPr>
                        <a:t>b. Zero emission delivery</a:t>
                      </a:r>
                      <a:endParaRPr lang="pl-PL" sz="1400" dirty="0">
                        <a:effectLst/>
                      </a:endParaRPr>
                    </a:p>
                    <a:p>
                      <a:pPr algn="just">
                        <a:lnSpc>
                          <a:spcPct val="100000"/>
                        </a:lnSpc>
                        <a:spcAft>
                          <a:spcPts val="800"/>
                        </a:spcAft>
                      </a:pPr>
                      <a:r>
                        <a:rPr lang="en-GB" sz="1400" dirty="0">
                          <a:effectLst/>
                        </a:rPr>
                        <a:t>c. Night deliveries</a:t>
                      </a:r>
                      <a:endParaRPr lang="pl-PL" sz="1400" dirty="0">
                        <a:effectLst/>
                      </a:endParaRPr>
                    </a:p>
                    <a:p>
                      <a:pPr algn="just">
                        <a:lnSpc>
                          <a:spcPct val="100000"/>
                        </a:lnSpc>
                        <a:spcAft>
                          <a:spcPts val="800"/>
                        </a:spcAft>
                      </a:pPr>
                      <a:r>
                        <a:rPr lang="en-GB" sz="1400" dirty="0">
                          <a:effectLst/>
                        </a:rPr>
                        <a:t>d. Share inbound transportation with consolidation centres at city boarder</a:t>
                      </a:r>
                      <a:endParaRPr lang="pl-PL" sz="1400" dirty="0">
                        <a:effectLst/>
                      </a:endParaRPr>
                    </a:p>
                    <a:p>
                      <a:pPr algn="just">
                        <a:lnSpc>
                          <a:spcPct val="100000"/>
                        </a:lnSpc>
                        <a:spcAft>
                          <a:spcPts val="800"/>
                        </a:spcAft>
                      </a:pPr>
                      <a:r>
                        <a:rPr lang="en-GB" sz="1400" dirty="0">
                          <a:effectLst/>
                        </a:rPr>
                        <a:t>e. Pick-up points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gn="just">
                        <a:lnSpc>
                          <a:spcPct val="100000"/>
                        </a:lnSpc>
                        <a:spcAft>
                          <a:spcPts val="800"/>
                        </a:spcAft>
                      </a:pPr>
                      <a:r>
                        <a:rPr lang="en-US" sz="1400" dirty="0">
                          <a:effectLst/>
                        </a:rPr>
                        <a:t>var_ ecol_5_1  </a:t>
                      </a:r>
                      <a:endParaRPr lang="pl-PL" sz="1400" dirty="0">
                        <a:effectLst/>
                      </a:endParaRPr>
                    </a:p>
                    <a:p>
                      <a:pPr algn="just">
                        <a:lnSpc>
                          <a:spcPct val="100000"/>
                        </a:lnSpc>
                        <a:spcAft>
                          <a:spcPts val="800"/>
                        </a:spcAft>
                      </a:pPr>
                      <a:r>
                        <a:rPr lang="en-US" sz="1400" dirty="0">
                          <a:effectLst/>
                        </a:rPr>
                        <a:t>var_ ecol_5_2</a:t>
                      </a:r>
                      <a:endParaRPr lang="pl-PL" sz="1400" dirty="0">
                        <a:effectLst/>
                      </a:endParaRPr>
                    </a:p>
                    <a:p>
                      <a:pPr algn="just">
                        <a:lnSpc>
                          <a:spcPct val="100000"/>
                        </a:lnSpc>
                        <a:spcAft>
                          <a:spcPts val="800"/>
                        </a:spcAft>
                      </a:pPr>
                      <a:r>
                        <a:rPr lang="en-US" sz="1400" dirty="0">
                          <a:effectLst/>
                        </a:rPr>
                        <a:t>var_ ecol_5_3</a:t>
                      </a:r>
                      <a:endParaRPr lang="pl-PL" sz="1400" dirty="0">
                        <a:effectLst/>
                      </a:endParaRPr>
                    </a:p>
                    <a:p>
                      <a:pPr algn="just">
                        <a:lnSpc>
                          <a:spcPct val="100000"/>
                        </a:lnSpc>
                        <a:spcAft>
                          <a:spcPts val="800"/>
                        </a:spcAft>
                      </a:pPr>
                      <a:r>
                        <a:rPr lang="en-US" sz="1400" dirty="0">
                          <a:effectLst/>
                        </a:rPr>
                        <a:t>var_ ecol_5_4</a:t>
                      </a:r>
                      <a:endParaRPr lang="pl-PL" sz="1400" dirty="0">
                        <a:effectLst/>
                      </a:endParaRPr>
                    </a:p>
                    <a:p>
                      <a:pPr algn="just">
                        <a:lnSpc>
                          <a:spcPct val="100000"/>
                        </a:lnSpc>
                        <a:spcAft>
                          <a:spcPts val="800"/>
                        </a:spcAft>
                      </a:pPr>
                      <a:r>
                        <a:rPr lang="en-US" sz="1400" dirty="0">
                          <a:effectLst/>
                        </a:rPr>
                        <a:t> var_ ecol_5_5</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extLst>
                  <a:ext uri="{0D108BD9-81ED-4DB2-BD59-A6C34878D82A}">
                    <a16:rowId xmlns:a16="http://schemas.microsoft.com/office/drawing/2014/main" val="769875976"/>
                  </a:ext>
                </a:extLst>
              </a:tr>
              <a:tr h="3241130">
                <a:tc vMerge="1">
                  <a:txBody>
                    <a:bodyPr/>
                    <a:lstStyle/>
                    <a:p>
                      <a:endParaRPr lang="pl-PL"/>
                    </a:p>
                  </a:txBody>
                  <a:tcPr/>
                </a:tc>
                <a:tc>
                  <a:txBody>
                    <a:bodyPr/>
                    <a:lstStyle/>
                    <a:p>
                      <a:pPr>
                        <a:lnSpc>
                          <a:spcPct val="100000"/>
                        </a:lnSpc>
                        <a:spcAft>
                          <a:spcPts val="800"/>
                        </a:spcAft>
                      </a:pPr>
                      <a:r>
                        <a:rPr lang="en-GB" sz="1400" dirty="0">
                          <a:effectLst/>
                        </a:rPr>
                        <a:t>6. Infrastructure planning </a:t>
                      </a:r>
                      <a:endParaRPr lang="pl-PL" sz="1400" dirty="0">
                        <a:effectLst/>
                      </a:endParaRPr>
                    </a:p>
                    <a:p>
                      <a:pPr algn="just">
                        <a:lnSpc>
                          <a:spcPct val="100000"/>
                        </a:lnSpc>
                        <a:spcAft>
                          <a:spcPts val="800"/>
                        </a:spcAft>
                      </a:pP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nSpc>
                          <a:spcPct val="100000"/>
                        </a:lnSpc>
                        <a:spcAft>
                          <a:spcPts val="800"/>
                        </a:spcAft>
                      </a:pPr>
                      <a:r>
                        <a:rPr lang="en-GB" sz="1400" dirty="0">
                          <a:effectLst/>
                        </a:rPr>
                        <a:t>a. Public transportation accessibility and coverage</a:t>
                      </a:r>
                      <a:endParaRPr lang="pl-PL" sz="1400" dirty="0">
                        <a:effectLst/>
                      </a:endParaRPr>
                    </a:p>
                    <a:p>
                      <a:pPr algn="just">
                        <a:lnSpc>
                          <a:spcPct val="100000"/>
                        </a:lnSpc>
                        <a:spcAft>
                          <a:spcPts val="800"/>
                        </a:spcAft>
                      </a:pPr>
                      <a:r>
                        <a:rPr lang="en-GB" sz="1400" dirty="0">
                          <a:effectLst/>
                        </a:rPr>
                        <a:t>b. Pavement network and condition</a:t>
                      </a:r>
                      <a:endParaRPr lang="pl-PL" sz="1400" dirty="0">
                        <a:effectLst/>
                      </a:endParaRPr>
                    </a:p>
                    <a:p>
                      <a:pPr algn="just">
                        <a:lnSpc>
                          <a:spcPct val="100000"/>
                        </a:lnSpc>
                        <a:spcAft>
                          <a:spcPts val="800"/>
                        </a:spcAft>
                      </a:pPr>
                      <a:r>
                        <a:rPr lang="en-GB" sz="1400" dirty="0">
                          <a:effectLst/>
                        </a:rPr>
                        <a:t>c. Bicycle paths network and condition</a:t>
                      </a:r>
                      <a:endParaRPr lang="pl-PL" sz="1400" dirty="0">
                        <a:effectLst/>
                      </a:endParaRPr>
                    </a:p>
                    <a:p>
                      <a:pPr algn="just">
                        <a:lnSpc>
                          <a:spcPct val="100000"/>
                        </a:lnSpc>
                        <a:spcAft>
                          <a:spcPts val="800"/>
                        </a:spcAft>
                      </a:pPr>
                      <a:r>
                        <a:rPr lang="fr-BE" sz="1400" dirty="0">
                          <a:effectLst/>
                        </a:rPr>
                        <a:t>d. Municipal bicycles </a:t>
                      </a:r>
                      <a:endParaRPr lang="pl-PL" sz="1400" dirty="0">
                        <a:effectLst/>
                      </a:endParaRPr>
                    </a:p>
                    <a:p>
                      <a:pPr algn="just">
                        <a:lnSpc>
                          <a:spcPct val="100000"/>
                        </a:lnSpc>
                        <a:spcAft>
                          <a:spcPts val="800"/>
                        </a:spcAft>
                      </a:pPr>
                      <a:r>
                        <a:rPr lang="fr-BE" sz="1400" dirty="0">
                          <a:effectLst/>
                        </a:rPr>
                        <a:t>e. P+R </a:t>
                      </a:r>
                      <a:endParaRPr lang="pl-PL" sz="1400" dirty="0">
                        <a:effectLst/>
                      </a:endParaRPr>
                    </a:p>
                    <a:p>
                      <a:pPr algn="just">
                        <a:lnSpc>
                          <a:spcPct val="100000"/>
                        </a:lnSpc>
                        <a:spcAft>
                          <a:spcPts val="800"/>
                        </a:spcAft>
                      </a:pPr>
                      <a:r>
                        <a:rPr lang="en-GB" sz="1400" dirty="0">
                          <a:effectLst/>
                        </a:rPr>
                        <a:t>f. creation of car free zones and woonerfs </a:t>
                      </a:r>
                      <a:endParaRPr lang="pl-PL" sz="1400" dirty="0">
                        <a:effectLst/>
                      </a:endParaRPr>
                    </a:p>
                    <a:p>
                      <a:pPr algn="just">
                        <a:lnSpc>
                          <a:spcPct val="100000"/>
                        </a:lnSpc>
                        <a:spcAft>
                          <a:spcPts val="800"/>
                        </a:spcAft>
                      </a:pPr>
                      <a:r>
                        <a:rPr lang="en-GB" sz="1400" dirty="0">
                          <a:effectLst/>
                        </a:rPr>
                        <a:t>g. access limitations in the city centres</a:t>
                      </a:r>
                      <a:endParaRPr lang="pl-PL" sz="1400" dirty="0">
                        <a:effectLst/>
                      </a:endParaRPr>
                    </a:p>
                    <a:p>
                      <a:pPr algn="just">
                        <a:lnSpc>
                          <a:spcPct val="100000"/>
                        </a:lnSpc>
                        <a:spcAft>
                          <a:spcPts val="800"/>
                        </a:spcAft>
                      </a:pPr>
                      <a:r>
                        <a:rPr lang="en-GB" sz="1400" dirty="0">
                          <a:effectLst/>
                        </a:rPr>
                        <a:t>h. bicycle parking</a:t>
                      </a:r>
                      <a:endParaRPr lang="pl-PL" sz="1400" dirty="0">
                        <a:effectLst/>
                      </a:endParaRPr>
                    </a:p>
                    <a:p>
                      <a:pPr algn="just">
                        <a:lnSpc>
                          <a:spcPct val="100000"/>
                        </a:lnSpc>
                        <a:spcAft>
                          <a:spcPts val="800"/>
                        </a:spcAft>
                      </a:pPr>
                      <a:r>
                        <a:rPr lang="en-GB" sz="1400" dirty="0" err="1">
                          <a:effectLst/>
                        </a:rPr>
                        <a:t>i</a:t>
                      </a:r>
                      <a:r>
                        <a:rPr lang="en-GB" sz="1400" dirty="0">
                          <a:effectLst/>
                        </a:rPr>
                        <a:t>. car parks </a:t>
                      </a:r>
                      <a:endParaRPr lang="pl-PL" sz="1400" dirty="0">
                        <a:effectLst/>
                      </a:endParaRPr>
                    </a:p>
                    <a:p>
                      <a:pPr algn="just">
                        <a:lnSpc>
                          <a:spcPct val="100000"/>
                        </a:lnSpc>
                        <a:spcAft>
                          <a:spcPts val="800"/>
                        </a:spcAft>
                      </a:pPr>
                      <a:r>
                        <a:rPr lang="en-GB" sz="1400" dirty="0">
                          <a:effectLst/>
                        </a:rPr>
                        <a:t>j. creation of green public areas</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tc>
                  <a:txBody>
                    <a:bodyPr/>
                    <a:lstStyle/>
                    <a:p>
                      <a:pPr algn="just">
                        <a:lnSpc>
                          <a:spcPct val="100000"/>
                        </a:lnSpc>
                        <a:spcAft>
                          <a:spcPts val="800"/>
                        </a:spcAft>
                      </a:pPr>
                      <a:r>
                        <a:rPr lang="en-US" sz="1400" dirty="0">
                          <a:effectLst/>
                        </a:rPr>
                        <a:t>var_ ecol_6_1</a:t>
                      </a:r>
                      <a:endParaRPr lang="pl-PL" sz="1400" dirty="0">
                        <a:effectLst/>
                      </a:endParaRPr>
                    </a:p>
                    <a:p>
                      <a:pPr algn="just">
                        <a:lnSpc>
                          <a:spcPct val="100000"/>
                        </a:lnSpc>
                        <a:spcAft>
                          <a:spcPts val="800"/>
                        </a:spcAft>
                      </a:pPr>
                      <a:r>
                        <a:rPr lang="en-US" sz="1400" dirty="0">
                          <a:effectLst/>
                        </a:rPr>
                        <a:t> var_ ecol_6_2</a:t>
                      </a:r>
                      <a:endParaRPr lang="pl-PL" sz="1400" dirty="0">
                        <a:effectLst/>
                      </a:endParaRPr>
                    </a:p>
                    <a:p>
                      <a:pPr algn="just">
                        <a:lnSpc>
                          <a:spcPct val="100000"/>
                        </a:lnSpc>
                        <a:spcAft>
                          <a:spcPts val="800"/>
                        </a:spcAft>
                      </a:pPr>
                      <a:r>
                        <a:rPr lang="en-US" sz="1400" dirty="0">
                          <a:effectLst/>
                        </a:rPr>
                        <a:t> var_ ecol_6_3</a:t>
                      </a:r>
                      <a:endParaRPr lang="pl-PL" sz="1400" dirty="0">
                        <a:effectLst/>
                      </a:endParaRPr>
                    </a:p>
                    <a:p>
                      <a:pPr algn="just">
                        <a:lnSpc>
                          <a:spcPct val="100000"/>
                        </a:lnSpc>
                        <a:spcAft>
                          <a:spcPts val="800"/>
                        </a:spcAft>
                      </a:pPr>
                      <a:r>
                        <a:rPr lang="en-US" sz="1400" dirty="0">
                          <a:effectLst/>
                        </a:rPr>
                        <a:t> var_ ecol_6_4</a:t>
                      </a:r>
                      <a:endParaRPr lang="pl-PL" sz="1400" dirty="0">
                        <a:effectLst/>
                      </a:endParaRPr>
                    </a:p>
                    <a:p>
                      <a:pPr algn="just">
                        <a:lnSpc>
                          <a:spcPct val="100000"/>
                        </a:lnSpc>
                        <a:spcAft>
                          <a:spcPts val="800"/>
                        </a:spcAft>
                      </a:pPr>
                      <a:r>
                        <a:rPr lang="en-US" sz="1400" dirty="0">
                          <a:effectLst/>
                        </a:rPr>
                        <a:t>var_ ecol_6_5</a:t>
                      </a:r>
                      <a:endParaRPr lang="pl-PL" sz="1400" dirty="0">
                        <a:effectLst/>
                      </a:endParaRPr>
                    </a:p>
                    <a:p>
                      <a:pPr algn="just">
                        <a:lnSpc>
                          <a:spcPct val="100000"/>
                        </a:lnSpc>
                        <a:spcAft>
                          <a:spcPts val="800"/>
                        </a:spcAft>
                      </a:pPr>
                      <a:r>
                        <a:rPr lang="en-US" sz="1400" dirty="0">
                          <a:effectLst/>
                        </a:rPr>
                        <a:t>var_ ecol_6_6</a:t>
                      </a:r>
                      <a:endParaRPr lang="pl-PL" sz="1400" dirty="0">
                        <a:effectLst/>
                      </a:endParaRPr>
                    </a:p>
                    <a:p>
                      <a:pPr algn="just">
                        <a:lnSpc>
                          <a:spcPct val="100000"/>
                        </a:lnSpc>
                        <a:spcAft>
                          <a:spcPts val="800"/>
                        </a:spcAft>
                      </a:pPr>
                      <a:r>
                        <a:rPr lang="en-US" sz="1400" dirty="0">
                          <a:effectLst/>
                        </a:rPr>
                        <a:t> var_ ecol_6_7</a:t>
                      </a:r>
                      <a:endParaRPr lang="pl-PL" sz="1400" dirty="0">
                        <a:effectLst/>
                      </a:endParaRPr>
                    </a:p>
                    <a:p>
                      <a:pPr algn="just">
                        <a:lnSpc>
                          <a:spcPct val="100000"/>
                        </a:lnSpc>
                        <a:spcAft>
                          <a:spcPts val="800"/>
                        </a:spcAft>
                      </a:pPr>
                      <a:r>
                        <a:rPr lang="en-US" sz="1400" dirty="0">
                          <a:effectLst/>
                        </a:rPr>
                        <a:t> var_ ecol_6_8</a:t>
                      </a:r>
                      <a:endParaRPr lang="pl-PL" sz="1400" dirty="0">
                        <a:effectLst/>
                      </a:endParaRPr>
                    </a:p>
                    <a:p>
                      <a:pPr algn="just">
                        <a:lnSpc>
                          <a:spcPct val="100000"/>
                        </a:lnSpc>
                        <a:spcAft>
                          <a:spcPts val="800"/>
                        </a:spcAft>
                      </a:pPr>
                      <a:r>
                        <a:rPr lang="en-US" sz="1400" dirty="0">
                          <a:effectLst/>
                        </a:rPr>
                        <a:t>var_ ecol_6_9</a:t>
                      </a:r>
                      <a:endParaRPr lang="pl-PL" sz="1400" dirty="0">
                        <a:effectLst/>
                      </a:endParaRPr>
                    </a:p>
                    <a:p>
                      <a:pPr algn="just">
                        <a:lnSpc>
                          <a:spcPct val="100000"/>
                        </a:lnSpc>
                        <a:spcAft>
                          <a:spcPts val="800"/>
                        </a:spcAft>
                      </a:pPr>
                      <a:r>
                        <a:rPr lang="en-US" sz="1400" dirty="0">
                          <a:effectLst/>
                        </a:rPr>
                        <a:t>var_ ecol_6_10</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559" marR="23559" marT="0" marB="0"/>
                </a:tc>
                <a:extLst>
                  <a:ext uri="{0D108BD9-81ED-4DB2-BD59-A6C34878D82A}">
                    <a16:rowId xmlns:a16="http://schemas.microsoft.com/office/drawing/2014/main" val="4230551750"/>
                  </a:ext>
                </a:extLst>
              </a:tr>
            </a:tbl>
          </a:graphicData>
        </a:graphic>
      </p:graphicFrame>
    </p:spTree>
    <p:extLst>
      <p:ext uri="{BB962C8B-B14F-4D97-AF65-F5344CB8AC3E}">
        <p14:creationId xmlns:p14="http://schemas.microsoft.com/office/powerpoint/2010/main" val="2581277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E1FB81-3D9D-3067-FE87-B62F8141FFC2}"/>
              </a:ext>
            </a:extLst>
          </p:cNvPr>
          <p:cNvSpPr>
            <a:spLocks noGrp="1"/>
          </p:cNvSpPr>
          <p:nvPr>
            <p:ph idx="1"/>
          </p:nvPr>
        </p:nvSpPr>
        <p:spPr/>
        <p:txBody>
          <a:bodyPr/>
          <a:lstStyle/>
          <a:p>
            <a:endParaRPr lang="pl-PL"/>
          </a:p>
        </p:txBody>
      </p:sp>
      <p:graphicFrame>
        <p:nvGraphicFramePr>
          <p:cNvPr id="4" name="Content Placeholder 3">
            <a:extLst>
              <a:ext uri="{FF2B5EF4-FFF2-40B4-BE49-F238E27FC236}">
                <a16:creationId xmlns:a16="http://schemas.microsoft.com/office/drawing/2014/main" id="{4D57DE30-49EB-9165-25FB-CF7D87E710D6}"/>
              </a:ext>
            </a:extLst>
          </p:cNvPr>
          <p:cNvGraphicFramePr>
            <a:graphicFrameLocks/>
          </p:cNvGraphicFramePr>
          <p:nvPr>
            <p:extLst>
              <p:ext uri="{D42A27DB-BD31-4B8C-83A1-F6EECF244321}">
                <p14:modId xmlns:p14="http://schemas.microsoft.com/office/powerpoint/2010/main" val="398885142"/>
              </p:ext>
            </p:extLst>
          </p:nvPr>
        </p:nvGraphicFramePr>
        <p:xfrm>
          <a:off x="-85344" y="1"/>
          <a:ext cx="12277345" cy="7555102"/>
        </p:xfrm>
        <a:graphic>
          <a:graphicData uri="http://schemas.openxmlformats.org/drawingml/2006/table">
            <a:tbl>
              <a:tblPr firstRow="1" firstCol="1" bandRow="1">
                <a:tableStyleId>{5C22544A-7EE6-4342-B048-85BDC9FD1C3A}</a:tableStyleId>
              </a:tblPr>
              <a:tblGrid>
                <a:gridCol w="814439">
                  <a:extLst>
                    <a:ext uri="{9D8B030D-6E8A-4147-A177-3AD203B41FA5}">
                      <a16:colId xmlns:a16="http://schemas.microsoft.com/office/drawing/2014/main" val="517635454"/>
                    </a:ext>
                  </a:extLst>
                </a:gridCol>
                <a:gridCol w="2847823">
                  <a:extLst>
                    <a:ext uri="{9D8B030D-6E8A-4147-A177-3AD203B41FA5}">
                      <a16:colId xmlns:a16="http://schemas.microsoft.com/office/drawing/2014/main" val="99820548"/>
                    </a:ext>
                  </a:extLst>
                </a:gridCol>
                <a:gridCol w="6844553">
                  <a:extLst>
                    <a:ext uri="{9D8B030D-6E8A-4147-A177-3AD203B41FA5}">
                      <a16:colId xmlns:a16="http://schemas.microsoft.com/office/drawing/2014/main" val="546099421"/>
                    </a:ext>
                  </a:extLst>
                </a:gridCol>
                <a:gridCol w="1770530">
                  <a:extLst>
                    <a:ext uri="{9D8B030D-6E8A-4147-A177-3AD203B41FA5}">
                      <a16:colId xmlns:a16="http://schemas.microsoft.com/office/drawing/2014/main" val="2775137646"/>
                    </a:ext>
                  </a:extLst>
                </a:gridCol>
              </a:tblGrid>
              <a:tr h="477031">
                <a:tc rowSpan="5">
                  <a:txBody>
                    <a:bodyPr/>
                    <a:lstStyle/>
                    <a:p>
                      <a:pPr algn="just">
                        <a:lnSpc>
                          <a:spcPct val="107000"/>
                        </a:lnSpc>
                        <a:spcAft>
                          <a:spcPts val="800"/>
                        </a:spcAft>
                      </a:pPr>
                      <a:r>
                        <a:rPr lang="en-US" sz="1600" dirty="0">
                          <a:effectLst/>
                        </a:rPr>
                        <a:t>Environmental</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Criteria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Sub-criteria/ Indicator</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Binary variable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034499"/>
                  </a:ext>
                </a:extLst>
              </a:tr>
              <a:tr h="1306048">
                <a:tc vMerge="1">
                  <a:txBody>
                    <a:bodyPr/>
                    <a:lstStyle/>
                    <a:p>
                      <a:endParaRPr lang="pl-PL"/>
                    </a:p>
                  </a:txBody>
                  <a:tcPr/>
                </a:tc>
                <a:tc>
                  <a:txBody>
                    <a:bodyPr/>
                    <a:lstStyle/>
                    <a:p>
                      <a:pPr algn="just">
                        <a:lnSpc>
                          <a:spcPct val="100000"/>
                        </a:lnSpc>
                        <a:spcAft>
                          <a:spcPts val="800"/>
                        </a:spcAft>
                      </a:pPr>
                      <a:r>
                        <a:rPr lang="en-GB" sz="1400" kern="1200" dirty="0">
                          <a:solidFill>
                            <a:schemeClr val="dk1"/>
                          </a:solidFill>
                          <a:effectLst/>
                          <a:latin typeface="+mn-lt"/>
                          <a:ea typeface="+mn-ea"/>
                          <a:cs typeface="+mn-cs"/>
                        </a:rPr>
                        <a:t>7. Energy</a:t>
                      </a:r>
                      <a:endParaRPr lang="pl-PL" sz="1400" kern="1200" dirty="0">
                        <a:solidFill>
                          <a:schemeClr val="dk1"/>
                        </a:solidFill>
                        <a:effectLst/>
                        <a:latin typeface="+mn-lt"/>
                        <a:ea typeface="+mn-ea"/>
                        <a:cs typeface="+mn-cs"/>
                      </a:endParaRPr>
                    </a:p>
                    <a:p>
                      <a:pPr algn="just">
                        <a:lnSpc>
                          <a:spcPct val="100000"/>
                        </a:lnSpc>
                        <a:spcAft>
                          <a:spcPts val="800"/>
                        </a:spcAft>
                      </a:pPr>
                      <a:r>
                        <a:rPr lang="en-US" sz="1400" kern="1200" dirty="0">
                          <a:solidFill>
                            <a:schemeClr val="dk1"/>
                          </a:solidFill>
                          <a:effectLst/>
                          <a:latin typeface="+mn-lt"/>
                          <a:ea typeface="+mn-ea"/>
                          <a:cs typeface="+mn-cs"/>
                        </a:rPr>
                        <a:t> </a:t>
                      </a:r>
                      <a:endParaRPr lang="pl-PL" sz="1400" kern="1200" dirty="0">
                        <a:solidFill>
                          <a:schemeClr val="dk1"/>
                        </a:solidFill>
                        <a:effectLst/>
                        <a:latin typeface="+mn-lt"/>
                        <a:ea typeface="+mn-ea"/>
                        <a:cs typeface="+mn-cs"/>
                      </a:endParaRPr>
                    </a:p>
                  </a:txBody>
                  <a:tcPr marL="68580" marR="68580" marT="0" marB="0"/>
                </a:tc>
                <a:tc>
                  <a:txBody>
                    <a:bodyPr/>
                    <a:lstStyle/>
                    <a:p>
                      <a:pPr algn="just">
                        <a:lnSpc>
                          <a:spcPct val="100000"/>
                        </a:lnSpc>
                        <a:spcAft>
                          <a:spcPts val="800"/>
                        </a:spcAft>
                      </a:pPr>
                      <a:r>
                        <a:rPr lang="en-GB" sz="1400" kern="1200" dirty="0">
                          <a:solidFill>
                            <a:schemeClr val="dk1"/>
                          </a:solidFill>
                          <a:effectLst/>
                          <a:latin typeface="+mn-lt"/>
                          <a:ea typeface="+mn-ea"/>
                          <a:cs typeface="+mn-cs"/>
                        </a:rPr>
                        <a:t>a. Energy efficiency in local industry </a:t>
                      </a:r>
                      <a:endParaRPr lang="pl-PL" sz="1400" kern="1200" dirty="0">
                        <a:solidFill>
                          <a:schemeClr val="dk1"/>
                        </a:solidFill>
                        <a:effectLst/>
                        <a:latin typeface="+mn-lt"/>
                        <a:ea typeface="+mn-ea"/>
                        <a:cs typeface="+mn-cs"/>
                      </a:endParaRPr>
                    </a:p>
                    <a:p>
                      <a:pPr algn="just">
                        <a:lnSpc>
                          <a:spcPct val="100000"/>
                        </a:lnSpc>
                        <a:spcAft>
                          <a:spcPts val="800"/>
                        </a:spcAft>
                      </a:pPr>
                      <a:r>
                        <a:rPr lang="en-GB" sz="1400" kern="1200" dirty="0">
                          <a:solidFill>
                            <a:schemeClr val="dk1"/>
                          </a:solidFill>
                          <a:effectLst/>
                          <a:latin typeface="+mn-lt"/>
                          <a:ea typeface="+mn-ea"/>
                          <a:cs typeface="+mn-cs"/>
                        </a:rPr>
                        <a:t>b. Optimising the conventional energy circuits</a:t>
                      </a:r>
                      <a:endParaRPr lang="pl-PL" sz="1400" kern="1200" dirty="0">
                        <a:solidFill>
                          <a:schemeClr val="dk1"/>
                        </a:solidFill>
                        <a:effectLst/>
                        <a:latin typeface="+mn-lt"/>
                        <a:ea typeface="+mn-ea"/>
                        <a:cs typeface="+mn-cs"/>
                      </a:endParaRPr>
                    </a:p>
                    <a:p>
                      <a:pPr algn="just">
                        <a:lnSpc>
                          <a:spcPct val="100000"/>
                        </a:lnSpc>
                        <a:spcAft>
                          <a:spcPts val="800"/>
                        </a:spcAft>
                      </a:pPr>
                      <a:r>
                        <a:rPr lang="en-GB" sz="1400" kern="1200" dirty="0">
                          <a:solidFill>
                            <a:schemeClr val="dk1"/>
                          </a:solidFill>
                          <a:effectLst/>
                          <a:latin typeface="+mn-lt"/>
                          <a:ea typeface="+mn-ea"/>
                          <a:cs typeface="+mn-cs"/>
                        </a:rPr>
                        <a:t>c. Usage of renewable energy sources </a:t>
                      </a:r>
                      <a:endParaRPr lang="pl-PL" sz="1400" kern="1200" dirty="0">
                        <a:solidFill>
                          <a:schemeClr val="dk1"/>
                        </a:solidFill>
                        <a:effectLst/>
                        <a:latin typeface="+mn-lt"/>
                        <a:ea typeface="+mn-ea"/>
                        <a:cs typeface="+mn-cs"/>
                      </a:endParaRPr>
                    </a:p>
                    <a:p>
                      <a:pPr algn="just">
                        <a:lnSpc>
                          <a:spcPct val="100000"/>
                        </a:lnSpc>
                        <a:spcAft>
                          <a:spcPts val="800"/>
                        </a:spcAft>
                      </a:pPr>
                      <a:r>
                        <a:rPr lang="en-GB" sz="1400" kern="1200" dirty="0">
                          <a:solidFill>
                            <a:schemeClr val="dk1"/>
                          </a:solidFill>
                          <a:effectLst/>
                          <a:latin typeface="+mn-lt"/>
                          <a:ea typeface="+mn-ea"/>
                          <a:cs typeface="+mn-cs"/>
                        </a:rPr>
                        <a:t>d. Investments in renewable energy sources </a:t>
                      </a:r>
                      <a:endParaRPr lang="pl-PL" sz="1400" kern="1200" dirty="0">
                        <a:solidFill>
                          <a:schemeClr val="dk1"/>
                        </a:solidFill>
                        <a:effectLst/>
                        <a:latin typeface="+mn-lt"/>
                        <a:ea typeface="+mn-ea"/>
                        <a:cs typeface="+mn-cs"/>
                      </a:endParaRPr>
                    </a:p>
                  </a:txBody>
                  <a:tcPr marL="68580" marR="68580" marT="0" marB="0"/>
                </a:tc>
                <a:tc>
                  <a:txBody>
                    <a:bodyPr/>
                    <a:lstStyle/>
                    <a:p>
                      <a:pPr algn="just">
                        <a:lnSpc>
                          <a:spcPct val="100000"/>
                        </a:lnSpc>
                        <a:spcAft>
                          <a:spcPts val="800"/>
                        </a:spcAft>
                      </a:pPr>
                      <a:r>
                        <a:rPr lang="en-US" sz="1400" kern="1200" dirty="0">
                          <a:solidFill>
                            <a:schemeClr val="dk1"/>
                          </a:solidFill>
                          <a:effectLst/>
                          <a:latin typeface="+mn-lt"/>
                          <a:ea typeface="+mn-ea"/>
                          <a:cs typeface="+mn-cs"/>
                        </a:rPr>
                        <a:t>var_ ecol_7_1 </a:t>
                      </a:r>
                      <a:endParaRPr lang="pl-PL" sz="1400" kern="1200" dirty="0">
                        <a:solidFill>
                          <a:schemeClr val="dk1"/>
                        </a:solidFill>
                        <a:effectLst/>
                        <a:latin typeface="+mn-lt"/>
                        <a:ea typeface="+mn-ea"/>
                        <a:cs typeface="+mn-cs"/>
                      </a:endParaRPr>
                    </a:p>
                    <a:p>
                      <a:pPr algn="just">
                        <a:lnSpc>
                          <a:spcPct val="100000"/>
                        </a:lnSpc>
                        <a:spcAft>
                          <a:spcPts val="800"/>
                        </a:spcAft>
                      </a:pPr>
                      <a:r>
                        <a:rPr lang="en-US" sz="1400" kern="1200" dirty="0">
                          <a:solidFill>
                            <a:schemeClr val="dk1"/>
                          </a:solidFill>
                          <a:effectLst/>
                          <a:latin typeface="+mn-lt"/>
                          <a:ea typeface="+mn-ea"/>
                          <a:cs typeface="+mn-cs"/>
                        </a:rPr>
                        <a:t> var_ ecol_7_2</a:t>
                      </a:r>
                      <a:endParaRPr lang="pl-PL" sz="1400" kern="1200" dirty="0">
                        <a:solidFill>
                          <a:schemeClr val="dk1"/>
                        </a:solidFill>
                        <a:effectLst/>
                        <a:latin typeface="+mn-lt"/>
                        <a:ea typeface="+mn-ea"/>
                        <a:cs typeface="+mn-cs"/>
                      </a:endParaRPr>
                    </a:p>
                    <a:p>
                      <a:pPr algn="just">
                        <a:lnSpc>
                          <a:spcPct val="100000"/>
                        </a:lnSpc>
                        <a:spcAft>
                          <a:spcPts val="800"/>
                        </a:spcAft>
                      </a:pPr>
                      <a:r>
                        <a:rPr lang="en-US" sz="1400" kern="1200" dirty="0">
                          <a:solidFill>
                            <a:schemeClr val="dk1"/>
                          </a:solidFill>
                          <a:effectLst/>
                          <a:latin typeface="+mn-lt"/>
                          <a:ea typeface="+mn-ea"/>
                          <a:cs typeface="+mn-cs"/>
                        </a:rPr>
                        <a:t> var_ ecol_7_3</a:t>
                      </a:r>
                      <a:endParaRPr lang="pl-PL" sz="1400" kern="1200" dirty="0">
                        <a:solidFill>
                          <a:schemeClr val="dk1"/>
                        </a:solidFill>
                        <a:effectLst/>
                        <a:latin typeface="+mn-lt"/>
                        <a:ea typeface="+mn-ea"/>
                        <a:cs typeface="+mn-cs"/>
                      </a:endParaRPr>
                    </a:p>
                    <a:p>
                      <a:pPr algn="just">
                        <a:lnSpc>
                          <a:spcPct val="100000"/>
                        </a:lnSpc>
                        <a:spcAft>
                          <a:spcPts val="800"/>
                        </a:spcAft>
                      </a:pPr>
                      <a:r>
                        <a:rPr lang="en-US" sz="1400" kern="1200" dirty="0">
                          <a:solidFill>
                            <a:schemeClr val="dk1"/>
                          </a:solidFill>
                          <a:effectLst/>
                          <a:latin typeface="+mn-lt"/>
                          <a:ea typeface="+mn-ea"/>
                          <a:cs typeface="+mn-cs"/>
                        </a:rPr>
                        <a:t> var_ ecol_7_4</a:t>
                      </a:r>
                      <a:endParaRPr lang="pl-PL"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64277580"/>
                  </a:ext>
                </a:extLst>
              </a:tr>
              <a:tr h="1488928">
                <a:tc vMerge="1">
                  <a:txBody>
                    <a:bodyPr/>
                    <a:lstStyle/>
                    <a:p>
                      <a:endParaRPr lang="pl-PL"/>
                    </a:p>
                  </a:txBody>
                  <a:tcPr/>
                </a:tc>
                <a:tc>
                  <a:txBody>
                    <a:bodyPr/>
                    <a:lstStyle/>
                    <a:p>
                      <a:pPr algn="just">
                        <a:lnSpc>
                          <a:spcPct val="107000"/>
                        </a:lnSpc>
                        <a:spcAft>
                          <a:spcPts val="800"/>
                        </a:spcAft>
                      </a:pPr>
                      <a:r>
                        <a:rPr lang="en-GB" sz="1400" dirty="0">
                          <a:solidFill>
                            <a:srgbClr val="000000"/>
                          </a:solidFill>
                          <a:effectLst/>
                          <a:latin typeface="+mn-lt"/>
                          <a:ea typeface="Calibri" panose="020F0502020204030204" pitchFamily="34" charset="0"/>
                          <a:cs typeface="Times New Roman" panose="02020603050405020304" pitchFamily="18" charset="0"/>
                        </a:rPr>
                        <a:t>8. Biological diversity in the city</a:t>
                      </a:r>
                      <a:endParaRPr lang="pl-PL" sz="14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dirty="0">
                          <a:effectLst/>
                          <a:latin typeface="+mn-lt"/>
                          <a:ea typeface="Calibri" panose="020F0502020204030204" pitchFamily="34" charset="0"/>
                          <a:cs typeface="Times New Roman" panose="02020603050405020304" pitchFamily="18" charset="0"/>
                        </a:rPr>
                        <a:t> </a:t>
                      </a:r>
                      <a:endParaRPr lang="pl-PL"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a. Preserving the existing one</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b. Developing local biodiversity</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c. Combating urban heat islands</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ecol_8_1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ecol_8_2</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ecol_8_3</a:t>
                      </a:r>
                      <a:endParaRPr lang="pl-PL"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9875976"/>
                  </a:ext>
                </a:extLst>
              </a:tr>
              <a:tr h="3063240">
                <a:tc vMerge="1">
                  <a:txBody>
                    <a:bodyPr/>
                    <a:lstStyle/>
                    <a:p>
                      <a:endParaRPr lang="pl-PL"/>
                    </a:p>
                  </a:txBody>
                  <a:tcPr/>
                </a:tc>
                <a:tc>
                  <a:txBody>
                    <a:bodyPr/>
                    <a:lstStyle/>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9. Transformation of local authorities into more sustainable institution</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a. Waste management</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b. Energy efficiency</a:t>
                      </a:r>
                      <a:endParaRPr lang="pl-PL" sz="140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c. Green transportation amongst employees and applicants</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d. Digitalisation</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ecol_9_1</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ecol_9_2</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ecol_9_3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var_ ecol_9_4</a:t>
                      </a:r>
                      <a:endParaRPr lang="pl-PL"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551750"/>
                  </a:ext>
                </a:extLst>
              </a:tr>
              <a:tr h="1178560">
                <a:tc vMerge="1">
                  <a:txBody>
                    <a:bodyPr/>
                    <a:lstStyle/>
                    <a:p>
                      <a:endParaRPr lang="pl-PL"/>
                    </a:p>
                  </a:txBody>
                  <a:tcPr/>
                </a:tc>
                <a:tc>
                  <a:txBody>
                    <a:bodyPr/>
                    <a:lstStyle/>
                    <a:p>
                      <a:pPr algn="just">
                        <a:lnSpc>
                          <a:spcPct val="107000"/>
                        </a:lnSpc>
                        <a:spcAft>
                          <a:spcPts val="800"/>
                        </a:spcAft>
                      </a:pPr>
                      <a:r>
                        <a:rPr lang="en-GB" sz="1400">
                          <a:solidFill>
                            <a:srgbClr val="000000"/>
                          </a:solidFill>
                          <a:effectLst/>
                          <a:latin typeface="+mn-lt"/>
                          <a:ea typeface="Calibri" panose="020F0502020204030204" pitchFamily="34" charset="0"/>
                          <a:cs typeface="Times New Roman" panose="02020603050405020304" pitchFamily="18" charset="0"/>
                        </a:rPr>
                        <a:t>10. Actions for increased ecological awareness amongst citizens</a:t>
                      </a:r>
                      <a:endParaRPr lang="pl-PL" sz="14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a:effectLst/>
                          <a:latin typeface="+mn-lt"/>
                          <a:ea typeface="Calibri" panose="020F0502020204030204" pitchFamily="34" charset="0"/>
                          <a:cs typeface="Times New Roman" panose="02020603050405020304" pitchFamily="18" charset="0"/>
                        </a:rPr>
                        <a:t> </a:t>
                      </a:r>
                      <a:endParaRPr lang="pl-PL"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solidFill>
                            <a:srgbClr val="000000"/>
                          </a:solidFill>
                          <a:effectLst/>
                          <a:latin typeface="+mn-lt"/>
                          <a:ea typeface="Calibri" panose="020F0502020204030204" pitchFamily="34" charset="0"/>
                          <a:cs typeface="Times New Roman" panose="02020603050405020304" pitchFamily="18" charset="0"/>
                        </a:rPr>
                        <a:t>No further sub-criteria</a:t>
                      </a:r>
                      <a:endParaRPr lang="pl-PL"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solidFill>
                            <a:srgbClr val="000000"/>
                          </a:solidFill>
                          <a:effectLst/>
                          <a:latin typeface="+mn-lt"/>
                          <a:ea typeface="Calibri" panose="020F0502020204030204" pitchFamily="34" charset="0"/>
                          <a:cs typeface="Times New Roman" panose="02020603050405020304" pitchFamily="18" charset="0"/>
                        </a:rPr>
                        <a:t>var_ ecol_10</a:t>
                      </a:r>
                      <a:endParaRPr lang="pl-PL"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4754671"/>
                  </a:ext>
                </a:extLst>
              </a:tr>
            </a:tbl>
          </a:graphicData>
        </a:graphic>
      </p:graphicFrame>
    </p:spTree>
    <p:extLst>
      <p:ext uri="{BB962C8B-B14F-4D97-AF65-F5344CB8AC3E}">
        <p14:creationId xmlns:p14="http://schemas.microsoft.com/office/powerpoint/2010/main" val="365274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1CCE4D-3B07-8D7D-C19D-F47ABA2F6534}"/>
              </a:ext>
            </a:extLst>
          </p:cNvPr>
          <p:cNvGraphicFramePr>
            <a:graphicFrameLocks noGrp="1"/>
          </p:cNvGraphicFramePr>
          <p:nvPr>
            <p:ph idx="1"/>
            <p:extLst>
              <p:ext uri="{D42A27DB-BD31-4B8C-83A1-F6EECF244321}">
                <p14:modId xmlns:p14="http://schemas.microsoft.com/office/powerpoint/2010/main" val="1558000627"/>
              </p:ext>
            </p:extLst>
          </p:nvPr>
        </p:nvGraphicFramePr>
        <p:xfrm>
          <a:off x="-85344" y="0"/>
          <a:ext cx="12277345" cy="6857998"/>
        </p:xfrm>
        <a:graphic>
          <a:graphicData uri="http://schemas.openxmlformats.org/drawingml/2006/table">
            <a:tbl>
              <a:tblPr firstRow="1" firstCol="1" bandRow="1">
                <a:tableStyleId>{5C22544A-7EE6-4342-B048-85BDC9FD1C3A}</a:tableStyleId>
              </a:tblPr>
              <a:tblGrid>
                <a:gridCol w="814439">
                  <a:extLst>
                    <a:ext uri="{9D8B030D-6E8A-4147-A177-3AD203B41FA5}">
                      <a16:colId xmlns:a16="http://schemas.microsoft.com/office/drawing/2014/main" val="517635454"/>
                    </a:ext>
                  </a:extLst>
                </a:gridCol>
                <a:gridCol w="5323558">
                  <a:extLst>
                    <a:ext uri="{9D8B030D-6E8A-4147-A177-3AD203B41FA5}">
                      <a16:colId xmlns:a16="http://schemas.microsoft.com/office/drawing/2014/main" val="99820548"/>
                    </a:ext>
                  </a:extLst>
                </a:gridCol>
                <a:gridCol w="3069674">
                  <a:extLst>
                    <a:ext uri="{9D8B030D-6E8A-4147-A177-3AD203B41FA5}">
                      <a16:colId xmlns:a16="http://schemas.microsoft.com/office/drawing/2014/main" val="546099421"/>
                    </a:ext>
                  </a:extLst>
                </a:gridCol>
                <a:gridCol w="3069674">
                  <a:extLst>
                    <a:ext uri="{9D8B030D-6E8A-4147-A177-3AD203B41FA5}">
                      <a16:colId xmlns:a16="http://schemas.microsoft.com/office/drawing/2014/main" val="2775137646"/>
                    </a:ext>
                  </a:extLst>
                </a:gridCol>
              </a:tblGrid>
              <a:tr h="505113">
                <a:tc rowSpan="13">
                  <a:txBody>
                    <a:bodyPr/>
                    <a:lstStyle/>
                    <a:p>
                      <a:pPr algn="just">
                        <a:lnSpc>
                          <a:spcPct val="107000"/>
                        </a:lnSpc>
                        <a:spcAft>
                          <a:spcPts val="800"/>
                        </a:spcAft>
                      </a:pPr>
                      <a:r>
                        <a:rPr lang="en-US" sz="1600">
                          <a:effectLst/>
                        </a:rPr>
                        <a:t>Social</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Criteria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Sub-criteria/ Indicator</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Binary variable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034499"/>
                  </a:ext>
                </a:extLst>
              </a:tr>
              <a:tr h="267182">
                <a:tc vMerge="1">
                  <a:txBody>
                    <a:bodyPr/>
                    <a:lstStyle/>
                    <a:p>
                      <a:endParaRPr lang="pl-PL"/>
                    </a:p>
                  </a:txBody>
                  <a:tcPr/>
                </a:tc>
                <a:tc>
                  <a:txBody>
                    <a:bodyPr/>
                    <a:lstStyle/>
                    <a:p>
                      <a:pPr algn="just">
                        <a:lnSpc>
                          <a:spcPct val="107000"/>
                        </a:lnSpc>
                        <a:spcAft>
                          <a:spcPts val="800"/>
                        </a:spcAft>
                      </a:pPr>
                      <a:r>
                        <a:rPr lang="en-GB" sz="1600" dirty="0">
                          <a:effectLst/>
                        </a:rPr>
                        <a:t>1. Combating poverty amongst citizens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rPr>
                        <a:t>var_soc_1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864277580"/>
                  </a:ext>
                </a:extLst>
              </a:tr>
              <a:tr h="267182">
                <a:tc vMerge="1">
                  <a:txBody>
                    <a:bodyPr/>
                    <a:lstStyle/>
                    <a:p>
                      <a:endParaRPr lang="pl-PL"/>
                    </a:p>
                  </a:txBody>
                  <a:tcPr/>
                </a:tc>
                <a:tc>
                  <a:txBody>
                    <a:bodyPr/>
                    <a:lstStyle/>
                    <a:p>
                      <a:pPr algn="just">
                        <a:lnSpc>
                          <a:spcPct val="107000"/>
                        </a:lnSpc>
                        <a:spcAft>
                          <a:spcPts val="800"/>
                        </a:spcAft>
                      </a:pPr>
                      <a:r>
                        <a:rPr lang="en-GB" sz="1600">
                          <a:effectLst/>
                        </a:rPr>
                        <a:t>2. Ensuring housing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rPr>
                        <a:t>var_soc_2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769875976"/>
                  </a:ext>
                </a:extLst>
              </a:tr>
              <a:tr h="392966">
                <a:tc vMerge="1">
                  <a:txBody>
                    <a:bodyPr/>
                    <a:lstStyle/>
                    <a:p>
                      <a:endParaRPr lang="pl-PL"/>
                    </a:p>
                  </a:txBody>
                  <a:tcPr/>
                </a:tc>
                <a:tc>
                  <a:txBody>
                    <a:bodyPr/>
                    <a:lstStyle/>
                    <a:p>
                      <a:pPr algn="just">
                        <a:lnSpc>
                          <a:spcPct val="107000"/>
                        </a:lnSpc>
                        <a:spcAft>
                          <a:spcPts val="800"/>
                        </a:spcAft>
                      </a:pPr>
                      <a:r>
                        <a:rPr lang="en-GB" sz="1600">
                          <a:effectLst/>
                        </a:rPr>
                        <a:t>3. Procurement energy management for citizens</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rPr>
                        <a:t>var_soc_3</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4230551750"/>
                  </a:ext>
                </a:extLst>
              </a:tr>
              <a:tr h="1803219">
                <a:tc vMerge="1">
                  <a:txBody>
                    <a:bodyPr/>
                    <a:lstStyle/>
                    <a:p>
                      <a:endParaRPr lang="pl-PL"/>
                    </a:p>
                  </a:txBody>
                  <a:tcPr/>
                </a:tc>
                <a:tc>
                  <a:txBody>
                    <a:bodyPr/>
                    <a:lstStyle/>
                    <a:p>
                      <a:pPr algn="just">
                        <a:lnSpc>
                          <a:spcPct val="107000"/>
                        </a:lnSpc>
                        <a:spcAft>
                          <a:spcPts val="800"/>
                        </a:spcAft>
                      </a:pPr>
                      <a:r>
                        <a:rPr lang="en-GB" sz="1600" dirty="0">
                          <a:effectLst/>
                        </a:rPr>
                        <a:t>4. Combating social exclusion based on gender, age, d</a:t>
                      </a:r>
                      <a:r>
                        <a:rPr lang="en-US" sz="1600" dirty="0" err="1">
                          <a:effectLst/>
                        </a:rPr>
                        <a:t>isabilities</a:t>
                      </a:r>
                      <a:r>
                        <a:rPr lang="en-US" sz="1600" dirty="0">
                          <a:effectLst/>
                        </a:rPr>
                        <a:t>, s</a:t>
                      </a:r>
                      <a:r>
                        <a:rPr lang="en-GB" sz="1600" dirty="0" err="1">
                          <a:effectLst/>
                        </a:rPr>
                        <a:t>exual</a:t>
                      </a:r>
                      <a:r>
                        <a:rPr lang="en-GB" sz="1600" dirty="0">
                          <a:effectLst/>
                        </a:rPr>
                        <a:t> preferences, religion, political views, material status, disabilities, of </a:t>
                      </a:r>
                      <a:r>
                        <a:rPr lang="en-US" sz="1600" dirty="0" err="1">
                          <a:effectLst/>
                        </a:rPr>
                        <a:t>i</a:t>
                      </a:r>
                      <a:r>
                        <a:rPr lang="en-GB" sz="1600" dirty="0" err="1">
                          <a:effectLst/>
                        </a:rPr>
                        <a:t>mmigrants</a:t>
                      </a:r>
                      <a:r>
                        <a:rPr lang="en-GB" sz="1600" dirty="0">
                          <a:effectLst/>
                        </a:rPr>
                        <a:t> and of refugees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var_soc_4</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1844754671"/>
                  </a:ext>
                </a:extLst>
              </a:tr>
              <a:tr h="392966">
                <a:tc vMerge="1">
                  <a:txBody>
                    <a:bodyPr/>
                    <a:lstStyle/>
                    <a:p>
                      <a:endParaRPr lang="pl-PL"/>
                    </a:p>
                  </a:txBody>
                  <a:tcPr/>
                </a:tc>
                <a:tc>
                  <a:txBody>
                    <a:bodyPr/>
                    <a:lstStyle/>
                    <a:p>
                      <a:pPr algn="just">
                        <a:lnSpc>
                          <a:spcPct val="107000"/>
                        </a:lnSpc>
                        <a:spcAft>
                          <a:spcPts val="800"/>
                        </a:spcAft>
                      </a:pPr>
                      <a:r>
                        <a:rPr lang="en-GB" sz="1600">
                          <a:effectLst/>
                        </a:rPr>
                        <a:t>5. Providing inclusive educational system</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var_soc_5</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2108020349"/>
                  </a:ext>
                </a:extLst>
              </a:tr>
              <a:tr h="594430">
                <a:tc vMerge="1">
                  <a:txBody>
                    <a:bodyPr/>
                    <a:lstStyle/>
                    <a:p>
                      <a:endParaRPr lang="pl-PL"/>
                    </a:p>
                  </a:txBody>
                  <a:tcPr/>
                </a:tc>
                <a:tc>
                  <a:txBody>
                    <a:bodyPr/>
                    <a:lstStyle/>
                    <a:p>
                      <a:pPr algn="just">
                        <a:lnSpc>
                          <a:spcPct val="107000"/>
                        </a:lnSpc>
                        <a:spcAft>
                          <a:spcPts val="800"/>
                        </a:spcAft>
                      </a:pPr>
                      <a:r>
                        <a:rPr lang="en-GB" sz="1600">
                          <a:effectLst/>
                        </a:rPr>
                        <a:t>6. Providing complex care system for young people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var_soc_6</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2116753305"/>
                  </a:ext>
                </a:extLst>
              </a:tr>
              <a:tr h="594430">
                <a:tc vMerge="1">
                  <a:txBody>
                    <a:bodyPr/>
                    <a:lstStyle/>
                    <a:p>
                      <a:endParaRPr lang="pl-PL"/>
                    </a:p>
                  </a:txBody>
                  <a:tcPr/>
                </a:tc>
                <a:tc>
                  <a:txBody>
                    <a:bodyPr/>
                    <a:lstStyle/>
                    <a:p>
                      <a:pPr algn="just">
                        <a:lnSpc>
                          <a:spcPct val="107000"/>
                        </a:lnSpc>
                        <a:spcAft>
                          <a:spcPts val="800"/>
                        </a:spcAft>
                      </a:pPr>
                      <a:r>
                        <a:rPr lang="en-GB" sz="1600">
                          <a:effectLst/>
                        </a:rPr>
                        <a:t>7. Providing complex care system for elderly people</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var_soc_7</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3138938504"/>
                  </a:ext>
                </a:extLst>
              </a:tr>
              <a:tr h="594430">
                <a:tc vMerge="1">
                  <a:txBody>
                    <a:bodyPr/>
                    <a:lstStyle/>
                    <a:p>
                      <a:endParaRPr lang="pl-PL"/>
                    </a:p>
                  </a:txBody>
                  <a:tcPr/>
                </a:tc>
                <a:tc>
                  <a:txBody>
                    <a:bodyPr/>
                    <a:lstStyle/>
                    <a:p>
                      <a:pPr algn="just">
                        <a:lnSpc>
                          <a:spcPct val="107000"/>
                        </a:lnSpc>
                        <a:spcAft>
                          <a:spcPts val="800"/>
                        </a:spcAft>
                      </a:pPr>
                      <a:r>
                        <a:rPr lang="en-GB" sz="1600">
                          <a:effectLst/>
                        </a:rPr>
                        <a:t>8. Providing complex care system for people with disabilities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var_soc_8</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3479855774"/>
                  </a:ext>
                </a:extLst>
              </a:tr>
              <a:tr h="392966">
                <a:tc vMerge="1">
                  <a:txBody>
                    <a:bodyPr/>
                    <a:lstStyle/>
                    <a:p>
                      <a:endParaRPr lang="pl-PL"/>
                    </a:p>
                  </a:txBody>
                  <a:tcPr/>
                </a:tc>
                <a:tc>
                  <a:txBody>
                    <a:bodyPr/>
                    <a:lstStyle/>
                    <a:p>
                      <a:pPr algn="just">
                        <a:lnSpc>
                          <a:spcPct val="107000"/>
                        </a:lnSpc>
                        <a:spcAft>
                          <a:spcPts val="800"/>
                        </a:spcAft>
                      </a:pPr>
                      <a:r>
                        <a:rPr lang="en-GB" sz="1600">
                          <a:effectLst/>
                        </a:rPr>
                        <a:t>9. Ensuring environmental health</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var_soc_9</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2145773101"/>
                  </a:ext>
                </a:extLst>
              </a:tr>
              <a:tr h="267182">
                <a:tc vMerge="1">
                  <a:txBody>
                    <a:bodyPr/>
                    <a:lstStyle/>
                    <a:p>
                      <a:endParaRPr lang="pl-PL"/>
                    </a:p>
                  </a:txBody>
                  <a:tcPr/>
                </a:tc>
                <a:tc>
                  <a:txBody>
                    <a:bodyPr/>
                    <a:lstStyle/>
                    <a:p>
                      <a:pPr algn="just">
                        <a:lnSpc>
                          <a:spcPct val="107000"/>
                        </a:lnSpc>
                        <a:spcAft>
                          <a:spcPts val="800"/>
                        </a:spcAft>
                      </a:pPr>
                      <a:r>
                        <a:rPr lang="en-GB" sz="1600">
                          <a:effectLst/>
                        </a:rPr>
                        <a:t>10. Ensuring safety</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var_soc_10</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1750724625"/>
                  </a:ext>
                </a:extLst>
              </a:tr>
              <a:tr h="392966">
                <a:tc vMerge="1">
                  <a:txBody>
                    <a:bodyPr/>
                    <a:lstStyle/>
                    <a:p>
                      <a:endParaRPr lang="pl-PL"/>
                    </a:p>
                  </a:txBody>
                  <a:tcPr/>
                </a:tc>
                <a:tc>
                  <a:txBody>
                    <a:bodyPr/>
                    <a:lstStyle/>
                    <a:p>
                      <a:pPr algn="just">
                        <a:lnSpc>
                          <a:spcPct val="107000"/>
                        </a:lnSpc>
                        <a:spcAft>
                          <a:spcPts val="800"/>
                        </a:spcAft>
                      </a:pPr>
                      <a:r>
                        <a:rPr lang="en-GB" sz="1600">
                          <a:effectLst/>
                        </a:rPr>
                        <a:t>11. Accessibility to culture and heritage</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No further sub-criteria</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a:effectLst/>
                        </a:rPr>
                        <a:t>var_soc_11</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2871323996"/>
                  </a:ext>
                </a:extLst>
              </a:tr>
              <a:tr h="392966">
                <a:tc vMerge="1">
                  <a:txBody>
                    <a:bodyPr/>
                    <a:lstStyle/>
                    <a:p>
                      <a:endParaRPr lang="pl-PL"/>
                    </a:p>
                  </a:txBody>
                  <a:tcPr/>
                </a:tc>
                <a:tc>
                  <a:txBody>
                    <a:bodyPr/>
                    <a:lstStyle/>
                    <a:p>
                      <a:pPr algn="just">
                        <a:lnSpc>
                          <a:spcPct val="107000"/>
                        </a:lnSpc>
                        <a:spcAft>
                          <a:spcPts val="800"/>
                        </a:spcAft>
                      </a:pPr>
                      <a:r>
                        <a:rPr lang="en-GB" sz="1600">
                          <a:effectLst/>
                        </a:rPr>
                        <a:t>12. Transparency of local public institutions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rPr>
                        <a:t>No further sub-criteria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tc>
                  <a:txBody>
                    <a:bodyPr/>
                    <a:lstStyle/>
                    <a:p>
                      <a:pPr algn="just">
                        <a:lnSpc>
                          <a:spcPct val="107000"/>
                        </a:lnSpc>
                        <a:spcAft>
                          <a:spcPts val="800"/>
                        </a:spcAft>
                      </a:pPr>
                      <a:r>
                        <a:rPr lang="en-US" sz="1600" dirty="0">
                          <a:effectLst/>
                        </a:rPr>
                        <a:t>var_soc_12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404" marR="48404" marT="0" marB="0"/>
                </a:tc>
                <a:extLst>
                  <a:ext uri="{0D108BD9-81ED-4DB2-BD59-A6C34878D82A}">
                    <a16:rowId xmlns:a16="http://schemas.microsoft.com/office/drawing/2014/main" val="1393463783"/>
                  </a:ext>
                </a:extLst>
              </a:tr>
            </a:tbl>
          </a:graphicData>
        </a:graphic>
      </p:graphicFrame>
    </p:spTree>
    <p:extLst>
      <p:ext uri="{BB962C8B-B14F-4D97-AF65-F5344CB8AC3E}">
        <p14:creationId xmlns:p14="http://schemas.microsoft.com/office/powerpoint/2010/main" val="386551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15AC585-A3D8-F5A8-159C-653FDA54BC38}"/>
              </a:ext>
            </a:extLst>
          </p:cNvPr>
          <p:cNvGraphicFramePr>
            <a:graphicFrameLocks noGrp="1"/>
          </p:cNvGraphicFramePr>
          <p:nvPr>
            <p:ph idx="1"/>
            <p:extLst>
              <p:ext uri="{D42A27DB-BD31-4B8C-83A1-F6EECF244321}">
                <p14:modId xmlns:p14="http://schemas.microsoft.com/office/powerpoint/2010/main" val="402505253"/>
              </p:ext>
            </p:extLst>
          </p:nvPr>
        </p:nvGraphicFramePr>
        <p:xfrm>
          <a:off x="0" y="0"/>
          <a:ext cx="12192001" cy="7009600"/>
        </p:xfrm>
        <a:graphic>
          <a:graphicData uri="http://schemas.openxmlformats.org/drawingml/2006/table">
            <a:tbl>
              <a:tblPr firstRow="1" firstCol="1" bandRow="1">
                <a:tableStyleId>{5C22544A-7EE6-4342-B048-85BDC9FD1C3A}</a:tableStyleId>
              </a:tblPr>
              <a:tblGrid>
                <a:gridCol w="1093839">
                  <a:extLst>
                    <a:ext uri="{9D8B030D-6E8A-4147-A177-3AD203B41FA5}">
                      <a16:colId xmlns:a16="http://schemas.microsoft.com/office/drawing/2014/main" val="2218387618"/>
                    </a:ext>
                  </a:extLst>
                </a:gridCol>
                <a:gridCol w="2608579">
                  <a:extLst>
                    <a:ext uri="{9D8B030D-6E8A-4147-A177-3AD203B41FA5}">
                      <a16:colId xmlns:a16="http://schemas.microsoft.com/office/drawing/2014/main" val="2031156393"/>
                    </a:ext>
                  </a:extLst>
                </a:gridCol>
                <a:gridCol w="5441247">
                  <a:extLst>
                    <a:ext uri="{9D8B030D-6E8A-4147-A177-3AD203B41FA5}">
                      <a16:colId xmlns:a16="http://schemas.microsoft.com/office/drawing/2014/main" val="3024405604"/>
                    </a:ext>
                  </a:extLst>
                </a:gridCol>
                <a:gridCol w="3048336">
                  <a:extLst>
                    <a:ext uri="{9D8B030D-6E8A-4147-A177-3AD203B41FA5}">
                      <a16:colId xmlns:a16="http://schemas.microsoft.com/office/drawing/2014/main" val="4203178643"/>
                    </a:ext>
                  </a:extLst>
                </a:gridCol>
              </a:tblGrid>
              <a:tr h="621792">
                <a:tc rowSpan="9">
                  <a:txBody>
                    <a:bodyPr/>
                    <a:lstStyle/>
                    <a:p>
                      <a:pPr algn="just">
                        <a:lnSpc>
                          <a:spcPct val="107000"/>
                        </a:lnSpc>
                        <a:spcAft>
                          <a:spcPts val="800"/>
                        </a:spcAft>
                      </a:pPr>
                      <a:r>
                        <a:rPr lang="en-US" sz="1600" dirty="0">
                          <a:effectLst/>
                        </a:rPr>
                        <a:t>Economic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Criteria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Sub-criteria/ Indicator</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Binary variable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4287392"/>
                  </a:ext>
                </a:extLst>
              </a:tr>
              <a:tr h="0">
                <a:tc vMerge="1">
                  <a:txBody>
                    <a:bodyPr/>
                    <a:lstStyle/>
                    <a:p>
                      <a:endParaRPr lang="pl-PL"/>
                    </a:p>
                  </a:txBody>
                  <a:tcPr/>
                </a:tc>
                <a:tc>
                  <a:txBody>
                    <a:bodyPr/>
                    <a:lstStyle/>
                    <a:p>
                      <a:pPr algn="just">
                        <a:lnSpc>
                          <a:spcPct val="107000"/>
                        </a:lnSpc>
                        <a:spcAft>
                          <a:spcPts val="800"/>
                        </a:spcAft>
                      </a:pPr>
                      <a:r>
                        <a:rPr lang="en-GB" sz="1400" dirty="0">
                          <a:effectLst/>
                        </a:rPr>
                        <a:t>1. Introduction of financial systems incentives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GB" sz="1400" dirty="0">
                          <a:effectLst/>
                        </a:rPr>
                        <a:t>a. Municipal taxation system </a:t>
                      </a:r>
                      <a:endParaRPr lang="pl-PL" sz="1400" dirty="0">
                        <a:effectLst/>
                      </a:endParaRPr>
                    </a:p>
                    <a:p>
                      <a:pPr algn="just">
                        <a:lnSpc>
                          <a:spcPct val="107000"/>
                        </a:lnSpc>
                        <a:spcAft>
                          <a:spcPts val="800"/>
                        </a:spcAft>
                      </a:pPr>
                      <a:r>
                        <a:rPr lang="en-GB" sz="1400" dirty="0">
                          <a:effectLst/>
                        </a:rPr>
                        <a:t>b. Municipal environmental fees </a:t>
                      </a:r>
                      <a:endParaRPr lang="pl-PL" sz="1400" dirty="0">
                        <a:effectLst/>
                      </a:endParaRPr>
                    </a:p>
                    <a:p>
                      <a:pPr algn="just">
                        <a:lnSpc>
                          <a:spcPct val="107000"/>
                        </a:lnSpc>
                        <a:spcAft>
                          <a:spcPts val="800"/>
                        </a:spcAft>
                      </a:pPr>
                      <a:r>
                        <a:rPr lang="en-GB" sz="1400" dirty="0">
                          <a:effectLst/>
                        </a:rPr>
                        <a:t>c. public aids </a:t>
                      </a:r>
                      <a:endParaRPr lang="pl-PL" sz="1400" dirty="0">
                        <a:effectLst/>
                      </a:endParaRPr>
                    </a:p>
                    <a:p>
                      <a:pPr algn="just">
                        <a:lnSpc>
                          <a:spcPct val="107000"/>
                        </a:lnSpc>
                        <a:spcAft>
                          <a:spcPts val="800"/>
                        </a:spcAft>
                      </a:pPr>
                      <a:r>
                        <a:rPr lang="en-GB" sz="1400" dirty="0">
                          <a:effectLst/>
                        </a:rPr>
                        <a:t> in order to better adapt it, to render it more coherent and to integrate environmental criteria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var_econ_1_1</a:t>
                      </a:r>
                      <a:endParaRPr lang="pl-PL" sz="1400" dirty="0">
                        <a:effectLst/>
                      </a:endParaRPr>
                    </a:p>
                    <a:p>
                      <a:pPr algn="just">
                        <a:lnSpc>
                          <a:spcPct val="107000"/>
                        </a:lnSpc>
                        <a:spcAft>
                          <a:spcPts val="800"/>
                        </a:spcAft>
                      </a:pPr>
                      <a:r>
                        <a:rPr lang="en-US" sz="1400" dirty="0">
                          <a:effectLst/>
                        </a:rPr>
                        <a:t> var_econ_1_2</a:t>
                      </a:r>
                      <a:endParaRPr lang="pl-PL" sz="1400" dirty="0">
                        <a:effectLst/>
                      </a:endParaRPr>
                    </a:p>
                    <a:p>
                      <a:pPr algn="just">
                        <a:lnSpc>
                          <a:spcPct val="107000"/>
                        </a:lnSpc>
                        <a:spcAft>
                          <a:spcPts val="800"/>
                        </a:spcAft>
                      </a:pPr>
                      <a:r>
                        <a:rPr lang="en-US" sz="1400" dirty="0">
                          <a:effectLst/>
                        </a:rPr>
                        <a:t> var_econ_1_3</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1134961853"/>
                  </a:ext>
                </a:extLst>
              </a:tr>
              <a:tr h="126273">
                <a:tc vMerge="1">
                  <a:txBody>
                    <a:bodyPr/>
                    <a:lstStyle/>
                    <a:p>
                      <a:endParaRPr lang="pl-PL"/>
                    </a:p>
                  </a:txBody>
                  <a:tcPr/>
                </a:tc>
                <a:tc>
                  <a:txBody>
                    <a:bodyPr/>
                    <a:lstStyle/>
                    <a:p>
                      <a:pPr algn="just">
                        <a:lnSpc>
                          <a:spcPct val="107000"/>
                        </a:lnSpc>
                        <a:spcAft>
                          <a:spcPts val="800"/>
                        </a:spcAft>
                      </a:pPr>
                      <a:r>
                        <a:rPr lang="en-GB" sz="1400" dirty="0">
                          <a:effectLst/>
                        </a:rPr>
                        <a:t>2. Housing policy including procurement management</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No further sub-criteria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var_econ_2</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4257536827"/>
                  </a:ext>
                </a:extLst>
              </a:tr>
              <a:tr h="494035">
                <a:tc vMerge="1">
                  <a:txBody>
                    <a:bodyPr/>
                    <a:lstStyle/>
                    <a:p>
                      <a:endParaRPr lang="pl-PL"/>
                    </a:p>
                  </a:txBody>
                  <a:tcPr/>
                </a:tc>
                <a:tc>
                  <a:txBody>
                    <a:bodyPr/>
                    <a:lstStyle/>
                    <a:p>
                      <a:pPr algn="just">
                        <a:lnSpc>
                          <a:spcPct val="107000"/>
                        </a:lnSpc>
                        <a:spcAft>
                          <a:spcPts val="800"/>
                        </a:spcAft>
                      </a:pPr>
                      <a:r>
                        <a:rPr lang="en-GB" sz="1400" dirty="0">
                          <a:effectLst/>
                        </a:rPr>
                        <a:t>3. Supporting innovations leading to SD</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No further sub-criteria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a:effectLst/>
                        </a:rPr>
                        <a:t>var_econ_3</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4266036459"/>
                  </a:ext>
                </a:extLst>
              </a:tr>
              <a:tr h="669357">
                <a:tc vMerge="1">
                  <a:txBody>
                    <a:bodyPr/>
                    <a:lstStyle/>
                    <a:p>
                      <a:endParaRPr lang="pl-PL"/>
                    </a:p>
                  </a:txBody>
                  <a:tcPr/>
                </a:tc>
                <a:tc>
                  <a:txBody>
                    <a:bodyPr/>
                    <a:lstStyle/>
                    <a:p>
                      <a:pPr algn="just">
                        <a:lnSpc>
                          <a:spcPct val="107000"/>
                        </a:lnSpc>
                        <a:spcAft>
                          <a:spcPts val="800"/>
                        </a:spcAft>
                      </a:pPr>
                      <a:r>
                        <a:rPr lang="en-US" sz="1400">
                          <a:effectLst/>
                        </a:rPr>
                        <a:t>4. </a:t>
                      </a:r>
                      <a:r>
                        <a:rPr lang="en-GB" sz="1400">
                          <a:effectLst/>
                        </a:rPr>
                        <a:t>Investments</a:t>
                      </a:r>
                      <a:endParaRPr lang="pl-PL" sz="1400">
                        <a:effectLst/>
                      </a:endParaRPr>
                    </a:p>
                    <a:p>
                      <a:pPr algn="just">
                        <a:lnSpc>
                          <a:spcPct val="107000"/>
                        </a:lnSpc>
                        <a:spcAft>
                          <a:spcPts val="800"/>
                        </a:spcAft>
                      </a:pPr>
                      <a:r>
                        <a:rPr lang="en-US"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GB" sz="1400" dirty="0">
                          <a:effectLst/>
                        </a:rPr>
                        <a:t>a. increase socially responsible investment</a:t>
                      </a:r>
                      <a:endParaRPr lang="pl-PL" sz="1400" dirty="0">
                        <a:effectLst/>
                      </a:endParaRPr>
                    </a:p>
                    <a:p>
                      <a:pPr algn="just">
                        <a:lnSpc>
                          <a:spcPct val="107000"/>
                        </a:lnSpc>
                        <a:spcAft>
                          <a:spcPts val="800"/>
                        </a:spcAft>
                      </a:pPr>
                      <a:r>
                        <a:rPr lang="en-GB" sz="1400" dirty="0">
                          <a:effectLst/>
                        </a:rPr>
                        <a:t>b. increase investments leading to SD</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var_econ_4_1</a:t>
                      </a:r>
                      <a:endParaRPr lang="pl-PL" sz="1400" dirty="0">
                        <a:effectLst/>
                      </a:endParaRPr>
                    </a:p>
                    <a:p>
                      <a:pPr algn="just">
                        <a:lnSpc>
                          <a:spcPct val="107000"/>
                        </a:lnSpc>
                        <a:spcAft>
                          <a:spcPts val="800"/>
                        </a:spcAft>
                      </a:pPr>
                      <a:r>
                        <a:rPr lang="en-US" sz="1400" dirty="0">
                          <a:effectLst/>
                        </a:rPr>
                        <a:t> var_econ_4_2</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3722197793"/>
                  </a:ext>
                </a:extLst>
              </a:tr>
              <a:tr h="2010363">
                <a:tc vMerge="1">
                  <a:txBody>
                    <a:bodyPr/>
                    <a:lstStyle/>
                    <a:p>
                      <a:endParaRPr lang="pl-PL"/>
                    </a:p>
                  </a:txBody>
                  <a:tcPr/>
                </a:tc>
                <a:tc>
                  <a:txBody>
                    <a:bodyPr/>
                    <a:lstStyle/>
                    <a:p>
                      <a:pPr algn="just">
                        <a:lnSpc>
                          <a:spcPct val="107000"/>
                        </a:lnSpc>
                        <a:spcAft>
                          <a:spcPts val="800"/>
                        </a:spcAft>
                      </a:pPr>
                      <a:r>
                        <a:rPr lang="en-US" sz="1400">
                          <a:effectLst/>
                        </a:rPr>
                        <a:t>5. </a:t>
                      </a:r>
                      <a:r>
                        <a:rPr lang="en-GB" sz="1400">
                          <a:effectLst/>
                        </a:rPr>
                        <a:t>Maintaining and supporting local economic stability </a:t>
                      </a:r>
                      <a:endParaRPr lang="pl-PL" sz="1400">
                        <a:effectLst/>
                      </a:endParaRPr>
                    </a:p>
                    <a:p>
                      <a:pPr algn="just">
                        <a:lnSpc>
                          <a:spcPct val="107000"/>
                        </a:lnSpc>
                        <a:spcAft>
                          <a:spcPts val="800"/>
                        </a:spcAft>
                      </a:pPr>
                      <a:r>
                        <a:rPr lang="en-GB" sz="1400">
                          <a:effectLst/>
                        </a:rPr>
                        <a:t> </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GB" sz="1400" dirty="0">
                          <a:effectLst/>
                        </a:rPr>
                        <a:t>a. Supporting local industry</a:t>
                      </a:r>
                      <a:endParaRPr lang="pl-PL" sz="1400" dirty="0">
                        <a:effectLst/>
                      </a:endParaRPr>
                    </a:p>
                    <a:p>
                      <a:pPr algn="just">
                        <a:lnSpc>
                          <a:spcPct val="107000"/>
                        </a:lnSpc>
                        <a:spcAft>
                          <a:spcPts val="800"/>
                        </a:spcAft>
                      </a:pPr>
                      <a:r>
                        <a:rPr lang="en-US" sz="1400" dirty="0">
                          <a:effectLst/>
                        </a:rPr>
                        <a:t>b. Supporting the local economy through local sourcing</a:t>
                      </a:r>
                      <a:endParaRPr lang="pl-PL" sz="1400" dirty="0">
                        <a:effectLst/>
                      </a:endParaRPr>
                    </a:p>
                    <a:p>
                      <a:pPr algn="just">
                        <a:lnSpc>
                          <a:spcPct val="107000"/>
                        </a:lnSpc>
                        <a:spcAft>
                          <a:spcPts val="800"/>
                        </a:spcAft>
                      </a:pPr>
                      <a:r>
                        <a:rPr lang="en-GB" sz="1400" dirty="0">
                          <a:effectLst/>
                        </a:rPr>
                        <a:t>c. Promotion of </a:t>
                      </a:r>
                      <a:r>
                        <a:rPr lang="en-US" sz="1400" dirty="0">
                          <a:effectLst/>
                        </a:rPr>
                        <a:t>local economy</a:t>
                      </a:r>
                      <a:endParaRPr lang="pl-PL" sz="1400" dirty="0">
                        <a:effectLst/>
                      </a:endParaRPr>
                    </a:p>
                    <a:p>
                      <a:pPr algn="just">
                        <a:lnSpc>
                          <a:spcPct val="107000"/>
                        </a:lnSpc>
                        <a:spcAft>
                          <a:spcPts val="800"/>
                        </a:spcAft>
                      </a:pPr>
                      <a:r>
                        <a:rPr lang="en-US" sz="1400" dirty="0">
                          <a:effectLst/>
                        </a:rPr>
                        <a:t>d. Preparing for the emergence of new jobs linked to the transition</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var_econ_5_1 </a:t>
                      </a:r>
                      <a:endParaRPr lang="pl-PL" sz="1400" dirty="0">
                        <a:effectLst/>
                      </a:endParaRPr>
                    </a:p>
                    <a:p>
                      <a:pPr algn="just">
                        <a:lnSpc>
                          <a:spcPct val="107000"/>
                        </a:lnSpc>
                        <a:spcAft>
                          <a:spcPts val="800"/>
                        </a:spcAft>
                      </a:pPr>
                      <a:r>
                        <a:rPr lang="en-US" sz="1400" dirty="0">
                          <a:effectLst/>
                        </a:rPr>
                        <a:t> var_econ_5_2</a:t>
                      </a:r>
                      <a:endParaRPr lang="pl-PL" sz="1400" dirty="0">
                        <a:effectLst/>
                      </a:endParaRPr>
                    </a:p>
                    <a:p>
                      <a:pPr algn="just">
                        <a:lnSpc>
                          <a:spcPct val="107000"/>
                        </a:lnSpc>
                        <a:spcAft>
                          <a:spcPts val="800"/>
                        </a:spcAft>
                      </a:pPr>
                      <a:r>
                        <a:rPr lang="en-US" sz="1400" dirty="0">
                          <a:effectLst/>
                        </a:rPr>
                        <a:t> var_econ_5_3</a:t>
                      </a:r>
                      <a:endParaRPr lang="pl-PL" sz="1400" dirty="0">
                        <a:effectLst/>
                      </a:endParaRPr>
                    </a:p>
                    <a:p>
                      <a:pPr algn="just">
                        <a:lnSpc>
                          <a:spcPct val="107000"/>
                        </a:lnSpc>
                        <a:spcAft>
                          <a:spcPts val="800"/>
                        </a:spcAft>
                      </a:pPr>
                      <a:r>
                        <a:rPr lang="en-US" sz="1400" dirty="0">
                          <a:effectLst/>
                        </a:rPr>
                        <a:t> </a:t>
                      </a:r>
                    </a:p>
                    <a:p>
                      <a:pPr algn="just">
                        <a:lnSpc>
                          <a:spcPct val="107000"/>
                        </a:lnSpc>
                        <a:spcAft>
                          <a:spcPts val="800"/>
                        </a:spcAft>
                      </a:pPr>
                      <a:r>
                        <a:rPr lang="en-US" sz="1400" dirty="0">
                          <a:effectLst/>
                        </a:rPr>
                        <a:t>var_econ_5_4</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2088070392"/>
                  </a:ext>
                </a:extLst>
              </a:tr>
              <a:tr h="386017">
                <a:tc vMerge="1">
                  <a:txBody>
                    <a:bodyPr/>
                    <a:lstStyle/>
                    <a:p>
                      <a:endParaRPr lang="pl-PL"/>
                    </a:p>
                  </a:txBody>
                  <a:tcPr/>
                </a:tc>
                <a:tc>
                  <a:txBody>
                    <a:bodyPr/>
                    <a:lstStyle/>
                    <a:p>
                      <a:pPr algn="just">
                        <a:lnSpc>
                          <a:spcPct val="107000"/>
                        </a:lnSpc>
                        <a:spcAft>
                          <a:spcPts val="800"/>
                        </a:spcAft>
                      </a:pPr>
                      <a:r>
                        <a:rPr lang="en-GB" sz="1400" dirty="0">
                          <a:effectLst/>
                        </a:rPr>
                        <a:t>6. Promoting circular economy</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a:effectLst/>
                        </a:rPr>
                        <a:t>No further sub-criteria</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a:effectLst/>
                        </a:rPr>
                        <a:t>var_econ_6</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4213134140"/>
                  </a:ext>
                </a:extLst>
              </a:tr>
              <a:tr h="386017">
                <a:tc vMerge="1">
                  <a:txBody>
                    <a:bodyPr/>
                    <a:lstStyle/>
                    <a:p>
                      <a:endParaRPr lang="pl-PL"/>
                    </a:p>
                  </a:txBody>
                  <a:tcPr/>
                </a:tc>
                <a:tc>
                  <a:txBody>
                    <a:bodyPr/>
                    <a:lstStyle/>
                    <a:p>
                      <a:pPr algn="just">
                        <a:lnSpc>
                          <a:spcPct val="107000"/>
                        </a:lnSpc>
                        <a:spcAft>
                          <a:spcPts val="800"/>
                        </a:spcAft>
                      </a:pPr>
                      <a:r>
                        <a:rPr lang="en-GB" sz="1400" dirty="0">
                          <a:effectLst/>
                        </a:rPr>
                        <a:t>7. Providing sustainable financing</a:t>
                      </a:r>
                      <a:r>
                        <a:rPr lang="en-US" sz="14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No further sub-criteria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a:effectLst/>
                        </a:rPr>
                        <a:t>var_econ_7</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2351135514"/>
                  </a:ext>
                </a:extLst>
              </a:tr>
              <a:tr h="323761">
                <a:tc vMerge="1">
                  <a:txBody>
                    <a:bodyPr/>
                    <a:lstStyle/>
                    <a:p>
                      <a:endParaRPr lang="pl-PL"/>
                    </a:p>
                  </a:txBody>
                  <a:tcPr/>
                </a:tc>
                <a:tc>
                  <a:txBody>
                    <a:bodyPr/>
                    <a:lstStyle/>
                    <a:p>
                      <a:pPr algn="just">
                        <a:lnSpc>
                          <a:spcPct val="107000"/>
                        </a:lnSpc>
                        <a:spcAft>
                          <a:spcPts val="800"/>
                        </a:spcAft>
                      </a:pPr>
                      <a:r>
                        <a:rPr lang="en-US" sz="1400" dirty="0">
                          <a:effectLst/>
                        </a:rPr>
                        <a:t>8. Sustainable tourism, events and city marketing</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No further sub-criteria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tc>
                  <a:txBody>
                    <a:bodyPr/>
                    <a:lstStyle/>
                    <a:p>
                      <a:pPr algn="just">
                        <a:lnSpc>
                          <a:spcPct val="107000"/>
                        </a:lnSpc>
                        <a:spcAft>
                          <a:spcPts val="800"/>
                        </a:spcAft>
                      </a:pPr>
                      <a:r>
                        <a:rPr lang="en-US" sz="1400" dirty="0">
                          <a:effectLst/>
                        </a:rPr>
                        <a:t>var_econ_8</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607" marR="27607" marT="0" marB="0"/>
                </a:tc>
                <a:extLst>
                  <a:ext uri="{0D108BD9-81ED-4DB2-BD59-A6C34878D82A}">
                    <a16:rowId xmlns:a16="http://schemas.microsoft.com/office/drawing/2014/main" val="3244651808"/>
                  </a:ext>
                </a:extLst>
              </a:tr>
            </a:tbl>
          </a:graphicData>
        </a:graphic>
      </p:graphicFrame>
    </p:spTree>
    <p:extLst>
      <p:ext uri="{BB962C8B-B14F-4D97-AF65-F5344CB8AC3E}">
        <p14:creationId xmlns:p14="http://schemas.microsoft.com/office/powerpoint/2010/main" val="3913204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DEF00-4DFC-299B-5590-9CC49B6E32D2}"/>
              </a:ext>
            </a:extLst>
          </p:cNvPr>
          <p:cNvSpPr>
            <a:spLocks noGrp="1"/>
          </p:cNvSpPr>
          <p:nvPr>
            <p:ph type="title"/>
          </p:nvPr>
        </p:nvSpPr>
        <p:spPr>
          <a:xfrm>
            <a:off x="719494" y="0"/>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b="1" dirty="0">
                <a:latin typeface="Times New Roman" panose="02020603050405020304" pitchFamily="18" charset="0"/>
                <a:ea typeface="Calibri" panose="020F0502020204030204" pitchFamily="34" charset="0"/>
              </a:rPr>
              <a:t>Materials and Methods</a:t>
            </a:r>
            <a:endParaRPr lang="pl-PL" dirty="0"/>
          </a:p>
        </p:txBody>
      </p:sp>
      <p:sp>
        <p:nvSpPr>
          <p:cNvPr id="3" name="Content Placeholder 2">
            <a:extLst>
              <a:ext uri="{FF2B5EF4-FFF2-40B4-BE49-F238E27FC236}">
                <a16:creationId xmlns:a16="http://schemas.microsoft.com/office/drawing/2014/main" id="{0DDA6668-7F60-1F01-14FB-E29D020ABFA8}"/>
              </a:ext>
            </a:extLst>
          </p:cNvPr>
          <p:cNvSpPr>
            <a:spLocks noGrp="1"/>
          </p:cNvSpPr>
          <p:nvPr>
            <p:ph idx="1"/>
          </p:nvPr>
        </p:nvSpPr>
        <p:spPr>
          <a:xfrm>
            <a:off x="719494" y="1733550"/>
            <a:ext cx="9605605" cy="5200650"/>
          </a:xfrm>
        </p:spPr>
        <p:txBody>
          <a:bodyPr>
            <a:normAutofit fontScale="92500" lnSpcReduction="10000"/>
          </a:bodyPr>
          <a:lstStyle/>
          <a:p>
            <a:pPr indent="0" algn="just">
              <a:lnSpc>
                <a:spcPct val="150000"/>
              </a:lnSpc>
              <a:spcAft>
                <a:spcPts val="800"/>
              </a:spcAft>
              <a:buNone/>
            </a:pPr>
            <a:r>
              <a:rPr lang="en-US" sz="2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 level of cohesion of the population of the 27 SDSs of UE capital cities with the exemplary one and on that basis to categorize each outcome in one out of five possible groups representing the level of cohesion:</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70 points and above – excellent level</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59 – 69 points – very good level</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48 – 58 points – good level</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37 – 47 points – satisfactory level</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Times New Roman" panose="02020603050405020304" pitchFamily="18" charset="0"/>
              <a:buChar char="-"/>
            </a:pP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 – 36 points – non - satisfactory level.</a:t>
            </a:r>
            <a:endParaRPr lang="pl-PL"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328658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512762" y="2514600"/>
            <a:ext cx="8534400" cy="3999443"/>
          </a:xfrm>
        </p:spPr>
        <p:txBody>
          <a:bodyPr>
            <a:normAutofit/>
          </a:bodyPr>
          <a:lstStyle/>
          <a:p>
            <a:r>
              <a:rPr lang="en-GB" sz="2800" b="1" kern="150" dirty="0">
                <a:solidFill>
                  <a:schemeClr val="tx2">
                    <a:lumMod val="75000"/>
                  </a:schemeClr>
                </a:solidFill>
                <a:effectLst/>
                <a:latin typeface="Times New Roman" panose="02020603050405020304" pitchFamily="18" charset="0"/>
                <a:ea typeface="SimSun" panose="02010600030101010101" pitchFamily="2" charset="-122"/>
                <a:cs typeface="Times New Roman" panose="02020603050405020304" pitchFamily="18" charset="0"/>
              </a:rPr>
              <a:t>Introduction</a:t>
            </a:r>
            <a:endParaRPr lang="pl-PL" sz="2800" b="1" kern="150" dirty="0">
              <a:solidFill>
                <a:schemeClr val="tx2">
                  <a:lumMod val="75000"/>
                </a:schemeClr>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kern="150" dirty="0">
                <a:solidFill>
                  <a:schemeClr val="tx2">
                    <a:lumMod val="75000"/>
                  </a:schemeClr>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2800" b="1" kern="150" dirty="0">
              <a:solidFill>
                <a:schemeClr val="tx2">
                  <a:lumMod val="75000"/>
                </a:schemeClr>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a:t>
            </a:r>
          </a:p>
          <a:p>
            <a:pPr lvl="1"/>
            <a:r>
              <a:rPr lang="en-GB" sz="2800" b="1" dirty="0">
                <a:solidFill>
                  <a:schemeClr val="tx2">
                    <a:lumMod val="75000"/>
                  </a:schemeClr>
                </a:solidFill>
                <a:effectLst/>
                <a:latin typeface="Times New Roman" panose="02020603050405020304" pitchFamily="18" charset="0"/>
                <a:ea typeface="Calibri" panose="020F0502020204030204" pitchFamily="34" charset="0"/>
              </a:rPr>
              <a:t>Materials and Methods</a:t>
            </a:r>
            <a:endParaRPr lang="en-GB" sz="2800" b="1" dirty="0">
              <a:solidFill>
                <a:schemeClr val="tx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3200" b="1" dirty="0">
                <a:solidFill>
                  <a:schemeClr val="tx1"/>
                </a:solidFill>
                <a:effectLst/>
                <a:latin typeface="Times New Roman" panose="02020603050405020304" pitchFamily="18" charset="0"/>
                <a:ea typeface="Calibri" panose="020F0502020204030204" pitchFamily="34" charset="0"/>
              </a:rPr>
              <a:t>Analysis and results</a:t>
            </a:r>
            <a:endParaRPr lang="pl-PL"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800" b="1" dirty="0">
                <a:solidFill>
                  <a:schemeClr val="tx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Summary</a:t>
            </a:r>
            <a:endParaRPr lang="pl-PL" sz="28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401019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A61E-11A4-8655-5EEE-4953727B3E80}"/>
              </a:ext>
            </a:extLst>
          </p:cNvPr>
          <p:cNvSpPr>
            <a:spLocks noGrp="1"/>
          </p:cNvSpPr>
          <p:nvPr>
            <p:ph type="title"/>
          </p:nvPr>
        </p:nvSpPr>
        <p:spPr>
          <a:xfrm>
            <a:off x="598487" y="477307"/>
            <a:ext cx="8534400" cy="1141943"/>
          </a:xfrm>
        </p:spPr>
        <p:txBody>
          <a:bodyPr>
            <a:normAutofit fontScale="90000"/>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br>
              <a:rPr lang="pl-PL"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l-PL" dirty="0"/>
          </a:p>
        </p:txBody>
      </p:sp>
      <p:graphicFrame>
        <p:nvGraphicFramePr>
          <p:cNvPr id="4" name="Chart 3">
            <a:extLst>
              <a:ext uri="{FF2B5EF4-FFF2-40B4-BE49-F238E27FC236}">
                <a16:creationId xmlns:a16="http://schemas.microsoft.com/office/drawing/2014/main" id="{C1F2D9D4-1EF7-D7F0-7266-224DF329B717}"/>
              </a:ext>
            </a:extLst>
          </p:cNvPr>
          <p:cNvGraphicFramePr/>
          <p:nvPr>
            <p:extLst>
              <p:ext uri="{D42A27DB-BD31-4B8C-83A1-F6EECF244321}">
                <p14:modId xmlns:p14="http://schemas.microsoft.com/office/powerpoint/2010/main" val="2885806538"/>
              </p:ext>
            </p:extLst>
          </p:nvPr>
        </p:nvGraphicFramePr>
        <p:xfrm>
          <a:off x="598487" y="1362075"/>
          <a:ext cx="11269663" cy="526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5714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651A-116E-B23D-325F-D41C1732D5EF}"/>
              </a:ext>
            </a:extLst>
          </p:cNvPr>
          <p:cNvSpPr>
            <a:spLocks noGrp="1"/>
          </p:cNvSpPr>
          <p:nvPr>
            <p:ph type="title"/>
          </p:nvPr>
        </p:nvSpPr>
        <p:spPr>
          <a:xfrm>
            <a:off x="684212" y="382057"/>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4" name="Content Placeholder 3">
            <a:extLst>
              <a:ext uri="{FF2B5EF4-FFF2-40B4-BE49-F238E27FC236}">
                <a16:creationId xmlns:a16="http://schemas.microsoft.com/office/drawing/2014/main" id="{85FB7ED6-F3C0-7C7B-1036-D4F889501945}"/>
              </a:ext>
            </a:extLst>
          </p:cNvPr>
          <p:cNvGraphicFramePr>
            <a:graphicFrameLocks noGrp="1"/>
          </p:cNvGraphicFramePr>
          <p:nvPr>
            <p:ph idx="1"/>
            <p:extLst>
              <p:ext uri="{D42A27DB-BD31-4B8C-83A1-F6EECF244321}">
                <p14:modId xmlns:p14="http://schemas.microsoft.com/office/powerpoint/2010/main" val="3818122551"/>
              </p:ext>
            </p:extLst>
          </p:nvPr>
        </p:nvGraphicFramePr>
        <p:xfrm>
          <a:off x="1200150" y="1889123"/>
          <a:ext cx="8018462" cy="4654550"/>
        </p:xfrm>
        <a:graphic>
          <a:graphicData uri="http://schemas.openxmlformats.org/drawingml/2006/table">
            <a:tbl>
              <a:tblPr firstRow="1" firstCol="1" bandRow="1">
                <a:tableStyleId>{5C22544A-7EE6-4342-B048-85BDC9FD1C3A}</a:tableStyleId>
              </a:tblPr>
              <a:tblGrid>
                <a:gridCol w="4009231">
                  <a:extLst>
                    <a:ext uri="{9D8B030D-6E8A-4147-A177-3AD203B41FA5}">
                      <a16:colId xmlns:a16="http://schemas.microsoft.com/office/drawing/2014/main" val="590211711"/>
                    </a:ext>
                  </a:extLst>
                </a:gridCol>
                <a:gridCol w="4009231">
                  <a:extLst>
                    <a:ext uri="{9D8B030D-6E8A-4147-A177-3AD203B41FA5}">
                      <a16:colId xmlns:a16="http://schemas.microsoft.com/office/drawing/2014/main" val="3345664929"/>
                    </a:ext>
                  </a:extLst>
                </a:gridCol>
              </a:tblGrid>
              <a:tr h="516934">
                <a:tc>
                  <a:txBody>
                    <a:bodyPr/>
                    <a:lstStyle/>
                    <a:p>
                      <a:pPr algn="just">
                        <a:lnSpc>
                          <a:spcPct val="150000"/>
                        </a:lnSpc>
                        <a:spcAft>
                          <a:spcPts val="800"/>
                        </a:spcAft>
                      </a:pPr>
                      <a:r>
                        <a:rPr lang="en-US" sz="1800" dirty="0">
                          <a:effectLst/>
                        </a:rPr>
                        <a:t>Coefficient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Value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8104405"/>
                  </a:ext>
                </a:extLst>
              </a:tr>
              <a:tr h="517202">
                <a:tc>
                  <a:txBody>
                    <a:bodyPr/>
                    <a:lstStyle/>
                    <a:p>
                      <a:pPr algn="just">
                        <a:lnSpc>
                          <a:spcPct val="150000"/>
                        </a:lnSpc>
                        <a:spcAft>
                          <a:spcPts val="800"/>
                        </a:spcAft>
                      </a:pPr>
                      <a:r>
                        <a:rPr lang="en-US" sz="1800">
                          <a:effectLst/>
                        </a:rPr>
                        <a:t>var_av</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41,44</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7024040"/>
                  </a:ext>
                </a:extLst>
              </a:tr>
              <a:tr h="517202">
                <a:tc>
                  <a:txBody>
                    <a:bodyPr/>
                    <a:lstStyle/>
                    <a:p>
                      <a:pPr algn="just">
                        <a:lnSpc>
                          <a:spcPct val="150000"/>
                        </a:lnSpc>
                        <a:spcAft>
                          <a:spcPts val="800"/>
                        </a:spcAft>
                      </a:pPr>
                      <a:r>
                        <a:rPr lang="en-US" sz="1800">
                          <a:effectLst/>
                        </a:rPr>
                        <a:t>var_med</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50,00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9649162"/>
                  </a:ext>
                </a:extLst>
              </a:tr>
              <a:tr h="517202">
                <a:tc>
                  <a:txBody>
                    <a:bodyPr/>
                    <a:lstStyle/>
                    <a:p>
                      <a:pPr algn="just">
                        <a:lnSpc>
                          <a:spcPct val="150000"/>
                        </a:lnSpc>
                        <a:spcAft>
                          <a:spcPts val="800"/>
                        </a:spcAft>
                      </a:pPr>
                      <a:r>
                        <a:rPr lang="en-US" sz="1800">
                          <a:effectLst/>
                        </a:rPr>
                        <a:t>var_mode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52,00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243614"/>
                  </a:ext>
                </a:extLst>
              </a:tr>
              <a:tr h="517202">
                <a:tc>
                  <a:txBody>
                    <a:bodyPr/>
                    <a:lstStyle/>
                    <a:p>
                      <a:pPr algn="just">
                        <a:lnSpc>
                          <a:spcPct val="150000"/>
                        </a:lnSpc>
                        <a:spcAft>
                          <a:spcPts val="800"/>
                        </a:spcAft>
                      </a:pPr>
                      <a:r>
                        <a:rPr lang="en-US" sz="1800">
                          <a:effectLst/>
                        </a:rPr>
                        <a:t>var_min</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4,00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8403000"/>
                  </a:ext>
                </a:extLst>
              </a:tr>
              <a:tr h="517202">
                <a:tc>
                  <a:txBody>
                    <a:bodyPr/>
                    <a:lstStyle/>
                    <a:p>
                      <a:pPr algn="just">
                        <a:lnSpc>
                          <a:spcPct val="150000"/>
                        </a:lnSpc>
                        <a:spcAft>
                          <a:spcPts val="800"/>
                        </a:spcAft>
                      </a:pPr>
                      <a:r>
                        <a:rPr lang="en-US" sz="1800">
                          <a:effectLst/>
                        </a:rPr>
                        <a:t>var_max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76,00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5455207"/>
                  </a:ext>
                </a:extLst>
              </a:tr>
              <a:tr h="517202">
                <a:tc>
                  <a:txBody>
                    <a:bodyPr/>
                    <a:lstStyle/>
                    <a:p>
                      <a:pPr algn="just">
                        <a:lnSpc>
                          <a:spcPct val="150000"/>
                        </a:lnSpc>
                        <a:spcAft>
                          <a:spcPts val="800"/>
                        </a:spcAft>
                      </a:pPr>
                      <a:r>
                        <a:rPr lang="en-US" sz="1800">
                          <a:effectLst/>
                        </a:rPr>
                        <a:t>var_range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72,00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8971516"/>
                  </a:ext>
                </a:extLst>
              </a:tr>
              <a:tr h="517202">
                <a:tc>
                  <a:txBody>
                    <a:bodyPr/>
                    <a:lstStyle/>
                    <a:p>
                      <a:pPr algn="just">
                        <a:lnSpc>
                          <a:spcPct val="150000"/>
                        </a:lnSpc>
                        <a:spcAft>
                          <a:spcPts val="800"/>
                        </a:spcAft>
                      </a:pPr>
                      <a:r>
                        <a:rPr lang="en-US" sz="1800">
                          <a:effectLst/>
                        </a:rPr>
                        <a:t>var_stdev</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a:effectLst/>
                        </a:rPr>
                        <a:t>25,68</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0269280"/>
                  </a:ext>
                </a:extLst>
              </a:tr>
              <a:tr h="517202">
                <a:tc>
                  <a:txBody>
                    <a:bodyPr/>
                    <a:lstStyle/>
                    <a:p>
                      <a:pPr algn="just">
                        <a:lnSpc>
                          <a:spcPct val="150000"/>
                        </a:lnSpc>
                        <a:spcAft>
                          <a:spcPts val="800"/>
                        </a:spcAft>
                      </a:pPr>
                      <a:r>
                        <a:rPr lang="en-US" sz="1800">
                          <a:effectLst/>
                        </a:rPr>
                        <a:t>N</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dirty="0">
                          <a:effectLst/>
                        </a:rPr>
                        <a:t>76</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2543313"/>
                  </a:ext>
                </a:extLst>
              </a:tr>
            </a:tbl>
          </a:graphicData>
        </a:graphic>
      </p:graphicFrame>
    </p:spTree>
    <p:extLst>
      <p:ext uri="{BB962C8B-B14F-4D97-AF65-F5344CB8AC3E}">
        <p14:creationId xmlns:p14="http://schemas.microsoft.com/office/powerpoint/2010/main" val="239851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2676525"/>
            <a:ext cx="8534400" cy="3999443"/>
          </a:xfrm>
        </p:spPr>
        <p:txBody>
          <a:bodyPr>
            <a:normAutofit/>
          </a:bodyPr>
          <a:lstStyle/>
          <a:p>
            <a:r>
              <a:rPr lang="en-GB" sz="28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Introduction</a:t>
            </a:r>
            <a:endParaRPr lang="pl-PL" sz="2800" b="1" kern="150" dirty="0">
              <a:solidFill>
                <a:schemeClr val="tx1"/>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2800" b="1" kern="150" dirty="0">
              <a:solidFill>
                <a:schemeClr val="tx1"/>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a:t>
            </a:r>
          </a:p>
          <a:p>
            <a:pPr lvl="1"/>
            <a:r>
              <a:rPr lang="en-GB" sz="2800" b="1" dirty="0">
                <a:solidFill>
                  <a:schemeClr val="tx1"/>
                </a:solidFill>
                <a:effectLst/>
                <a:latin typeface="Times New Roman" panose="02020603050405020304" pitchFamily="18" charset="0"/>
                <a:ea typeface="Calibri" panose="020F0502020204030204" pitchFamily="34" charset="0"/>
              </a:rPr>
              <a:t>Materials and Methods</a:t>
            </a:r>
            <a:endPar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800" b="1" dirty="0">
                <a:solidFill>
                  <a:schemeClr val="tx1"/>
                </a:solidFill>
                <a:effectLst/>
                <a:latin typeface="Times New Roman" panose="02020603050405020304" pitchFamily="18" charset="0"/>
                <a:ea typeface="Calibri" panose="020F0502020204030204" pitchFamily="34" charset="0"/>
              </a:rPr>
              <a:t>Analysis and results</a:t>
            </a:r>
            <a:endParaRPr lang="pl-PL"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a:t>
            </a:r>
            <a:endParaRPr lang="pl-PL"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2097921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D16C-A993-081E-C45A-03D9ED95AAA1}"/>
              </a:ext>
            </a:extLst>
          </p:cNvPr>
          <p:cNvSpPr>
            <a:spLocks noGrp="1"/>
          </p:cNvSpPr>
          <p:nvPr>
            <p:ph type="title"/>
          </p:nvPr>
        </p:nvSpPr>
        <p:spPr>
          <a:xfrm>
            <a:off x="684213" y="0"/>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4" name="Content Placeholder 3">
            <a:extLst>
              <a:ext uri="{FF2B5EF4-FFF2-40B4-BE49-F238E27FC236}">
                <a16:creationId xmlns:a16="http://schemas.microsoft.com/office/drawing/2014/main" id="{BA499B55-7555-6570-3238-6639908CF6F5}"/>
              </a:ext>
            </a:extLst>
          </p:cNvPr>
          <p:cNvGraphicFramePr>
            <a:graphicFrameLocks noGrp="1"/>
          </p:cNvGraphicFramePr>
          <p:nvPr>
            <p:ph idx="1"/>
            <p:extLst>
              <p:ext uri="{D42A27DB-BD31-4B8C-83A1-F6EECF244321}">
                <p14:modId xmlns:p14="http://schemas.microsoft.com/office/powerpoint/2010/main" val="1410836836"/>
              </p:ext>
            </p:extLst>
          </p:nvPr>
        </p:nvGraphicFramePr>
        <p:xfrm>
          <a:off x="608012" y="1381125"/>
          <a:ext cx="11164887" cy="5000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476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D16C-A993-081E-C45A-03D9ED95AAA1}"/>
              </a:ext>
            </a:extLst>
          </p:cNvPr>
          <p:cNvSpPr>
            <a:spLocks noGrp="1"/>
          </p:cNvSpPr>
          <p:nvPr>
            <p:ph type="title"/>
          </p:nvPr>
        </p:nvSpPr>
        <p:spPr>
          <a:xfrm>
            <a:off x="684213" y="0"/>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6" name="Chart 5">
            <a:extLst>
              <a:ext uri="{FF2B5EF4-FFF2-40B4-BE49-F238E27FC236}">
                <a16:creationId xmlns:a16="http://schemas.microsoft.com/office/drawing/2014/main" id="{4EA5E140-CF6F-937A-E5B4-68AF11AB535B}"/>
              </a:ext>
            </a:extLst>
          </p:cNvPr>
          <p:cNvGraphicFramePr/>
          <p:nvPr>
            <p:extLst>
              <p:ext uri="{D42A27DB-BD31-4B8C-83A1-F6EECF244321}">
                <p14:modId xmlns:p14="http://schemas.microsoft.com/office/powerpoint/2010/main" val="1091557351"/>
              </p:ext>
            </p:extLst>
          </p:nvPr>
        </p:nvGraphicFramePr>
        <p:xfrm>
          <a:off x="1416281" y="1606832"/>
          <a:ext cx="8801510" cy="5087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77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D16C-A993-081E-C45A-03D9ED95AAA1}"/>
              </a:ext>
            </a:extLst>
          </p:cNvPr>
          <p:cNvSpPr>
            <a:spLocks noGrp="1"/>
          </p:cNvSpPr>
          <p:nvPr>
            <p:ph type="title"/>
          </p:nvPr>
        </p:nvSpPr>
        <p:spPr>
          <a:xfrm>
            <a:off x="684213" y="0"/>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3" name="Chart 2">
            <a:extLst>
              <a:ext uri="{FF2B5EF4-FFF2-40B4-BE49-F238E27FC236}">
                <a16:creationId xmlns:a16="http://schemas.microsoft.com/office/drawing/2014/main" id="{8876A0ED-4836-6ED6-3D51-EA7B56A393EB}"/>
              </a:ext>
            </a:extLst>
          </p:cNvPr>
          <p:cNvGraphicFramePr/>
          <p:nvPr>
            <p:extLst>
              <p:ext uri="{D42A27DB-BD31-4B8C-83A1-F6EECF244321}">
                <p14:modId xmlns:p14="http://schemas.microsoft.com/office/powerpoint/2010/main" val="330057766"/>
              </p:ext>
            </p:extLst>
          </p:nvPr>
        </p:nvGraphicFramePr>
        <p:xfrm>
          <a:off x="1179512" y="1356042"/>
          <a:ext cx="8993188" cy="52733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238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53920-2F16-2CA3-86D8-4F69834AE013}"/>
              </a:ext>
            </a:extLst>
          </p:cNvPr>
          <p:cNvSpPr>
            <a:spLocks noGrp="1"/>
          </p:cNvSpPr>
          <p:nvPr>
            <p:ph type="title"/>
          </p:nvPr>
        </p:nvSpPr>
        <p:spPr>
          <a:xfrm>
            <a:off x="569912" y="0"/>
            <a:ext cx="8534400" cy="150653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5" name="Content Placeholder 4">
            <a:extLst>
              <a:ext uri="{FF2B5EF4-FFF2-40B4-BE49-F238E27FC236}">
                <a16:creationId xmlns:a16="http://schemas.microsoft.com/office/drawing/2014/main" id="{E15B45B1-67C5-578B-D52C-AA0B85458506}"/>
              </a:ext>
            </a:extLst>
          </p:cNvPr>
          <p:cNvGraphicFramePr>
            <a:graphicFrameLocks noGrp="1"/>
          </p:cNvGraphicFramePr>
          <p:nvPr>
            <p:ph idx="1"/>
            <p:extLst>
              <p:ext uri="{D42A27DB-BD31-4B8C-83A1-F6EECF244321}">
                <p14:modId xmlns:p14="http://schemas.microsoft.com/office/powerpoint/2010/main" val="1206625649"/>
              </p:ext>
            </p:extLst>
          </p:nvPr>
        </p:nvGraphicFramePr>
        <p:xfrm>
          <a:off x="303212" y="1800225"/>
          <a:ext cx="10860087" cy="4610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8320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D358-1FA6-FEAE-C20D-F18AAF7D5656}"/>
              </a:ext>
            </a:extLst>
          </p:cNvPr>
          <p:cNvSpPr>
            <a:spLocks noGrp="1"/>
          </p:cNvSpPr>
          <p:nvPr>
            <p:ph type="title"/>
          </p:nvPr>
        </p:nvSpPr>
        <p:spPr>
          <a:xfrm>
            <a:off x="684212" y="248819"/>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graphicFrame>
        <p:nvGraphicFramePr>
          <p:cNvPr id="4" name="Content Placeholder 3">
            <a:extLst>
              <a:ext uri="{FF2B5EF4-FFF2-40B4-BE49-F238E27FC236}">
                <a16:creationId xmlns:a16="http://schemas.microsoft.com/office/drawing/2014/main" id="{44CDFB3E-07FC-7877-A336-0DE2A184380F}"/>
              </a:ext>
            </a:extLst>
          </p:cNvPr>
          <p:cNvGraphicFramePr>
            <a:graphicFrameLocks noGrp="1"/>
          </p:cNvGraphicFramePr>
          <p:nvPr>
            <p:ph idx="1"/>
            <p:extLst>
              <p:ext uri="{D42A27DB-BD31-4B8C-83A1-F6EECF244321}">
                <p14:modId xmlns:p14="http://schemas.microsoft.com/office/powerpoint/2010/main" val="396414894"/>
              </p:ext>
            </p:extLst>
          </p:nvPr>
        </p:nvGraphicFramePr>
        <p:xfrm>
          <a:off x="313822" y="1755886"/>
          <a:ext cx="11193966" cy="46322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6287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44608-495F-940A-E0E7-929ED67E3E7C}"/>
              </a:ext>
            </a:extLst>
          </p:cNvPr>
          <p:cNvSpPr>
            <a:spLocks noGrp="1"/>
          </p:cNvSpPr>
          <p:nvPr>
            <p:ph type="title"/>
          </p:nvPr>
        </p:nvSpPr>
        <p:spPr>
          <a:xfrm>
            <a:off x="525390" y="-128028"/>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sp>
        <p:nvSpPr>
          <p:cNvPr id="3" name="Content Placeholder 2">
            <a:extLst>
              <a:ext uri="{FF2B5EF4-FFF2-40B4-BE49-F238E27FC236}">
                <a16:creationId xmlns:a16="http://schemas.microsoft.com/office/drawing/2014/main" id="{0D24AEB6-BB52-12E9-F0DB-6044023FFFE3}"/>
              </a:ext>
            </a:extLst>
          </p:cNvPr>
          <p:cNvSpPr>
            <a:spLocks noGrp="1"/>
          </p:cNvSpPr>
          <p:nvPr>
            <p:ph idx="1"/>
          </p:nvPr>
        </p:nvSpPr>
        <p:spPr>
          <a:xfrm>
            <a:off x="658740" y="1685925"/>
            <a:ext cx="10295010" cy="4972050"/>
          </a:xfrm>
        </p:spPr>
        <p:txBody>
          <a:bodyPr>
            <a:normAutofit fontScale="55000" lnSpcReduction="20000"/>
          </a:bodyPr>
          <a:lstStyle/>
          <a:p>
            <a:pPr marL="0" indent="0">
              <a:buNone/>
            </a:pPr>
            <a:r>
              <a:rPr lang="en-GB" sz="3500" dirty="0">
                <a:solidFill>
                  <a:schemeClr val="tx1"/>
                </a:solidFill>
                <a:effectLst/>
                <a:latin typeface="Times New Roman" panose="02020603050405020304" pitchFamily="18" charset="0"/>
                <a:ea typeface="Calibri" panose="020F0502020204030204" pitchFamily="34" charset="0"/>
              </a:rPr>
              <a:t>analysis of sources of financing applied by local governments of 27 EU capital cities in order to cover the costs of investments and transition into more sustainable environment:</a:t>
            </a:r>
          </a:p>
          <a:p>
            <a:r>
              <a:rPr lang="en-GB" sz="3500" dirty="0">
                <a:solidFill>
                  <a:schemeClr val="tx1"/>
                </a:solidFill>
                <a:latin typeface="Times New Roman" panose="02020603050405020304" pitchFamily="18" charset="0"/>
                <a:ea typeface="Calibri" panose="020F0502020204030204" pitchFamily="34" charset="0"/>
              </a:rPr>
              <a:t>100% of the </a:t>
            </a:r>
            <a:r>
              <a:rPr lang="en-GB" sz="3500" dirty="0" err="1">
                <a:solidFill>
                  <a:schemeClr val="tx1"/>
                </a:solidFill>
                <a:latin typeface="Times New Roman" panose="02020603050405020304" pitchFamily="18" charset="0"/>
                <a:ea typeface="Calibri" panose="020F0502020204030204" pitchFamily="34" charset="0"/>
              </a:rPr>
              <a:t>analyzed</a:t>
            </a:r>
            <a:r>
              <a:rPr lang="en-GB" sz="3500" dirty="0">
                <a:solidFill>
                  <a:schemeClr val="tx1"/>
                </a:solidFill>
                <a:latin typeface="Times New Roman" panose="02020603050405020304" pitchFamily="18" charset="0"/>
                <a:ea typeface="Calibri" panose="020F0502020204030204" pitchFamily="34" charset="0"/>
              </a:rPr>
              <a:t> cities present in their budget acts as the main source of financing sustainable transition – EU support :</a:t>
            </a:r>
          </a:p>
          <a:p>
            <a:pPr marL="0" indent="0">
              <a:buNone/>
            </a:pPr>
            <a:r>
              <a:rPr lang="en-GB" sz="3500" dirty="0">
                <a:solidFill>
                  <a:schemeClr val="tx1"/>
                </a:solidFill>
                <a:latin typeface="Times New Roman" panose="02020603050405020304" pitchFamily="18" charset="0"/>
                <a:ea typeface="Calibri" panose="020F0502020204030204" pitchFamily="34" charset="0"/>
              </a:rPr>
              <a:t> - for the European Green Deal for which the European Commission has pledged to mobilise at least €1 trillion in sustainable investments over the decade-</a:t>
            </a:r>
          </a:p>
          <a:p>
            <a:pPr marL="342900" lvl="0" indent="-342900" algn="just">
              <a:lnSpc>
                <a:spcPct val="120000"/>
              </a:lnSpc>
              <a:buFont typeface="Times New Roman" panose="02020603050405020304" pitchFamily="18" charset="0"/>
              <a:buChar char="-"/>
            </a:pPr>
            <a:r>
              <a:rPr lang="en-GB" sz="3500" dirty="0">
                <a:solidFill>
                  <a:schemeClr val="tx1"/>
                </a:solidFill>
                <a:latin typeface="Times New Roman" panose="02020603050405020304" pitchFamily="18" charset="0"/>
                <a:ea typeface="Calibri" panose="020F0502020204030204" pitchFamily="34" charset="0"/>
              </a:rPr>
              <a:t>Operational Programme Environment (OPE) to support the preservation and the protection of environment, climate change adaptation, and risk prevention and management </a:t>
            </a:r>
            <a:endParaRPr lang="pl-PL" sz="3500" dirty="0">
              <a:solidFill>
                <a:schemeClr val="tx1"/>
              </a:solidFill>
              <a:latin typeface="Times New Roman" panose="02020603050405020304" pitchFamily="18" charset="0"/>
              <a:ea typeface="Calibri" panose="020F0502020204030204" pitchFamily="34" charset="0"/>
            </a:endParaRPr>
          </a:p>
          <a:p>
            <a:pPr marL="342900" lvl="0" indent="-342900" algn="just">
              <a:lnSpc>
                <a:spcPct val="120000"/>
              </a:lnSpc>
              <a:spcAft>
                <a:spcPts val="800"/>
              </a:spcAft>
              <a:buFont typeface="Times New Roman" panose="02020603050405020304" pitchFamily="18" charset="0"/>
              <a:buChar char="-"/>
            </a:pPr>
            <a:r>
              <a:rPr lang="en-GB" sz="3500" dirty="0">
                <a:solidFill>
                  <a:schemeClr val="tx1"/>
                </a:solidFill>
                <a:latin typeface="Times New Roman" panose="02020603050405020304" pitchFamily="18" charset="0"/>
                <a:ea typeface="Calibri" panose="020F0502020204030204" pitchFamily="34" charset="0"/>
              </a:rPr>
              <a:t>Integrated Regional Operational Programme (IROP) </a:t>
            </a:r>
            <a:r>
              <a:rPr lang="en-US" sz="3500" dirty="0">
                <a:solidFill>
                  <a:schemeClr val="tx1"/>
                </a:solidFill>
                <a:latin typeface="Times New Roman" panose="02020603050405020304" pitchFamily="18" charset="0"/>
                <a:ea typeface="Calibri" panose="020F0502020204030204" pitchFamily="34" charset="0"/>
              </a:rPr>
              <a:t>to contribute to the promotion of quality of life and to ensure sustainable provision of public services</a:t>
            </a:r>
            <a:r>
              <a:rPr lang="en-GB" sz="3500" dirty="0">
                <a:solidFill>
                  <a:schemeClr val="tx1"/>
                </a:solidFill>
                <a:latin typeface="Times New Roman" panose="02020603050405020304" pitchFamily="18" charset="0"/>
                <a:ea typeface="Calibri" panose="020F0502020204030204" pitchFamily="34" charset="0"/>
              </a:rPr>
              <a:t>,</a:t>
            </a:r>
            <a:endParaRPr lang="pl-PL" sz="3500" dirty="0">
              <a:solidFill>
                <a:schemeClr val="tx1"/>
              </a:solidFill>
              <a:latin typeface="Times New Roman" panose="02020603050405020304" pitchFamily="18" charset="0"/>
              <a:ea typeface="Calibri" panose="020F0502020204030204" pitchFamily="34" charset="0"/>
            </a:endParaRPr>
          </a:p>
          <a:p>
            <a:pPr marL="342900" indent="-342900" algn="just">
              <a:lnSpc>
                <a:spcPct val="120000"/>
              </a:lnSpc>
              <a:buFont typeface="Times New Roman" panose="02020603050405020304" pitchFamily="18" charset="0"/>
              <a:buChar char="-"/>
            </a:pPr>
            <a:r>
              <a:rPr lang="en-GB" sz="3500" dirty="0">
                <a:solidFill>
                  <a:schemeClr val="tx1"/>
                </a:solidFill>
                <a:latin typeface="Times New Roman" panose="02020603050405020304" pitchFamily="18" charset="0"/>
                <a:ea typeface="Calibri" panose="020F0502020204030204" pitchFamily="34" charset="0"/>
              </a:rPr>
              <a:t>Operational Programme Transport (OPT) for the years 2021-2027 with priorities of developing and improving linear transport infrastructure (incl. cities and their hinterlands), introducing modern technologies for the organization of transport and reduction of traffic burden and increasing the utilization and availability of alternative fuels in transport</a:t>
            </a:r>
          </a:p>
          <a:p>
            <a:pPr marL="342900" indent="-342900" algn="just">
              <a:lnSpc>
                <a:spcPct val="150000"/>
              </a:lnSpc>
              <a:buFont typeface="Times New Roman" panose="02020603050405020304" pitchFamily="18" charset="0"/>
              <a:buChar char="-"/>
            </a:pPr>
            <a:endParaRPr lang="en-GB" sz="3500" dirty="0">
              <a:solidFill>
                <a:schemeClr val="tx1"/>
              </a:solidFill>
              <a:latin typeface="Times New Roman" panose="02020603050405020304" pitchFamily="18" charset="0"/>
              <a:ea typeface="Calibri" panose="020F0502020204030204" pitchFamily="34" charset="0"/>
            </a:endParaRPr>
          </a:p>
          <a:p>
            <a:pPr marL="0" indent="0">
              <a:buNone/>
            </a:pPr>
            <a:endParaRPr lang="pl-PL" sz="2400" dirty="0">
              <a:solidFill>
                <a:schemeClr val="tx1"/>
              </a:solidFill>
            </a:endParaRPr>
          </a:p>
        </p:txBody>
      </p:sp>
    </p:spTree>
    <p:extLst>
      <p:ext uri="{BB962C8B-B14F-4D97-AF65-F5344CB8AC3E}">
        <p14:creationId xmlns:p14="http://schemas.microsoft.com/office/powerpoint/2010/main" val="4116256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FD05-D860-CB61-4C7E-53B3FBA52EC2}"/>
              </a:ext>
            </a:extLst>
          </p:cNvPr>
          <p:cNvSpPr>
            <a:spLocks noGrp="1"/>
          </p:cNvSpPr>
          <p:nvPr>
            <p:ph type="title"/>
          </p:nvPr>
        </p:nvSpPr>
        <p:spPr>
          <a:xfrm>
            <a:off x="608012" y="53599"/>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sp>
        <p:nvSpPr>
          <p:cNvPr id="3" name="Content Placeholder 2">
            <a:extLst>
              <a:ext uri="{FF2B5EF4-FFF2-40B4-BE49-F238E27FC236}">
                <a16:creationId xmlns:a16="http://schemas.microsoft.com/office/drawing/2014/main" id="{AF994D8C-07EF-CEC3-7929-F98E64026E86}"/>
              </a:ext>
            </a:extLst>
          </p:cNvPr>
          <p:cNvSpPr>
            <a:spLocks noGrp="1"/>
          </p:cNvSpPr>
          <p:nvPr>
            <p:ph idx="1"/>
          </p:nvPr>
        </p:nvSpPr>
        <p:spPr>
          <a:xfrm>
            <a:off x="845522" y="1504335"/>
            <a:ext cx="9291536" cy="5152582"/>
          </a:xfrm>
        </p:spPr>
        <p:txBody>
          <a:bodyPr>
            <a:normAutofit/>
          </a:bodyPr>
          <a:lstStyle/>
          <a:p>
            <a:r>
              <a:rPr lang="en-GB" sz="2000" dirty="0">
                <a:solidFill>
                  <a:schemeClr val="tx1"/>
                </a:solidFill>
                <a:effectLst/>
                <a:latin typeface="Times New Roman" panose="02020603050405020304" pitchFamily="18" charset="0"/>
                <a:ea typeface="Calibri" panose="020F0502020204030204" pitchFamily="34" charset="0"/>
              </a:rPr>
              <a:t>analysis of sources of financing applied by local governments of 27 EU capital cities in order to cover the costs of investments and transition into more sustainable environment:</a:t>
            </a:r>
          </a:p>
          <a:p>
            <a:pPr lvl="1">
              <a:buFontTx/>
              <a:buChar char="-"/>
            </a:pPr>
            <a:r>
              <a:rPr lang="en-GB" sz="2000" dirty="0">
                <a:solidFill>
                  <a:schemeClr val="tx1"/>
                </a:solidFill>
                <a:latin typeface="Times New Roman" panose="02020603050405020304" pitchFamily="18" charset="0"/>
                <a:ea typeface="Calibri" panose="020F0502020204030204" pitchFamily="34" charset="0"/>
              </a:rPr>
              <a:t>74% (20 of the surveyed cities) declared using Clean Mobility Development action program for the purchase of vehicles (electric buses and hybrid vehicles for public transport), as well as the construction of relevant charging infrastructure</a:t>
            </a:r>
          </a:p>
          <a:p>
            <a:pPr lvl="1">
              <a:buFontTx/>
              <a:buChar char="-"/>
            </a:pPr>
            <a:r>
              <a:rPr lang="en-GB" sz="2100" dirty="0">
                <a:solidFill>
                  <a:schemeClr val="tx1"/>
                </a:solidFill>
                <a:latin typeface="Times New Roman" panose="02020603050405020304" pitchFamily="18" charset="0"/>
                <a:ea typeface="Calibri" panose="020F0502020204030204" pitchFamily="34" charset="0"/>
              </a:rPr>
              <a:t>10 out 27 EU capital cities (37% of the population) has a possibility of financing the SD projects with the use of Modernisation Fund - a financial instrument which is set up in 10 lower-income EU member states</a:t>
            </a:r>
          </a:p>
          <a:p>
            <a:pPr lvl="1">
              <a:buFontTx/>
              <a:buChar char="-"/>
            </a:pPr>
            <a:r>
              <a:rPr lang="en-GB" sz="2100" dirty="0">
                <a:solidFill>
                  <a:schemeClr val="tx1"/>
                </a:solidFill>
                <a:latin typeface="Times New Roman" panose="02020603050405020304" pitchFamily="18" charset="0"/>
                <a:ea typeface="Calibri" panose="020F0502020204030204" pitchFamily="34" charset="0"/>
              </a:rPr>
              <a:t>almost 30% of the population cities (8 of 27) declare financing their sustainable development from Recovery and Resilience Fund</a:t>
            </a:r>
            <a:endParaRPr lang="en-US" sz="2100" dirty="0">
              <a:solidFill>
                <a:schemeClr val="tx1"/>
              </a:solidFill>
              <a:latin typeface="Times New Roman" panose="02020603050405020304" pitchFamily="18" charset="0"/>
              <a:ea typeface="Calibri" panose="020F0502020204030204" pitchFamily="34" charset="0"/>
            </a:endParaRPr>
          </a:p>
          <a:p>
            <a:pPr marL="457200" lvl="1" indent="0">
              <a:buNone/>
            </a:pPr>
            <a:r>
              <a:rPr lang="en-GB" sz="2100" dirty="0">
                <a:solidFill>
                  <a:schemeClr val="tx1"/>
                </a:solidFill>
                <a:latin typeface="Times New Roman" panose="02020603050405020304" pitchFamily="18" charset="0"/>
                <a:ea typeface="Calibri" panose="020F0502020204030204" pitchFamily="34" charset="0"/>
              </a:rPr>
              <a:t>unified EU green classification system - 'TAXONOMY' was created to determine if an economic activity is environmentally sustainable based on harmonised EU criteria</a:t>
            </a:r>
          </a:p>
          <a:p>
            <a:pPr lvl="1">
              <a:buFontTx/>
              <a:buChar char="-"/>
            </a:pPr>
            <a:endParaRPr lang="en-GB" sz="2100" dirty="0">
              <a:solidFill>
                <a:schemeClr val="tx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4108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805E-2C5B-94D4-F58D-83EA2B469A0B}"/>
              </a:ext>
            </a:extLst>
          </p:cNvPr>
          <p:cNvSpPr>
            <a:spLocks noGrp="1"/>
          </p:cNvSpPr>
          <p:nvPr>
            <p:ph type="title"/>
          </p:nvPr>
        </p:nvSpPr>
        <p:spPr>
          <a:xfrm>
            <a:off x="605554" y="361062"/>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sp>
        <p:nvSpPr>
          <p:cNvPr id="3" name="Content Placeholder 2">
            <a:extLst>
              <a:ext uri="{FF2B5EF4-FFF2-40B4-BE49-F238E27FC236}">
                <a16:creationId xmlns:a16="http://schemas.microsoft.com/office/drawing/2014/main" id="{BA81A699-3682-BC6C-B291-11A74F24C0AA}"/>
              </a:ext>
            </a:extLst>
          </p:cNvPr>
          <p:cNvSpPr>
            <a:spLocks noGrp="1"/>
          </p:cNvSpPr>
          <p:nvPr>
            <p:ph idx="1"/>
          </p:nvPr>
        </p:nvSpPr>
        <p:spPr>
          <a:xfrm>
            <a:off x="605554" y="1868129"/>
            <a:ext cx="8534400" cy="4304071"/>
          </a:xfrm>
        </p:spPr>
        <p:txBody>
          <a:bodyPr>
            <a:normAutofit fontScale="92500" lnSpcReduction="10000"/>
          </a:bodyPr>
          <a:lstStyle/>
          <a:p>
            <a:r>
              <a:rPr lang="en-GB" dirty="0">
                <a:solidFill>
                  <a:schemeClr val="tx1"/>
                </a:solidFill>
                <a:latin typeface="Times New Roman" panose="02020603050405020304" pitchFamily="18" charset="0"/>
                <a:ea typeface="Calibri" panose="020F0502020204030204" pitchFamily="34" charset="0"/>
              </a:rPr>
              <a:t>cooperation of private and public investments to: </a:t>
            </a:r>
            <a:endParaRPr lang="pl-PL" dirty="0">
              <a:solidFill>
                <a:schemeClr val="tx1"/>
              </a:solidFill>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en-GB" dirty="0">
                <a:solidFill>
                  <a:schemeClr val="tx1"/>
                </a:solidFill>
                <a:latin typeface="Times New Roman" panose="02020603050405020304" pitchFamily="18" charset="0"/>
                <a:ea typeface="Calibri" panose="020F0502020204030204" pitchFamily="34" charset="0"/>
              </a:rPr>
              <a:t>- scale up sustainable finance to plug the current investment gap, </a:t>
            </a:r>
            <a:endParaRPr lang="pl-PL" dirty="0">
              <a:solidFill>
                <a:schemeClr val="tx1"/>
              </a:solidFill>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en-GB" dirty="0">
                <a:solidFill>
                  <a:schemeClr val="tx1"/>
                </a:solidFill>
                <a:latin typeface="Times New Roman" panose="02020603050405020304" pitchFamily="18" charset="0"/>
                <a:ea typeface="Calibri" panose="020F0502020204030204" pitchFamily="34" charset="0"/>
              </a:rPr>
              <a:t>- ensure compatible markets for sustainable financial assets across borders and avoid fragmentation, </a:t>
            </a:r>
            <a:endParaRPr lang="pl-PL" dirty="0">
              <a:solidFill>
                <a:schemeClr val="tx1"/>
              </a:solidFill>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en-GB" dirty="0">
                <a:solidFill>
                  <a:schemeClr val="tx1"/>
                </a:solidFill>
                <a:latin typeface="Times New Roman" panose="02020603050405020304" pitchFamily="18" charset="0"/>
                <a:ea typeface="Calibri" panose="020F0502020204030204" pitchFamily="34" charset="0"/>
              </a:rPr>
              <a:t>- achieve economies of scale by exploring synergies, </a:t>
            </a:r>
            <a:endParaRPr lang="pl-PL" dirty="0">
              <a:solidFill>
                <a:schemeClr val="tx1"/>
              </a:solidFill>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en-GB" dirty="0">
                <a:solidFill>
                  <a:schemeClr val="tx1"/>
                </a:solidFill>
                <a:latin typeface="Times New Roman" panose="02020603050405020304" pitchFamily="18" charset="0"/>
                <a:ea typeface="Calibri" panose="020F0502020204030204" pitchFamily="34" charset="0"/>
              </a:rPr>
              <a:t>- maximise the impact of EU investment to support our industry and help us deliver on our core priorities. </a:t>
            </a:r>
            <a:endParaRPr lang="pl-PL" dirty="0">
              <a:solidFill>
                <a:schemeClr val="tx1"/>
              </a:solidFill>
              <a:latin typeface="Times New Roman" panose="02020603050405020304" pitchFamily="18" charset="0"/>
              <a:ea typeface="Calibri" panose="020F0502020204030204" pitchFamily="34" charset="0"/>
            </a:endParaRPr>
          </a:p>
          <a:p>
            <a:pPr marL="0" indent="0">
              <a:buNone/>
            </a:pPr>
            <a:r>
              <a:rPr lang="en-GB" dirty="0">
                <a:solidFill>
                  <a:schemeClr val="tx1"/>
                </a:solidFill>
                <a:latin typeface="Times New Roman" panose="02020603050405020304" pitchFamily="18" charset="0"/>
                <a:ea typeface="Calibri" panose="020F0502020204030204" pitchFamily="34" charset="0"/>
              </a:rPr>
              <a:t>-orienting private capital to more sustainable investments require a comprehensive rethinking of how our financial system works. </a:t>
            </a:r>
            <a:endParaRPr lang="pl-PL" dirty="0">
              <a:solidFill>
                <a:schemeClr val="tx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09574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ECA0-479C-D85C-5EBC-BB4F6882E374}"/>
              </a:ext>
            </a:extLst>
          </p:cNvPr>
          <p:cNvSpPr>
            <a:spLocks noGrp="1"/>
          </p:cNvSpPr>
          <p:nvPr>
            <p:ph type="title"/>
          </p:nvPr>
        </p:nvSpPr>
        <p:spPr>
          <a:xfrm>
            <a:off x="684212" y="613422"/>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sz="3600" b="1" dirty="0">
                <a:solidFill>
                  <a:schemeClr val="tx1"/>
                </a:solidFill>
                <a:effectLst/>
                <a:latin typeface="Times New Roman" panose="02020603050405020304" pitchFamily="18" charset="0"/>
                <a:ea typeface="Calibri" panose="020F0502020204030204" pitchFamily="34" charset="0"/>
              </a:rPr>
              <a:t>Analysis and results</a:t>
            </a:r>
            <a:endParaRPr lang="pl-PL" dirty="0"/>
          </a:p>
        </p:txBody>
      </p:sp>
      <p:sp>
        <p:nvSpPr>
          <p:cNvPr id="3" name="Content Placeholder 2">
            <a:extLst>
              <a:ext uri="{FF2B5EF4-FFF2-40B4-BE49-F238E27FC236}">
                <a16:creationId xmlns:a16="http://schemas.microsoft.com/office/drawing/2014/main" id="{C362B052-42CB-0214-D470-3F8D1A2317E2}"/>
              </a:ext>
            </a:extLst>
          </p:cNvPr>
          <p:cNvSpPr>
            <a:spLocks noGrp="1"/>
          </p:cNvSpPr>
          <p:nvPr>
            <p:ph idx="1"/>
          </p:nvPr>
        </p:nvSpPr>
        <p:spPr>
          <a:xfrm>
            <a:off x="684212" y="1779639"/>
            <a:ext cx="8534400" cy="4556705"/>
          </a:xfrm>
        </p:spPr>
        <p:txBody>
          <a:bodyPr>
            <a:normAutofit/>
          </a:bodyPr>
          <a:lstStyle/>
          <a:p>
            <a:r>
              <a:rPr lang="en-GB" sz="2400" dirty="0">
                <a:solidFill>
                  <a:schemeClr val="tx1"/>
                </a:solidFill>
                <a:latin typeface="Times New Roman" panose="02020603050405020304" pitchFamily="18" charset="0"/>
                <a:ea typeface="Calibri" panose="020F0502020204030204" pitchFamily="34" charset="0"/>
              </a:rPr>
              <a:t>Examples of private and public cooperation in SD finance:</a:t>
            </a:r>
          </a:p>
          <a:p>
            <a:pPr lvl="1">
              <a:buFontTx/>
              <a:buChar char="-"/>
            </a:pPr>
            <a:r>
              <a:rPr lang="en-GB" sz="2400" dirty="0">
                <a:solidFill>
                  <a:schemeClr val="tx1"/>
                </a:solidFill>
                <a:latin typeface="Times New Roman" panose="02020603050405020304" pitchFamily="18" charset="0"/>
                <a:ea typeface="Calibri" panose="020F0502020204030204" pitchFamily="34" charset="0"/>
              </a:rPr>
              <a:t>European Union's Capital Markets Union (CMU) project</a:t>
            </a:r>
          </a:p>
          <a:p>
            <a:pPr lvl="1">
              <a:buFontTx/>
              <a:buChar char="-"/>
            </a:pPr>
            <a:r>
              <a:rPr lang="en-GB" sz="2400" dirty="0">
                <a:solidFill>
                  <a:schemeClr val="tx1"/>
                </a:solidFill>
                <a:latin typeface="Times New Roman" panose="02020603050405020304" pitchFamily="18" charset="0"/>
                <a:ea typeface="Calibri" panose="020F0502020204030204" pitchFamily="34" charset="0"/>
              </a:rPr>
              <a:t>International Platform on Sustainable Finance Platform</a:t>
            </a:r>
          </a:p>
          <a:p>
            <a:pPr lvl="1">
              <a:buFontTx/>
              <a:buChar char="-"/>
            </a:pPr>
            <a:r>
              <a:rPr lang="en-GB" sz="2400" dirty="0">
                <a:solidFill>
                  <a:schemeClr val="tx1"/>
                </a:solidFill>
                <a:latin typeface="Times New Roman" panose="02020603050405020304" pitchFamily="18" charset="0"/>
                <a:ea typeface="Calibri" panose="020F0502020204030204" pitchFamily="34" charset="0"/>
              </a:rPr>
              <a:t>Warsaw Sustainable Segment on Warsaw Stock</a:t>
            </a:r>
            <a:endParaRPr lang="pl-PL" sz="2400" dirty="0">
              <a:solidFill>
                <a:schemeClr val="tx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81368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2676525"/>
            <a:ext cx="8534400" cy="3999443"/>
          </a:xfrm>
        </p:spPr>
        <p:txBody>
          <a:bodyPr>
            <a:normAutofit/>
          </a:bodyPr>
          <a:lstStyle/>
          <a:p>
            <a:r>
              <a:rPr lang="en-GB" sz="2800" b="1" kern="15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Introduction</a:t>
            </a:r>
            <a:endParaRPr lang="pl-PL" sz="2800" b="1" kern="150" dirty="0">
              <a:solidFill>
                <a:srgbClr val="00B0F0"/>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kern="15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2800" b="1" kern="150" dirty="0">
              <a:solidFill>
                <a:srgbClr val="00B0F0"/>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Study</a:t>
            </a:r>
          </a:p>
          <a:p>
            <a:pPr lvl="1"/>
            <a:r>
              <a:rPr lang="en-GB" sz="2800" b="1" dirty="0">
                <a:solidFill>
                  <a:srgbClr val="00B0F0"/>
                </a:solidFill>
                <a:effectLst/>
                <a:latin typeface="Times New Roman" panose="02020603050405020304" pitchFamily="18" charset="0"/>
                <a:ea typeface="Calibri" panose="020F0502020204030204" pitchFamily="34" charset="0"/>
              </a:rPr>
              <a:t>Materials and Methods</a:t>
            </a:r>
            <a:endParaRPr lang="en-GB" sz="2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800" b="1" dirty="0">
                <a:solidFill>
                  <a:srgbClr val="00B0F0"/>
                </a:solidFill>
                <a:effectLst/>
                <a:latin typeface="Times New Roman" panose="02020603050405020304" pitchFamily="18" charset="0"/>
                <a:ea typeface="Calibri" panose="020F0502020204030204" pitchFamily="34" charset="0"/>
              </a:rPr>
              <a:t>Analysis and results</a:t>
            </a:r>
            <a:endParaRPr lang="pl-PL"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a:t>
            </a:r>
            <a:endParaRPr lang="pl-PL"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118974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2676525"/>
            <a:ext cx="8534400" cy="3999443"/>
          </a:xfrm>
        </p:spPr>
        <p:txBody>
          <a:bodyPr>
            <a:normAutofit/>
          </a:bodyPr>
          <a:lstStyle/>
          <a:p>
            <a:r>
              <a:rPr lang="en-GB" sz="32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Introduction</a:t>
            </a:r>
            <a:endParaRPr lang="pl-PL" sz="3200" b="1" kern="150" dirty="0">
              <a:solidFill>
                <a:schemeClr val="tx1"/>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kern="150" dirty="0">
                <a:solidFill>
                  <a:schemeClr val="tx2">
                    <a:lumMod val="60000"/>
                    <a:lumOff val="40000"/>
                  </a:schemeClr>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2800" b="1" kern="150" dirty="0">
              <a:solidFill>
                <a:schemeClr val="tx2">
                  <a:lumMod val="60000"/>
                  <a:lumOff val="40000"/>
                </a:schemeClr>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dirty="0">
                <a:solidFill>
                  <a:schemeClr val="tx2">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rPr>
              <a:t>Study</a:t>
            </a:r>
          </a:p>
          <a:p>
            <a:pPr lvl="1"/>
            <a:r>
              <a:rPr lang="en-GB" sz="2800" b="1" dirty="0">
                <a:solidFill>
                  <a:schemeClr val="tx2">
                    <a:lumMod val="60000"/>
                    <a:lumOff val="40000"/>
                  </a:schemeClr>
                </a:solidFill>
                <a:effectLst/>
                <a:latin typeface="Times New Roman" panose="02020603050405020304" pitchFamily="18" charset="0"/>
                <a:ea typeface="Calibri" panose="020F0502020204030204" pitchFamily="34" charset="0"/>
              </a:rPr>
              <a:t>Materials and Methods</a:t>
            </a:r>
            <a:endParaRPr lang="en-GB" sz="2800" b="1" dirty="0">
              <a:solidFill>
                <a:schemeClr val="tx2">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800" b="1" dirty="0">
                <a:solidFill>
                  <a:schemeClr val="tx2">
                    <a:lumMod val="60000"/>
                    <a:lumOff val="40000"/>
                  </a:schemeClr>
                </a:solidFill>
                <a:effectLst/>
                <a:latin typeface="Times New Roman" panose="02020603050405020304" pitchFamily="18" charset="0"/>
                <a:ea typeface="Calibri" panose="020F0502020204030204" pitchFamily="34" charset="0"/>
              </a:rPr>
              <a:t>Analysis and results</a:t>
            </a:r>
            <a:endParaRPr lang="pl-PL" sz="28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800" b="1" dirty="0">
                <a:solidFill>
                  <a:schemeClr val="tx2">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rPr>
              <a:t>Summary</a:t>
            </a:r>
            <a:endParaRPr lang="pl-PL" sz="28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4008130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1689099"/>
            <a:ext cx="9226704" cy="4986869"/>
          </a:xfrm>
        </p:spPr>
        <p:txBody>
          <a:bodyPr>
            <a:normAutofit/>
          </a:bodyPr>
          <a:lstStyle/>
          <a:p>
            <a:r>
              <a:rPr lang="en-GB" sz="2400" dirty="0">
                <a:solidFill>
                  <a:schemeClr val="tx1"/>
                </a:solidFill>
                <a:latin typeface="Times New Roman" panose="02020603050405020304" pitchFamily="18" charset="0"/>
                <a:ea typeface="Calibri" panose="020F0502020204030204" pitchFamily="34" charset="0"/>
              </a:rPr>
              <a:t>The survey allowed to </a:t>
            </a:r>
            <a:r>
              <a:rPr lang="en-US" sz="2400" dirty="0">
                <a:solidFill>
                  <a:schemeClr val="tx1"/>
                </a:solidFill>
                <a:latin typeface="Times New Roman" panose="02020603050405020304" pitchFamily="18" charset="0"/>
                <a:ea typeface="Calibri" panose="020F0502020204030204" pitchFamily="34" charset="0"/>
              </a:rPr>
              <a:t>create methodology of developing and propose core elements of universal, exemplary, comprehensive and replicable SDS for EU cities</a:t>
            </a:r>
          </a:p>
          <a:p>
            <a:r>
              <a:rPr lang="en-US" sz="2400" dirty="0">
                <a:solidFill>
                  <a:schemeClr val="tx1"/>
                </a:solidFill>
                <a:latin typeface="Times New Roman" panose="02020603050405020304" pitchFamily="18" charset="0"/>
                <a:ea typeface="Calibri" panose="020F0502020204030204" pitchFamily="34" charset="0"/>
              </a:rPr>
              <a:t>diversity in the field of constructing the SD strategies within the population of EU capital cities is very high</a:t>
            </a:r>
          </a:p>
          <a:p>
            <a:r>
              <a:rPr lang="en-US" sz="2400" dirty="0">
                <a:solidFill>
                  <a:schemeClr val="tx1"/>
                </a:solidFill>
                <a:latin typeface="Times New Roman" panose="02020603050405020304" pitchFamily="18" charset="0"/>
                <a:ea typeface="Calibri" panose="020F0502020204030204" pitchFamily="34" charset="0"/>
              </a:rPr>
              <a:t>the main sources of finance concentrates around EU programs within the whole population of the survey</a:t>
            </a:r>
          </a:p>
          <a:p>
            <a:endParaRPr lang="en-US" dirty="0"/>
          </a:p>
          <a:p>
            <a:endParaRPr lang="pl-PL" dirty="0"/>
          </a:p>
        </p:txBody>
      </p:sp>
    </p:spTree>
    <p:extLst>
      <p:ext uri="{BB962C8B-B14F-4D97-AF65-F5344CB8AC3E}">
        <p14:creationId xmlns:p14="http://schemas.microsoft.com/office/powerpoint/2010/main" val="947181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C95F-66A7-0FF1-A3B1-6540DE75C80C}"/>
              </a:ext>
            </a:extLst>
          </p:cNvPr>
          <p:cNvSpPr>
            <a:spLocks noGrp="1"/>
          </p:cNvSpPr>
          <p:nvPr>
            <p:ph type="title"/>
          </p:nvPr>
        </p:nvSpPr>
        <p:spPr>
          <a:xfrm>
            <a:off x="703877" y="1400003"/>
            <a:ext cx="8534400" cy="1507067"/>
          </a:xfrm>
        </p:spPr>
        <p:txBody>
          <a:bodyPr/>
          <a:lstStyle/>
          <a:p>
            <a:r>
              <a:rPr lang="en-US"/>
              <a:t>THANK YOU FOR THE ATTENTION </a:t>
            </a:r>
            <a:endParaRPr lang="pl-PL"/>
          </a:p>
        </p:txBody>
      </p:sp>
    </p:spTree>
    <p:extLst>
      <p:ext uri="{BB962C8B-B14F-4D97-AF65-F5344CB8AC3E}">
        <p14:creationId xmlns:p14="http://schemas.microsoft.com/office/powerpoint/2010/main" val="135355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88C9-C694-74C2-7FED-9A9E406295D3}"/>
              </a:ext>
            </a:extLst>
          </p:cNvPr>
          <p:cNvSpPr>
            <a:spLocks noGrp="1"/>
          </p:cNvSpPr>
          <p:nvPr>
            <p:ph type="title"/>
          </p:nvPr>
        </p:nvSpPr>
        <p:spPr>
          <a:xfrm>
            <a:off x="684212" y="372532"/>
            <a:ext cx="8534400" cy="1507067"/>
          </a:xfrm>
        </p:spPr>
        <p:txBody>
          <a:bodyPr/>
          <a:lstStyle/>
          <a:p>
            <a:r>
              <a:rPr lang="en-GB" sz="36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Introduction</a:t>
            </a:r>
            <a:endParaRPr lang="pl-PL" dirty="0"/>
          </a:p>
        </p:txBody>
      </p:sp>
      <p:sp>
        <p:nvSpPr>
          <p:cNvPr id="3" name="Content Placeholder 2">
            <a:extLst>
              <a:ext uri="{FF2B5EF4-FFF2-40B4-BE49-F238E27FC236}">
                <a16:creationId xmlns:a16="http://schemas.microsoft.com/office/drawing/2014/main" id="{5E1AAD83-BCBB-F145-7507-9FDA111F1316}"/>
              </a:ext>
            </a:extLst>
          </p:cNvPr>
          <p:cNvSpPr>
            <a:spLocks noGrp="1"/>
          </p:cNvSpPr>
          <p:nvPr>
            <p:ph idx="1"/>
          </p:nvPr>
        </p:nvSpPr>
        <p:spPr>
          <a:xfrm>
            <a:off x="684212" y="2209800"/>
            <a:ext cx="8534400" cy="3615267"/>
          </a:xfrm>
        </p:spPr>
        <p:txBody>
          <a:bodyPr>
            <a:normAutofit fontScale="92500" lnSpcReduction="10000"/>
          </a:bodyPr>
          <a:lstStyle/>
          <a:p>
            <a:r>
              <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overview of the origin of the concept of sustainable development </a:t>
            </a:r>
          </a:p>
          <a:p>
            <a:r>
              <a:rPr lang="en-GB"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determines core elements and framework of developing SDS tailored for EU capital cities </a:t>
            </a:r>
            <a:endPar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r>
              <a:rPr lang="en-GB"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explores the degree of </a:t>
            </a:r>
            <a:r>
              <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cohesion between uniquely designed </a:t>
            </a:r>
            <a:r>
              <a:rPr lang="en-GB"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SDS with</a:t>
            </a:r>
            <a:r>
              <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the SDSs of all the EU capital cities</a:t>
            </a:r>
          </a:p>
          <a:p>
            <a:r>
              <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presents the sources of financing the sustainable goals of the surveyed cities</a:t>
            </a:r>
            <a:endPar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3629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2676525"/>
            <a:ext cx="8534400" cy="3999443"/>
          </a:xfrm>
        </p:spPr>
        <p:txBody>
          <a:bodyPr>
            <a:normAutofit/>
          </a:bodyPr>
          <a:lstStyle/>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Introduction</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r>
              <a:rPr lang="en-GB" sz="32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3200" b="1" kern="150" dirty="0">
              <a:solidFill>
                <a:schemeClr val="tx1"/>
              </a:solidFill>
              <a:effectLst/>
              <a:latin typeface="Times New Roman" panose="02020603050405020304" pitchFamily="18" charset="0"/>
              <a:ea typeface="SimSun" panose="02010600030101010101" pitchFamily="2" charset="-122"/>
              <a:cs typeface="Lucida Sans" panose="020B0602030504020204" pitchFamily="34" charset="0"/>
            </a:endParaRPr>
          </a:p>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Study</a:t>
            </a:r>
          </a:p>
          <a:p>
            <a:pPr marL="742950" lvl="2"/>
            <a:r>
              <a:rPr lang="en-GB" sz="26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Materials and Methods</a:t>
            </a:r>
          </a:p>
          <a:p>
            <a:pPr marL="742950" lvl="2"/>
            <a:r>
              <a:rPr lang="en-GB" sz="26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Analysis and results</a:t>
            </a:r>
            <a:endParaRPr lang="pl-PL" sz="26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Summary</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4120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360F-7E80-408A-232A-121A007AF179}"/>
              </a:ext>
            </a:extLst>
          </p:cNvPr>
          <p:cNvSpPr>
            <a:spLocks noGrp="1"/>
          </p:cNvSpPr>
          <p:nvPr>
            <p:ph type="title"/>
          </p:nvPr>
        </p:nvSpPr>
        <p:spPr>
          <a:xfrm>
            <a:off x="684211" y="883507"/>
            <a:ext cx="8534400" cy="1049760"/>
          </a:xfrm>
        </p:spPr>
        <p:txBody>
          <a:bodyPr>
            <a:normAutofit fontScale="90000"/>
          </a:bodyPr>
          <a:lstStyle/>
          <a:p>
            <a:r>
              <a:rPr lang="en-GB" sz="36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br>
              <a:rPr lang="pl-PL" sz="3600" b="1" kern="150" dirty="0">
                <a:solidFill>
                  <a:schemeClr val="tx1"/>
                </a:solidFill>
                <a:effectLst/>
                <a:latin typeface="Times New Roman" panose="02020603050405020304" pitchFamily="18" charset="0"/>
                <a:ea typeface="SimSun" panose="02010600030101010101" pitchFamily="2" charset="-122"/>
                <a:cs typeface="Lucida Sans" panose="020B0602030504020204" pitchFamily="34" charset="0"/>
              </a:rPr>
            </a:br>
            <a:endParaRPr lang="pl-PL" dirty="0"/>
          </a:p>
        </p:txBody>
      </p:sp>
      <p:sp>
        <p:nvSpPr>
          <p:cNvPr id="3" name="Content Placeholder 2">
            <a:extLst>
              <a:ext uri="{FF2B5EF4-FFF2-40B4-BE49-F238E27FC236}">
                <a16:creationId xmlns:a16="http://schemas.microsoft.com/office/drawing/2014/main" id="{DAFEC2B6-B2A9-3DE5-CD8D-7B95196AF9D1}"/>
              </a:ext>
            </a:extLst>
          </p:cNvPr>
          <p:cNvSpPr>
            <a:spLocks noGrp="1"/>
          </p:cNvSpPr>
          <p:nvPr>
            <p:ph idx="1"/>
          </p:nvPr>
        </p:nvSpPr>
        <p:spPr>
          <a:xfrm>
            <a:off x="684211" y="1408387"/>
            <a:ext cx="11145839" cy="4807206"/>
          </a:xfrm>
        </p:spPr>
        <p:txBody>
          <a:bodyPr>
            <a:normAutofit/>
          </a:bodyPr>
          <a:lstStyle/>
          <a:p>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Concept of SD known already in ancient Roman, Greek, Egyptian</a:t>
            </a:r>
          </a:p>
          <a:p>
            <a:pPr marL="0" indent="0">
              <a:buNone/>
            </a:pP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and Mesopotamian civilizations </a:t>
            </a:r>
          </a:p>
          <a:p>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Firstly described by Hans Carl von </a:t>
            </a:r>
            <a:r>
              <a:rPr lang="en-US"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Carlowitz</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p>
          <a:p>
            <a:pPr marL="0" indent="0">
              <a:buNone/>
            </a:pP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in 1713 in </a:t>
            </a:r>
            <a:r>
              <a:rPr lang="en-US"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Sylvicultura</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Oeconomica</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p>
          <a:p>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Raised</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significance</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only</a:t>
            </a:r>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in the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second</a:t>
            </a:r>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half of the 20th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century</a:t>
            </a:r>
            <a:endPar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5157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C5386-B11B-8E7A-2FE4-1A1783A15DF3}"/>
              </a:ext>
            </a:extLst>
          </p:cNvPr>
          <p:cNvSpPr>
            <a:spLocks noGrp="1"/>
          </p:cNvSpPr>
          <p:nvPr>
            <p:ph type="title"/>
          </p:nvPr>
        </p:nvSpPr>
        <p:spPr>
          <a:xfrm>
            <a:off x="779462" y="372532"/>
            <a:ext cx="8534400" cy="1507067"/>
          </a:xfrm>
        </p:spPr>
        <p:txBody>
          <a:bodyPr/>
          <a:lstStyle/>
          <a:p>
            <a:r>
              <a:rPr lang="en-GB" sz="3600" b="1" kern="1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dirty="0"/>
          </a:p>
        </p:txBody>
      </p:sp>
      <p:sp>
        <p:nvSpPr>
          <p:cNvPr id="3" name="Content Placeholder 2">
            <a:extLst>
              <a:ext uri="{FF2B5EF4-FFF2-40B4-BE49-F238E27FC236}">
                <a16:creationId xmlns:a16="http://schemas.microsoft.com/office/drawing/2014/main" id="{6D53E9CF-0C02-2AC5-2C38-8F2A831CBBD9}"/>
              </a:ext>
            </a:extLst>
          </p:cNvPr>
          <p:cNvSpPr>
            <a:spLocks noGrp="1"/>
          </p:cNvSpPr>
          <p:nvPr>
            <p:ph idx="1"/>
          </p:nvPr>
        </p:nvSpPr>
        <p:spPr>
          <a:xfrm>
            <a:off x="787399" y="2266950"/>
            <a:ext cx="8534400" cy="3615267"/>
          </a:xfrm>
        </p:spPr>
        <p:txBody>
          <a:bodyPr>
            <a:normAutofit fontScale="92500" lnSpcReduction="20000"/>
          </a:bodyPr>
          <a:lstStyle/>
          <a:p>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World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Commission</a:t>
            </a:r>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on Environment and Development</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’s</a:t>
            </a:r>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a:t>
            </a:r>
            <a:r>
              <a:rPr lang="pl-PL"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1987</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defin</a:t>
            </a:r>
            <a:r>
              <a:rPr lang="en-US" sz="24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ition</a:t>
            </a:r>
            <a:r>
              <a:rPr lang="en-US" sz="24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r>
              <a:rPr lang="pl-PL" sz="20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endParaRPr lang="en-US" sz="20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Sustainable</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Development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is</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 development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that</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meets</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the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needs</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of the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present</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without</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compromising</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the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ability</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of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future</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generations</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to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meet</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their</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own</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8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needs</a:t>
            </a:r>
            <a:r>
              <a:rPr lang="pl-PL"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a:t>
            </a:r>
            <a:endPar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28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r>
              <a:rPr lang="en-US"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Paris Agreement in 2015: </a:t>
            </a:r>
            <a:r>
              <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2030 Agenda for </a:t>
            </a:r>
            <a:r>
              <a:rPr lang="pl-PL" sz="26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Sustainable</a:t>
            </a:r>
            <a:r>
              <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Development </a:t>
            </a:r>
            <a:r>
              <a:rPr lang="en-US"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&amp;</a:t>
            </a:r>
            <a:r>
              <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pl-PL" sz="26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its</a:t>
            </a:r>
            <a:r>
              <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17 </a:t>
            </a:r>
            <a:r>
              <a:rPr lang="pl-PL" sz="26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Sustainable</a:t>
            </a:r>
            <a:r>
              <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Development </a:t>
            </a:r>
            <a:r>
              <a:rPr lang="pl-PL" sz="2600" b="1" kern="150"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Goals</a:t>
            </a:r>
            <a:endParaRPr lang="pl-PL" sz="2600" b="1" kern="1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endParaRPr lang="pl-PL" dirty="0"/>
          </a:p>
        </p:txBody>
      </p:sp>
    </p:spTree>
    <p:extLst>
      <p:ext uri="{BB962C8B-B14F-4D97-AF65-F5344CB8AC3E}">
        <p14:creationId xmlns:p14="http://schemas.microsoft.com/office/powerpoint/2010/main" val="77567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296-8B3D-F930-63F7-3F42417C1BB2}"/>
              </a:ext>
            </a:extLst>
          </p:cNvPr>
          <p:cNvSpPr>
            <a:spLocks noGrp="1"/>
          </p:cNvSpPr>
          <p:nvPr>
            <p:ph type="title"/>
          </p:nvPr>
        </p:nvSpPr>
        <p:spPr>
          <a:xfrm>
            <a:off x="684212" y="182032"/>
            <a:ext cx="8534400" cy="1507067"/>
          </a:xfrm>
        </p:spPr>
        <p:txBody>
          <a:bodyPr/>
          <a:lstStyle/>
          <a:p>
            <a:r>
              <a:rPr lang="en-US" dirty="0"/>
              <a:t>Content</a:t>
            </a:r>
            <a:endParaRPr lang="pl-PL" dirty="0"/>
          </a:p>
        </p:txBody>
      </p:sp>
      <p:sp>
        <p:nvSpPr>
          <p:cNvPr id="3" name="Content Placeholder 2">
            <a:extLst>
              <a:ext uri="{FF2B5EF4-FFF2-40B4-BE49-F238E27FC236}">
                <a16:creationId xmlns:a16="http://schemas.microsoft.com/office/drawing/2014/main" id="{DA2B291E-DFA4-D08D-F756-42F6808CF1F0}"/>
              </a:ext>
            </a:extLst>
          </p:cNvPr>
          <p:cNvSpPr>
            <a:spLocks noGrp="1"/>
          </p:cNvSpPr>
          <p:nvPr>
            <p:ph idx="1"/>
          </p:nvPr>
        </p:nvSpPr>
        <p:spPr>
          <a:xfrm>
            <a:off x="684212" y="2676525"/>
            <a:ext cx="8534400" cy="3999443"/>
          </a:xfrm>
        </p:spPr>
        <p:txBody>
          <a:bodyPr>
            <a:normAutofit/>
          </a:bodyPr>
          <a:lstStyle/>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Introduction</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Theoretical background</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r>
              <a:rPr lang="en-GB"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a:t>
            </a:r>
          </a:p>
          <a:p>
            <a:pPr lvl="1"/>
            <a:r>
              <a:rPr lang="en-GB" sz="3200" b="1" dirty="0">
                <a:solidFill>
                  <a:schemeClr val="tx1"/>
                </a:solidFill>
                <a:effectLst/>
                <a:latin typeface="Times New Roman" panose="02020603050405020304" pitchFamily="18" charset="0"/>
                <a:ea typeface="Calibri" panose="020F0502020204030204" pitchFamily="34" charset="0"/>
              </a:rPr>
              <a:t>Materials and Methods</a:t>
            </a:r>
            <a:endParaRPr lang="en-GB"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Analysis and results</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r>
              <a:rPr lang="en-GB"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rPr>
              <a:t>Summary</a:t>
            </a:r>
            <a:endParaRPr lang="pl-PL" sz="2800" b="1" kern="150" dirty="0">
              <a:solidFill>
                <a:schemeClr val="tx2">
                  <a:lumMod val="60000"/>
                  <a:lumOff val="40000"/>
                </a:schemeClr>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dirty="0"/>
          </a:p>
          <a:p>
            <a:endParaRPr lang="en-US" dirty="0"/>
          </a:p>
          <a:p>
            <a:endParaRPr lang="pl-PL" dirty="0"/>
          </a:p>
        </p:txBody>
      </p:sp>
    </p:spTree>
    <p:extLst>
      <p:ext uri="{BB962C8B-B14F-4D97-AF65-F5344CB8AC3E}">
        <p14:creationId xmlns:p14="http://schemas.microsoft.com/office/powerpoint/2010/main" val="296474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82B0-F87A-6125-ED61-B19E68E7DB27}"/>
              </a:ext>
            </a:extLst>
          </p:cNvPr>
          <p:cNvSpPr>
            <a:spLocks noGrp="1"/>
          </p:cNvSpPr>
          <p:nvPr>
            <p:ph type="title"/>
          </p:nvPr>
        </p:nvSpPr>
        <p:spPr>
          <a:xfrm>
            <a:off x="588962" y="496357"/>
            <a:ext cx="8534400" cy="1507067"/>
          </a:xfrm>
        </p:spPr>
        <p:txBody>
          <a:bodyPr/>
          <a:lstStyle/>
          <a:p>
            <a:r>
              <a:rPr lang="en-GB"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GB" b="1" dirty="0">
                <a:latin typeface="Times New Roman" panose="02020603050405020304" pitchFamily="18" charset="0"/>
                <a:ea typeface="Calibri" panose="020F0502020204030204" pitchFamily="34" charset="0"/>
              </a:rPr>
              <a:t>Materials and Methods</a:t>
            </a:r>
            <a:endParaRPr lang="pl-PL" dirty="0"/>
          </a:p>
        </p:txBody>
      </p:sp>
      <p:sp>
        <p:nvSpPr>
          <p:cNvPr id="3" name="Content Placeholder 2">
            <a:extLst>
              <a:ext uri="{FF2B5EF4-FFF2-40B4-BE49-F238E27FC236}">
                <a16:creationId xmlns:a16="http://schemas.microsoft.com/office/drawing/2014/main" id="{F51F7F96-7C14-E161-4C94-AC925D5EF629}"/>
              </a:ext>
            </a:extLst>
          </p:cNvPr>
          <p:cNvSpPr>
            <a:spLocks noGrp="1"/>
          </p:cNvSpPr>
          <p:nvPr>
            <p:ph idx="1"/>
          </p:nvPr>
        </p:nvSpPr>
        <p:spPr>
          <a:xfrm>
            <a:off x="615252" y="1561171"/>
            <a:ext cx="8534400" cy="4590999"/>
          </a:xfrm>
        </p:spPr>
        <p:txBody>
          <a:bodyPr/>
          <a:lstStyle/>
          <a:p>
            <a:pPr marL="0" indent="0">
              <a:buNone/>
            </a:pPr>
            <a:endParaRPr lang="en-GB" sz="2000" b="1" dirty="0">
              <a:solidFill>
                <a:schemeClr val="tx1"/>
              </a:solidFill>
              <a:effectLst/>
              <a:latin typeface="Times New Roman" panose="02020603050405020304" pitchFamily="18" charset="0"/>
              <a:ea typeface="Calibri" panose="020F0502020204030204" pitchFamily="34" charset="0"/>
            </a:endParaRPr>
          </a:p>
          <a:p>
            <a:pPr lvl="1"/>
            <a:endParaRPr lang="en-GB"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
        <p:nvSpPr>
          <p:cNvPr id="4" name="Rectangle: Rounded Corners 3">
            <a:extLst>
              <a:ext uri="{FF2B5EF4-FFF2-40B4-BE49-F238E27FC236}">
                <a16:creationId xmlns:a16="http://schemas.microsoft.com/office/drawing/2014/main" id="{41A109B0-D7FC-7AFE-C35C-B36CD363FE19}"/>
              </a:ext>
            </a:extLst>
          </p:cNvPr>
          <p:cNvSpPr/>
          <p:nvPr/>
        </p:nvSpPr>
        <p:spPr>
          <a:xfrm>
            <a:off x="372534" y="1975242"/>
            <a:ext cx="2065867" cy="4205111"/>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analysis of international literature, publications, SDSs and budgetary acts of all European Union capital cities </a:t>
            </a:r>
            <a:endParaRPr lang="pl-PL" dirty="0"/>
          </a:p>
        </p:txBody>
      </p:sp>
      <p:sp>
        <p:nvSpPr>
          <p:cNvPr id="5" name="Rectangle: Rounded Corners 4">
            <a:extLst>
              <a:ext uri="{FF2B5EF4-FFF2-40B4-BE49-F238E27FC236}">
                <a16:creationId xmlns:a16="http://schemas.microsoft.com/office/drawing/2014/main" id="{F8DE4475-5512-9C12-6085-EDF660BFD038}"/>
              </a:ext>
            </a:extLst>
          </p:cNvPr>
          <p:cNvSpPr/>
          <p:nvPr/>
        </p:nvSpPr>
        <p:spPr>
          <a:xfrm>
            <a:off x="3135498" y="2003424"/>
            <a:ext cx="2065867" cy="4205111"/>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methodology of developing and determining the core elements of exemplary comprehensive, universal and reliable</a:t>
            </a:r>
            <a:r>
              <a:rPr lang="en-US" sz="1800" dirty="0">
                <a:solidFill>
                  <a:srgbClr val="000000"/>
                </a:solidFill>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SDSs with replication possibilities </a:t>
            </a:r>
            <a:endParaRPr lang="pl-PL" dirty="0"/>
          </a:p>
        </p:txBody>
      </p:sp>
      <p:sp>
        <p:nvSpPr>
          <p:cNvPr id="6" name="Rectangle: Rounded Corners 5">
            <a:extLst>
              <a:ext uri="{FF2B5EF4-FFF2-40B4-BE49-F238E27FC236}">
                <a16:creationId xmlns:a16="http://schemas.microsoft.com/office/drawing/2014/main" id="{D994CE26-393F-DF97-4173-A0D2993F1200}"/>
              </a:ext>
            </a:extLst>
          </p:cNvPr>
          <p:cNvSpPr/>
          <p:nvPr/>
        </p:nvSpPr>
        <p:spPr>
          <a:xfrm>
            <a:off x="8652908" y="2003424"/>
            <a:ext cx="2065867" cy="4205111"/>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analysis of </a:t>
            </a:r>
            <a:r>
              <a:rPr lang="en-GB" sz="1800" dirty="0">
                <a:effectLst/>
                <a:latin typeface="Times New Roman" panose="02020603050405020304" pitchFamily="18" charset="0"/>
                <a:ea typeface="Calibri" panose="020F0502020204030204" pitchFamily="34" charset="0"/>
              </a:rPr>
              <a:t>sources of financing SD goals by the research local authorities</a:t>
            </a:r>
            <a:endParaRPr lang="pl-PL" dirty="0"/>
          </a:p>
        </p:txBody>
      </p:sp>
      <p:sp>
        <p:nvSpPr>
          <p:cNvPr id="7" name="Rectangle: Rounded Corners 6">
            <a:extLst>
              <a:ext uri="{FF2B5EF4-FFF2-40B4-BE49-F238E27FC236}">
                <a16:creationId xmlns:a16="http://schemas.microsoft.com/office/drawing/2014/main" id="{5A2BD160-EDC2-0946-D772-A1BD5F6F4A03}"/>
              </a:ext>
            </a:extLst>
          </p:cNvPr>
          <p:cNvSpPr/>
          <p:nvPr/>
        </p:nvSpPr>
        <p:spPr>
          <a:xfrm>
            <a:off x="5864562" y="1992204"/>
            <a:ext cx="2065867" cy="4205111"/>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critical comparative analysis of SDSs of all EU capital cities &amp; cohesion analysis</a:t>
            </a:r>
            <a:endParaRPr lang="pl-PL" dirty="0"/>
          </a:p>
        </p:txBody>
      </p:sp>
      <p:sp>
        <p:nvSpPr>
          <p:cNvPr id="10" name="Arrow: Right 9">
            <a:extLst>
              <a:ext uri="{FF2B5EF4-FFF2-40B4-BE49-F238E27FC236}">
                <a16:creationId xmlns:a16="http://schemas.microsoft.com/office/drawing/2014/main" id="{3348B199-DB38-852C-0F58-EAE009CA0BCA}"/>
              </a:ext>
            </a:extLst>
          </p:cNvPr>
          <p:cNvSpPr/>
          <p:nvPr/>
        </p:nvSpPr>
        <p:spPr>
          <a:xfrm>
            <a:off x="2483995" y="3835481"/>
            <a:ext cx="572008" cy="484632"/>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l-PL"/>
          </a:p>
        </p:txBody>
      </p:sp>
      <p:sp>
        <p:nvSpPr>
          <p:cNvPr id="11" name="Arrow: Right 10">
            <a:extLst>
              <a:ext uri="{FF2B5EF4-FFF2-40B4-BE49-F238E27FC236}">
                <a16:creationId xmlns:a16="http://schemas.microsoft.com/office/drawing/2014/main" id="{59826BF9-6C2E-0471-89B5-16488EB21F06}"/>
              </a:ext>
            </a:extLst>
          </p:cNvPr>
          <p:cNvSpPr/>
          <p:nvPr/>
        </p:nvSpPr>
        <p:spPr>
          <a:xfrm>
            <a:off x="5292554" y="3894393"/>
            <a:ext cx="572008" cy="484632"/>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l-PL"/>
          </a:p>
        </p:txBody>
      </p:sp>
      <p:sp>
        <p:nvSpPr>
          <p:cNvPr id="12" name="Arrow: Right 11">
            <a:extLst>
              <a:ext uri="{FF2B5EF4-FFF2-40B4-BE49-F238E27FC236}">
                <a16:creationId xmlns:a16="http://schemas.microsoft.com/office/drawing/2014/main" id="{E115ACCC-FCEE-CA8E-A92D-0D68E361E199}"/>
              </a:ext>
            </a:extLst>
          </p:cNvPr>
          <p:cNvSpPr/>
          <p:nvPr/>
        </p:nvSpPr>
        <p:spPr>
          <a:xfrm>
            <a:off x="8031478" y="3863663"/>
            <a:ext cx="572008" cy="484632"/>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7062506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702</TotalTime>
  <Words>2312</Words>
  <Application>Microsoft Office PowerPoint</Application>
  <PresentationFormat>Widescreen</PresentationFormat>
  <Paragraphs>375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Times New Roman</vt:lpstr>
      <vt:lpstr>Wingdings 3</vt:lpstr>
      <vt:lpstr>Slice</vt:lpstr>
      <vt:lpstr>METODOLOGY OF DEVELOPING SUSTAINABLE DEVELOPMENT STRATEGIES OF THE EUROPEAN  UNION CAPITAL CITIES, THEIR COMPERATIVE  ANALYSIS AND SOURCES OF FINANCING  SUSTAINABLE DEVELOPMENT GOALS  BY LOCAL GOVERMENTS </vt:lpstr>
      <vt:lpstr>Content</vt:lpstr>
      <vt:lpstr>Content</vt:lpstr>
      <vt:lpstr>Introduction</vt:lpstr>
      <vt:lpstr>Content</vt:lpstr>
      <vt:lpstr>Theoretical background </vt:lpstr>
      <vt:lpstr>Theoretical background</vt:lpstr>
      <vt:lpstr>Content</vt:lpstr>
      <vt:lpstr>Study: Materials and Methods</vt:lpstr>
      <vt:lpstr>Study: Materials and Methods</vt:lpstr>
      <vt:lpstr>PowerPoint Presentation</vt:lpstr>
      <vt:lpstr>PowerPoint Presentation</vt:lpstr>
      <vt:lpstr>PowerPoint Presentation</vt:lpstr>
      <vt:lpstr>PowerPoint Presentation</vt:lpstr>
      <vt:lpstr>PowerPoint Presentation</vt:lpstr>
      <vt:lpstr>Study: Materials and Methods</vt:lpstr>
      <vt:lpstr>Content</vt:lpstr>
      <vt:lpstr>Study: Analysis and results  </vt:lpstr>
      <vt:lpstr>Study: Analysis and results</vt:lpstr>
      <vt:lpstr>Study: Analysis and results</vt:lpstr>
      <vt:lpstr>Study: Analysis and results</vt:lpstr>
      <vt:lpstr>Study: Analysis and results</vt:lpstr>
      <vt:lpstr>Study: Analysis and results</vt:lpstr>
      <vt:lpstr>Study: Analysis and results</vt:lpstr>
      <vt:lpstr>Study: Analysis and results</vt:lpstr>
      <vt:lpstr>Study: Analysis and results</vt:lpstr>
      <vt:lpstr>Study: Analysis and results</vt:lpstr>
      <vt:lpstr>Study: Analysis and results</vt:lpstr>
      <vt:lpstr>Content</vt:lpstr>
      <vt:lpstr>Summary</vt:lpstr>
      <vt:lpstr>THANK YOU FOR THE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METODOLOGY OF DEVELOPING SUSTAINABLE DEVELOPMENT STRATEGIES OF THE EUROPEAN  UNION CAPITAL CITIES, THEIR COMPERATIVE  ANALYSIS AND SOURCES OF FINANCING  SUSTAINABLE DEVELOPMENT GOALS  BY LOCAL GOVERMENTS</dc:title>
  <dc:creator>Ewelina Pałucka</dc:creator>
  <cp:lastModifiedBy>Ewelina Pałucka</cp:lastModifiedBy>
  <cp:revision>3</cp:revision>
  <dcterms:created xsi:type="dcterms:W3CDTF">2023-08-20T10:04:53Z</dcterms:created>
  <dcterms:modified xsi:type="dcterms:W3CDTF">2023-08-20T21:47:21Z</dcterms:modified>
</cp:coreProperties>
</file>