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568" r:id="rId7"/>
    <p:sldId id="569" r:id="rId8"/>
    <p:sldId id="261" r:id="rId9"/>
    <p:sldId id="57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25T11:42:09.75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25T11:47:49.2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5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0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7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6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1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4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5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9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7FE1E1-D6CA-0A71-AE54-3BA8DAC5D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344" y="640080"/>
            <a:ext cx="6891527" cy="3496792"/>
          </a:xfrm>
        </p:spPr>
        <p:txBody>
          <a:bodyPr anchor="b">
            <a:normAutofit/>
          </a:bodyPr>
          <a:lstStyle/>
          <a:p>
            <a:pPr algn="ctr"/>
            <a:r>
              <a:rPr lang="pl-PL" sz="3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Sanskrit Text" panose="020B0502040204020203" pitchFamily="18" charset="0"/>
              </a:rPr>
              <a:t>Partnerstwo publiczno-prywatne jako efektywny sposób zarządzania środkami publicznymi w j.s.t..</a:t>
            </a:r>
            <a:endParaRPr lang="pl-PL" sz="3600" dirty="0">
              <a:latin typeface="Bookman Old Style" panose="02050604050505020204" pitchFamily="18" charset="0"/>
              <a:cs typeface="Sanskrit Text" panose="020B05020402040202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A85D17-EE03-585C-3518-0666EC30C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zaika kolorowych kształtów geometrycznych">
            <a:extLst>
              <a:ext uri="{FF2B5EF4-FFF2-40B4-BE49-F238E27FC236}">
                <a16:creationId xmlns:a16="http://schemas.microsoft.com/office/drawing/2014/main" id="{4378BB56-3F9D-16ED-875C-682FB8CF62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90" r="4225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2958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68CC8F-4CE3-082C-D87C-4EAFA60A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endParaRPr lang="pl-PL" sz="7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356AA-4027-54FB-2BB1-3E11B88B0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7345" y="792480"/>
            <a:ext cx="6891527" cy="53980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sz="2000" dirty="0">
                <a:latin typeface="Bookman Old Style" panose="02050604050505020204" pitchFamily="18" charset="0"/>
              </a:rPr>
              <a:t>Realizacja zadań statutowych przez podmioty sektora publicznego w ostatnich latach stanowi wiele wyzwań. Wśród najważniejszych jest niewystarczający poziom środków budżetowych i nieefektywne zarządzanie organizacją. </a:t>
            </a: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Bookman Old Style" panose="02050604050505020204" pitchFamily="18" charset="0"/>
              </a:rPr>
              <a:t>Z tego powodu coraz większą popularnością cieszy się realizacja projektów publicznych w formule partnerstwa publiczno- -prywatnego. </a:t>
            </a: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Bookman Old Style" panose="02050604050505020204" pitchFamily="18" charset="0"/>
              </a:rPr>
              <a:t>Jest to </a:t>
            </a:r>
            <a:r>
              <a:rPr lang="pl-PL" sz="2000" b="1" dirty="0">
                <a:latin typeface="Bookman Old Style" panose="02050604050505020204" pitchFamily="18" charset="0"/>
              </a:rPr>
              <a:t>długofalowa współpraca pomiędzy sektorem publicznym a prywatnym</a:t>
            </a:r>
            <a:r>
              <a:rPr lang="pl-PL" sz="2000" dirty="0">
                <a:latin typeface="Bookman Old Style" panose="02050604050505020204" pitchFamily="18" charset="0"/>
              </a:rPr>
              <a:t>, która jest przykładem nowoczesnego zarządzania w organizacjach publicznych. </a:t>
            </a:r>
          </a:p>
        </p:txBody>
      </p:sp>
      <p:pic>
        <p:nvPicPr>
          <p:cNvPr id="5" name="Picture 4" descr="Biała układanka z jednym czerwonym kawałkiem">
            <a:extLst>
              <a:ext uri="{FF2B5EF4-FFF2-40B4-BE49-F238E27FC236}">
                <a16:creationId xmlns:a16="http://schemas.microsoft.com/office/drawing/2014/main" id="{60F1A002-AD45-0E7B-AB4C-037F75462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02" r="3009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420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C6A55D-CFA2-456F-7E9D-B6611C790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endParaRPr lang="pl-PL" sz="7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E47F18-C0EE-0A51-E339-32E9A2E09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7298979" cy="4119172"/>
          </a:xfrm>
        </p:spPr>
        <p:txBody>
          <a:bodyPr anchor="t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sz="2000" dirty="0">
                <a:latin typeface="Bookman Old Style" panose="02050604050505020204" pitchFamily="18" charset="0"/>
              </a:rPr>
              <a:t>Partnerstwo publiczno-prywatne można rozpatrywać w trzech kategoriach: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Bookman Old Style" panose="02050604050505020204" pitchFamily="18" charset="0"/>
              </a:rPr>
              <a:t>jako ruch, czyli zbiór wartości lub ideologię, które stanowiły podstawę działań podejmowanych w celu uzyskania określonych skutków,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Bookman Old Style" panose="02050604050505020204" pitchFamily="18" charset="0"/>
              </a:rPr>
              <a:t>jako subdyscyplinę naukową i przedmiot badań,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Bookman Old Style" panose="02050604050505020204" pitchFamily="18" charset="0"/>
              </a:rPr>
              <a:t>jako zbiór praktyk, które możemy zaobserwować w ostatnio przeprowadzonych reformach sektora publicznego w różnych krajach [</a:t>
            </a:r>
            <a:r>
              <a:rPr lang="pl-PL" sz="2000" dirty="0" err="1">
                <a:latin typeface="Bookman Old Style" panose="02050604050505020204" pitchFamily="18" charset="0"/>
              </a:rPr>
              <a:t>McLaughlin</a:t>
            </a:r>
            <a:r>
              <a:rPr lang="pl-PL" sz="2000" dirty="0">
                <a:latin typeface="Bookman Old Style" panose="02050604050505020204" pitchFamily="18" charset="0"/>
              </a:rPr>
              <a:t> i in. (red.), 2005, s. 35].</a:t>
            </a:r>
          </a:p>
        </p:txBody>
      </p:sp>
      <p:pic>
        <p:nvPicPr>
          <p:cNvPr id="4" name="Obraz 3" descr="Obraz zawierający automat&#10;&#10;Opis wygenerowany automatycznie">
            <a:extLst>
              <a:ext uri="{FF2B5EF4-FFF2-40B4-BE49-F238E27FC236}">
                <a16:creationId xmlns:a16="http://schemas.microsoft.com/office/drawing/2014/main" id="{4AFB0576-3742-6315-6500-A05E44DA8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5" r="28137"/>
          <a:stretch/>
        </p:blipFill>
        <p:spPr>
          <a:xfrm>
            <a:off x="7871472" y="2093976"/>
            <a:ext cx="3745249" cy="389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1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265B98F-6405-FC71-9B51-C364A20C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70"/>
            <a:ext cx="6894576" cy="1784538"/>
          </a:xfrm>
        </p:spPr>
        <p:txBody>
          <a:bodyPr anchor="b">
            <a:normAutofit/>
          </a:bodyPr>
          <a:lstStyle/>
          <a:p>
            <a:endParaRPr lang="pl-PL" sz="7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395391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C2A76C-2B48-3425-F1DA-72AA385C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485812"/>
            <a:ext cx="7420187" cy="40468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sz="2000" dirty="0">
                <a:latin typeface="Bookman Old Style" panose="02050604050505020204" pitchFamily="18" charset="0"/>
              </a:rPr>
              <a:t>W Polsce współpraca między sektorem publicznym i prywatnym, podobnie jak w innych krajach Unii Europejskiej, została uregulowana od strony prawnej ustawą z dnia 19 grudnia 2008 r., która wskazuje, że przedmiotem partnerstwa publiczno-prywatnego jest wspólna realizacja przedsięwzięcia oparta na podziale zadań i </a:t>
            </a:r>
            <a:r>
              <a:rPr lang="pl-PL" sz="2000" dirty="0" err="1">
                <a:latin typeface="Bookman Old Style" panose="02050604050505020204" pitchFamily="18" charset="0"/>
              </a:rPr>
              <a:t>ryzyk</a:t>
            </a:r>
            <a:r>
              <a:rPr lang="pl-PL" sz="2000" dirty="0">
                <a:latin typeface="Bookman Old Style" panose="02050604050505020204" pitchFamily="18" charset="0"/>
              </a:rPr>
              <a:t> pomiędzy podmiotem publicznym i partnerem prywatnym [Ustawa o partnerstwie publiczno-prywatnym, 2008]. </a:t>
            </a: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Bookman Old Style" panose="02050604050505020204" pitchFamily="18" charset="0"/>
              </a:rPr>
              <a:t>Oznacza to zatem szeroko rozumianą formę współpracy dwóch sektorów: publicznego i prywatnego. </a:t>
            </a:r>
          </a:p>
        </p:txBody>
      </p:sp>
      <p:pic>
        <p:nvPicPr>
          <p:cNvPr id="5" name="Picture 4" descr="Biała układanka z jednym czerwonym kawałkiem">
            <a:extLst>
              <a:ext uri="{FF2B5EF4-FFF2-40B4-BE49-F238E27FC236}">
                <a16:creationId xmlns:a16="http://schemas.microsoft.com/office/drawing/2014/main" id="{B8CCF610-2E03-4736-9D68-69DAA5F3EE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90" r="32586"/>
          <a:stretch/>
        </p:blipFill>
        <p:spPr>
          <a:xfrm>
            <a:off x="8141399" y="10"/>
            <a:ext cx="4050601" cy="6857990"/>
          </a:xfrm>
          <a:custGeom>
            <a:avLst/>
            <a:gdLst/>
            <a:ahLst/>
            <a:cxnLst/>
            <a:rect l="l" t="t" r="r" b="b"/>
            <a:pathLst>
              <a:path w="4050601" h="6858000">
                <a:moveTo>
                  <a:pt x="26697" y="0"/>
                </a:moveTo>
                <a:lnTo>
                  <a:pt x="4050601" y="0"/>
                </a:lnTo>
                <a:lnTo>
                  <a:pt x="4050601" y="6858000"/>
                </a:lnTo>
                <a:lnTo>
                  <a:pt x="28376" y="6858000"/>
                </a:lnTo>
                <a:lnTo>
                  <a:pt x="28782" y="6851321"/>
                </a:lnTo>
                <a:cubicBezTo>
                  <a:pt x="31911" y="6730915"/>
                  <a:pt x="35027" y="6610471"/>
                  <a:pt x="38157" y="6489990"/>
                </a:cubicBezTo>
                <a:cubicBezTo>
                  <a:pt x="38284" y="6484913"/>
                  <a:pt x="39171" y="6479963"/>
                  <a:pt x="39171" y="6474886"/>
                </a:cubicBezTo>
                <a:cubicBezTo>
                  <a:pt x="48166" y="6361042"/>
                  <a:pt x="53107" y="6247198"/>
                  <a:pt x="18899" y="6136019"/>
                </a:cubicBezTo>
                <a:cubicBezTo>
                  <a:pt x="15871" y="6125573"/>
                  <a:pt x="14262" y="6114773"/>
                  <a:pt x="14084" y="6103909"/>
                </a:cubicBezTo>
                <a:cubicBezTo>
                  <a:pt x="12413" y="6006983"/>
                  <a:pt x="16644" y="5910056"/>
                  <a:pt x="26754" y="5813650"/>
                </a:cubicBezTo>
                <a:cubicBezTo>
                  <a:pt x="31949" y="5754507"/>
                  <a:pt x="26754" y="5694475"/>
                  <a:pt x="43478" y="5635967"/>
                </a:cubicBezTo>
                <a:cubicBezTo>
                  <a:pt x="50864" y="5606890"/>
                  <a:pt x="55109" y="5577103"/>
                  <a:pt x="56147" y="5547125"/>
                </a:cubicBezTo>
                <a:cubicBezTo>
                  <a:pt x="59948" y="5474529"/>
                  <a:pt x="38537" y="5406248"/>
                  <a:pt x="18139" y="5337713"/>
                </a:cubicBezTo>
                <a:cubicBezTo>
                  <a:pt x="7370" y="5301414"/>
                  <a:pt x="-5426" y="5264355"/>
                  <a:pt x="2429" y="5226280"/>
                </a:cubicBezTo>
                <a:cubicBezTo>
                  <a:pt x="16707" y="5167720"/>
                  <a:pt x="24854" y="5107828"/>
                  <a:pt x="26754" y="5047581"/>
                </a:cubicBezTo>
                <a:cubicBezTo>
                  <a:pt x="26754" y="5004937"/>
                  <a:pt x="16365" y="4963181"/>
                  <a:pt x="20039" y="4920664"/>
                </a:cubicBezTo>
                <a:cubicBezTo>
                  <a:pt x="28211" y="4838181"/>
                  <a:pt x="30238" y="4755203"/>
                  <a:pt x="26121" y="4672415"/>
                </a:cubicBezTo>
                <a:cubicBezTo>
                  <a:pt x="26095" y="4639315"/>
                  <a:pt x="29846" y="4606317"/>
                  <a:pt x="37270" y="4574054"/>
                </a:cubicBezTo>
                <a:cubicBezTo>
                  <a:pt x="46506" y="4517120"/>
                  <a:pt x="48419" y="4459246"/>
                  <a:pt x="42971" y="4401829"/>
                </a:cubicBezTo>
                <a:cubicBezTo>
                  <a:pt x="37016" y="4335324"/>
                  <a:pt x="19279" y="4269835"/>
                  <a:pt x="14845" y="4203331"/>
                </a:cubicBezTo>
                <a:cubicBezTo>
                  <a:pt x="7876" y="4093167"/>
                  <a:pt x="17759" y="3983003"/>
                  <a:pt x="27514" y="3873347"/>
                </a:cubicBezTo>
                <a:cubicBezTo>
                  <a:pt x="35116" y="3803010"/>
                  <a:pt x="37143" y="3732178"/>
                  <a:pt x="33596" y="3661523"/>
                </a:cubicBezTo>
                <a:cubicBezTo>
                  <a:pt x="29161" y="3605426"/>
                  <a:pt x="22193" y="3549329"/>
                  <a:pt x="20926" y="3493232"/>
                </a:cubicBezTo>
                <a:cubicBezTo>
                  <a:pt x="18646" y="3392967"/>
                  <a:pt x="19532" y="3292703"/>
                  <a:pt x="25360" y="3192439"/>
                </a:cubicBezTo>
                <a:cubicBezTo>
                  <a:pt x="28274" y="3142180"/>
                  <a:pt x="32962" y="3092429"/>
                  <a:pt x="34989" y="3041789"/>
                </a:cubicBezTo>
                <a:cubicBezTo>
                  <a:pt x="37016" y="2991149"/>
                  <a:pt x="41071" y="2940002"/>
                  <a:pt x="29542" y="2890377"/>
                </a:cubicBezTo>
                <a:cubicBezTo>
                  <a:pt x="10030" y="2805978"/>
                  <a:pt x="24347" y="2721959"/>
                  <a:pt x="28528" y="2637813"/>
                </a:cubicBezTo>
                <a:cubicBezTo>
                  <a:pt x="31062" y="2585523"/>
                  <a:pt x="46266" y="2531964"/>
                  <a:pt x="32836" y="2481198"/>
                </a:cubicBezTo>
                <a:cubicBezTo>
                  <a:pt x="11677" y="2401621"/>
                  <a:pt x="25487" y="2323694"/>
                  <a:pt x="32836" y="2245386"/>
                </a:cubicBezTo>
                <a:cubicBezTo>
                  <a:pt x="41311" y="2171280"/>
                  <a:pt x="39816" y="2096361"/>
                  <a:pt x="28401" y="2022648"/>
                </a:cubicBezTo>
                <a:cubicBezTo>
                  <a:pt x="14084" y="1949518"/>
                  <a:pt x="14084" y="1874307"/>
                  <a:pt x="28401" y="1801178"/>
                </a:cubicBezTo>
                <a:cubicBezTo>
                  <a:pt x="40260" y="1740816"/>
                  <a:pt x="41628" y="1678868"/>
                  <a:pt x="32455" y="1618037"/>
                </a:cubicBezTo>
                <a:cubicBezTo>
                  <a:pt x="26247" y="1574505"/>
                  <a:pt x="15098" y="1531226"/>
                  <a:pt x="13578" y="1487694"/>
                </a:cubicBezTo>
                <a:cubicBezTo>
                  <a:pt x="10436" y="1396656"/>
                  <a:pt x="12298" y="1305517"/>
                  <a:pt x="19153" y="1214696"/>
                </a:cubicBezTo>
                <a:cubicBezTo>
                  <a:pt x="27134" y="1111259"/>
                  <a:pt x="42464" y="1008202"/>
                  <a:pt x="31822" y="904004"/>
                </a:cubicBezTo>
                <a:cubicBezTo>
                  <a:pt x="28148" y="868213"/>
                  <a:pt x="20673" y="832549"/>
                  <a:pt x="19913" y="796632"/>
                </a:cubicBezTo>
                <a:cubicBezTo>
                  <a:pt x="18266" y="729366"/>
                  <a:pt x="17505" y="662989"/>
                  <a:pt x="21306" y="593565"/>
                </a:cubicBezTo>
                <a:cubicBezTo>
                  <a:pt x="25107" y="524142"/>
                  <a:pt x="39550" y="453703"/>
                  <a:pt x="29795" y="385549"/>
                </a:cubicBezTo>
                <a:cubicBezTo>
                  <a:pt x="20039" y="317394"/>
                  <a:pt x="26374" y="250382"/>
                  <a:pt x="32709" y="183497"/>
                </a:cubicBezTo>
                <a:cubicBezTo>
                  <a:pt x="35750" y="151705"/>
                  <a:pt x="37809" y="120261"/>
                  <a:pt x="37254" y="8894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582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FA031A-A5E9-9CE8-53C5-1D3C9A4B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endParaRPr lang="pl-PL" sz="7200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EDABB6-621B-046D-EEDE-1FDD8C000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1911493"/>
            <a:ext cx="7676027" cy="446898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l-PL" sz="1600" dirty="0">
                <a:latin typeface="Bookman Old Style" panose="02050604050505020204" pitchFamily="18" charset="0"/>
              </a:rPr>
              <a:t>Według Komisji Europejskiej należy tę formułę definiować jako „partnerstwo między sektorem publicznym oraz prywatnym </a:t>
            </a:r>
            <a:r>
              <a:rPr lang="pl-PL" sz="1600" b="1" dirty="0">
                <a:latin typeface="Bookman Old Style" panose="02050604050505020204" pitchFamily="18" charset="0"/>
              </a:rPr>
              <a:t>do celu przedstawienia projektu lub świadczenia usługi tradycyjnie świadczonej przez sektor publiczny. </a:t>
            </a:r>
            <a:r>
              <a:rPr lang="pl-PL" sz="1600" dirty="0">
                <a:latin typeface="Bookman Old Style" panose="02050604050505020204" pitchFamily="18" charset="0"/>
              </a:rPr>
              <a:t>Partnerstwo publiczno-prywatne uznaje, że </a:t>
            </a:r>
            <a:r>
              <a:rPr lang="pl-PL" sz="1600" b="1" u="sng" dirty="0">
                <a:latin typeface="Bookman Old Style" panose="02050604050505020204" pitchFamily="18" charset="0"/>
              </a:rPr>
              <a:t>obie strony czerpią pewne korzyści</a:t>
            </a:r>
            <a:r>
              <a:rPr lang="pl-PL" sz="1600" dirty="0">
                <a:latin typeface="Bookman Old Style" panose="02050604050505020204" pitchFamily="18" charset="0"/>
              </a:rPr>
              <a:t>, odpowiednie do stopnia realizowania przez nie określonych zadań przez umożliwienie każdemu z sektorów robienia tego, co potrafi najlepiej, usługi oraz infrastruktura publiczna są realizowane w sposób najbardziej efektywny gospodarczo” [Wytyczne dotyczące udanego partnerstwa publiczno-prywatnego (2003), Komisja Europejska, Dyrektoriat Generalny, Polityka Regionalna, Bruksela, s. 17]. </a:t>
            </a:r>
          </a:p>
          <a:p>
            <a:pPr algn="just">
              <a:lnSpc>
                <a:spcPct val="100000"/>
              </a:lnSpc>
            </a:pPr>
            <a:r>
              <a:rPr lang="pl-PL" sz="1600" dirty="0">
                <a:latin typeface="Bookman Old Style" panose="02050604050505020204" pitchFamily="18" charset="0"/>
              </a:rPr>
              <a:t>Obok wykorzystania potencjału każdego z podmiotów, ten rodzaj partnerstwa cechuje </a:t>
            </a:r>
            <a:r>
              <a:rPr lang="pl-PL" sz="1600" b="1" u="sng" dirty="0">
                <a:latin typeface="Bookman Old Style" panose="02050604050505020204" pitchFamily="18" charset="0"/>
              </a:rPr>
              <a:t>odpowiednia alokacja ryzyka pomiędzy partnerami</a:t>
            </a:r>
            <a:r>
              <a:rPr lang="pl-PL" sz="1600" dirty="0">
                <a:latin typeface="Bookman Old Style" panose="02050604050505020204" pitchFamily="18" charset="0"/>
              </a:rPr>
              <a:t>, na co zwraca uwagę M. </a:t>
            </a:r>
            <a:r>
              <a:rPr lang="pl-PL" sz="1600" dirty="0" err="1">
                <a:latin typeface="Bookman Old Style" panose="02050604050505020204" pitchFamily="18" charset="0"/>
              </a:rPr>
              <a:t>Moszoro</a:t>
            </a:r>
            <a:r>
              <a:rPr lang="pl-PL" sz="1600" dirty="0">
                <a:latin typeface="Bookman Old Style" panose="02050604050505020204" pitchFamily="18" charset="0"/>
              </a:rPr>
              <a:t>, który pisze, że partnerstwo publiczno-prywatne należy rozumieć „jako przedsięwzięcie o charakterze użyteczności publicznej prowadzone przez współpracujące podmioty prywatne i publiczne, przy wzajemnym zaangażowaniu instytucjonalnym i kapitałowym oraz (mniej lub bardziej) solidarnym podziale korzyści i ryzyka z niego wynikających” [</a:t>
            </a:r>
            <a:r>
              <a:rPr lang="pl-PL" sz="1600" dirty="0" err="1">
                <a:latin typeface="Bookman Old Style" panose="02050604050505020204" pitchFamily="18" charset="0"/>
              </a:rPr>
              <a:t>Moszoro</a:t>
            </a:r>
            <a:r>
              <a:rPr lang="pl-PL" sz="1600" dirty="0">
                <a:latin typeface="Bookman Old Style" panose="02050604050505020204" pitchFamily="18" charset="0"/>
              </a:rPr>
              <a:t>, 2005, s. 49].</a:t>
            </a:r>
          </a:p>
        </p:txBody>
      </p:sp>
      <p:pic>
        <p:nvPicPr>
          <p:cNvPr id="5" name="Picture 4" descr="Duża grupa skoczków spadochronowych w powietrzu">
            <a:extLst>
              <a:ext uri="{FF2B5EF4-FFF2-40B4-BE49-F238E27FC236}">
                <a16:creationId xmlns:a16="http://schemas.microsoft.com/office/drawing/2014/main" id="{C7767DFC-D15E-ECF6-668C-B8BE99844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12" r="17510" b="-3"/>
          <a:stretch/>
        </p:blipFill>
        <p:spPr>
          <a:xfrm>
            <a:off x="8373048" y="2818874"/>
            <a:ext cx="3243673" cy="337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2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C1D29E-181C-4BEE-AAE1-AC434DFF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pl-PL" altLang="pl-PL" sz="45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Kiedy stosować PPP, </a:t>
            </a:r>
            <a:br>
              <a:rPr kumimoji="0" lang="pl-PL" altLang="pl-PL" sz="45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pl-PL" altLang="pl-PL" sz="45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kiedy działać tradycyjnie.</a:t>
            </a:r>
            <a:endParaRPr lang="pl-PL" sz="4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515165-A168-4408-B24E-3CA363CE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7304894" cy="4595676"/>
          </a:xfrm>
        </p:spPr>
        <p:txBody>
          <a:bodyPr anchor="t">
            <a:noAutofit/>
          </a:bodyPr>
          <a:lstStyle/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pl-PL" sz="1600" dirty="0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Możliwość zaangażowania środków inwestycyjnych sektora prywatnego w realizację zadań publicznych (budowa infrastruktury i świadczenie usług użyteczności publicznej).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pl-PL" sz="1600" dirty="0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Możliwość przekazania do sektora prywatnego szeregu zadań i związanych z ich realizacją </a:t>
            </a:r>
            <a:r>
              <a:rPr lang="pl-PL" sz="1600" dirty="0" err="1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ryzyk</a:t>
            </a:r>
            <a:r>
              <a:rPr lang="pl-PL" sz="1600" dirty="0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, zwłaszcza ryzyka budowy, finansowania, dostępności i ryzyka ekonomicznego powodzenia przedsięwzięcia.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pl-PL" sz="1600" dirty="0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Szansa na szybszą realizację zadań inwestycyjnych oraz szerszy zakres usług świadczonych w ramach przedsięwzięcia PPP.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pl-PL" sz="1600" dirty="0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Transfer do administracji publicznej najnowszych rozwiązań organizacyjnych i technicznych (know-how) sektora prywatnego. Sprawniejsza administracja (rozwój kompetencji zarządczych).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pl-PL" sz="1600" dirty="0">
                <a:effectLst/>
                <a:latin typeface="Bookman Old Style" panose="02050604050505020204" pitchFamily="18" charset="0"/>
                <a:cs typeface="Calibri" panose="020F0502020204030204" pitchFamily="34" charset="0"/>
              </a:rPr>
              <a:t>Szerszy zakres realizacji zadań publicznych w warunkach ograniczonych możliwości inwestycyjnych strony publicznej. 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pl-PL" sz="1600" dirty="0">
                <a:latin typeface="Bookman Old Style" panose="02050604050505020204" pitchFamily="18" charset="0"/>
              </a:rPr>
            </a:br>
            <a:endParaRPr lang="pl-PL" sz="1600" dirty="0">
              <a:latin typeface="Bookman Old Style" panose="02050604050505020204" pitchFamily="18" charset="0"/>
            </a:endParaRPr>
          </a:p>
        </p:txBody>
      </p:sp>
      <p:pic>
        <p:nvPicPr>
          <p:cNvPr id="5" name="Obraz 4" descr="Obraz zawierający zabawka&#10;&#10;Opis wygenerowany automatycznie">
            <a:extLst>
              <a:ext uri="{FF2B5EF4-FFF2-40B4-BE49-F238E27FC236}">
                <a16:creationId xmlns:a16="http://schemas.microsoft.com/office/drawing/2014/main" id="{181698AD-9F1C-4948-9148-D6C240143A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 r="2377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1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56F6A7-58A3-4984-8721-BEDB89D3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pl-PL" altLang="pl-PL" sz="3400" b="0" i="0" u="none" strike="noStrike" cap="none" normalizeH="0" baseline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Najważniejsze cechy PPP w świetle ustawy o PPP.</a:t>
            </a:r>
            <a:br>
              <a:rPr kumimoji="0" lang="pl-PL" altLang="pl-PL" sz="3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lang="pl-PL" sz="340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B5DFDF-8EC9-44C2-B29D-D01A82AF3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latin typeface="Bookman Old Style" panose="02050604050505020204" pitchFamily="18" charset="0"/>
              </a:rPr>
              <a:t>W</a:t>
            </a:r>
            <a:r>
              <a:rPr lang="pl-PL" sz="1800" dirty="0">
                <a:effectLst/>
                <a:latin typeface="Bookman Old Style" panose="02050604050505020204" pitchFamily="18" charset="0"/>
              </a:rPr>
              <a:t>śród kluczowych elementów współpracy w ramach partnerstwa publiczno-prywatnego wymienić należy: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</a:rPr>
              <a:t>• współpracę sektora publicznego z sektorem prywatnym;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</a:rPr>
              <a:t>• umowny charakter (w ramach stosunku cywilnoprawnego);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</a:rPr>
              <a:t>• charakter celowy: realizacja przedsięwzięć (budowa infrastruktury, dostarczanie  usług) tradycyjnie wykonywanych przez stronę publiczną;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</a:rPr>
              <a:t>• optymalny podział zadań;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</a:rPr>
              <a:t>• podział </a:t>
            </a:r>
            <a:r>
              <a:rPr lang="pl-PL" sz="1800" dirty="0" err="1">
                <a:effectLst/>
                <a:latin typeface="Bookman Old Style" panose="02050604050505020204" pitchFamily="18" charset="0"/>
              </a:rPr>
              <a:t>ryzyk</a:t>
            </a:r>
            <a:r>
              <a:rPr lang="pl-PL" sz="1800" dirty="0">
                <a:effectLst/>
                <a:latin typeface="Bookman Old Style" panose="020506040505050202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</a:rPr>
              <a:t>• obustronną korzyść.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8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5F2DE03-EE2C-4C87-BA21-BC72CFD5C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2" r="973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7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ścisk dłoni">
            <a:extLst>
              <a:ext uri="{FF2B5EF4-FFF2-40B4-BE49-F238E27FC236}">
                <a16:creationId xmlns:a16="http://schemas.microsoft.com/office/drawing/2014/main" id="{90B658D2-8F30-49AF-FB58-CE7DEAF03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863951"/>
            <a:ext cx="3865004" cy="4249534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EA73A4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EA43629-FD19-660C-1151-3C3232F5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638089"/>
            <a:ext cx="5337270" cy="1476801"/>
          </a:xfrm>
        </p:spPr>
        <p:txBody>
          <a:bodyPr anchor="b">
            <a:normAutofit/>
          </a:bodyPr>
          <a:lstStyle/>
          <a:p>
            <a:endParaRPr lang="pl-PL" sz="5600">
              <a:solidFill>
                <a:srgbClr val="FFFFFF"/>
              </a:solidFill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841FCF-004C-E9E7-C2ED-62935B5E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0458" y="487680"/>
            <a:ext cx="6709804" cy="5727995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l-PL" sz="1600" dirty="0">
                <a:latin typeface="Bookman Old Style" panose="02050604050505020204" pitchFamily="18" charset="0"/>
              </a:rPr>
              <a:t>Przedstawione rozważania wskazują słuszność stosowania formuły partnerstwa publiczno-prywatnego jako instrumentu nowoczesnego zarządzania organizacjami publicznymi w aspekcie świadczenia usług publicznych. </a:t>
            </a:r>
          </a:p>
          <a:p>
            <a:pPr algn="just">
              <a:lnSpc>
                <a:spcPct val="100000"/>
              </a:lnSpc>
            </a:pPr>
            <a:r>
              <a:rPr lang="pl-PL" sz="1600" dirty="0">
                <a:latin typeface="Bookman Old Style" panose="02050604050505020204" pitchFamily="18" charset="0"/>
              </a:rPr>
              <a:t>Wpływa to na podstawową korzyść, jaką jest lepsze i efektywniejsze działanie jednostek sektora publicznego w obszarze realizacji zadań statutowych podmiotu.</a:t>
            </a:r>
          </a:p>
          <a:p>
            <a:pPr algn="just">
              <a:lnSpc>
                <a:spcPct val="100000"/>
              </a:lnSpc>
            </a:pPr>
            <a:r>
              <a:rPr lang="pl-PL" sz="1600" dirty="0">
                <a:latin typeface="Bookman Old Style" panose="02050604050505020204" pitchFamily="18" charset="0"/>
              </a:rPr>
              <a:t>Wprowadzenie tego narzędzia pozwala zmienić orientację zarządzania organizacjami publicznymi ze zwracania uwagi jedynie na poziom środków publicznych na konkurencyjność i efekty. </a:t>
            </a:r>
          </a:p>
          <a:p>
            <a:pPr algn="just">
              <a:lnSpc>
                <a:spcPct val="100000"/>
              </a:lnSpc>
            </a:pPr>
            <a:r>
              <a:rPr lang="pl-PL" sz="1600" dirty="0">
                <a:latin typeface="Bookman Old Style" panose="02050604050505020204" pitchFamily="18" charset="0"/>
              </a:rPr>
              <a:t>Partnerstwo publiczno-prywatne pozwala bowiem na: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600" dirty="0">
                <a:latin typeface="Bookman Old Style" panose="02050604050505020204" pitchFamily="18" charset="0"/>
              </a:rPr>
              <a:t>− odchudzenie publicznej administracji,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600" dirty="0">
                <a:latin typeface="Bookman Old Style" panose="02050604050505020204" pitchFamily="18" charset="0"/>
              </a:rPr>
              <a:t>− zastępowanie rządzenia współzarządzaniem,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600" dirty="0">
                <a:latin typeface="Bookman Old Style" panose="02050604050505020204" pitchFamily="18" charset="0"/>
              </a:rPr>
              <a:t>− ukierunkowanie procesu podejmowania decyzji na misję i założone cele,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600" dirty="0">
                <a:latin typeface="Bookman Old Style" panose="02050604050505020204" pitchFamily="18" charset="0"/>
              </a:rPr>
              <a:t>− zastępowanie rozdzielania funduszy publicznych efektywnym poszukiwaniem alternatywnych źródeł finansowania,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600" dirty="0">
                <a:latin typeface="Bookman Old Style" panose="02050604050505020204" pitchFamily="18" charset="0"/>
              </a:rPr>
              <a:t>− promowanie mechanizmu rynkowego kosztem mechanizmów biurokratycznych.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749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177F030-4529-666C-B4A0-C799B090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endParaRPr lang="pl-PL" sz="560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EA73A4"/>
          </a:solidFill>
          <a:ln w="38100" cap="rnd">
            <a:solidFill>
              <a:srgbClr val="EA73A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55530E-6A5A-84B0-ACF3-A9EA51C1A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826131"/>
            <a:ext cx="3785931" cy="3389544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pl-PL" sz="1800" dirty="0">
                <a:latin typeface="Bookman Old Style" panose="02050604050505020204" pitchFamily="18" charset="0"/>
              </a:rPr>
              <a:t>Dziękuję za uwagę</a:t>
            </a:r>
          </a:p>
          <a:p>
            <a:pPr marL="0" indent="0" algn="r">
              <a:buNone/>
            </a:pPr>
            <a:r>
              <a:rPr lang="pl-PL" sz="1800" dirty="0">
                <a:latin typeface="Bookman Old Style" panose="02050604050505020204" pitchFamily="18" charset="0"/>
              </a:rPr>
              <a:t>dr Anna Wójtowicz-Dawid</a:t>
            </a:r>
          </a:p>
          <a:p>
            <a:pPr marL="0" indent="0" algn="r">
              <a:buNone/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Uniwersytet Rzeszowski</a:t>
            </a:r>
            <a:b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Kolegium Nauk Społecznych</a:t>
            </a:r>
          </a:p>
          <a:p>
            <a:pPr marL="0" indent="0" algn="r">
              <a:buNone/>
            </a:pPr>
            <a:r>
              <a:rPr lang="pl-PL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Instytut Nauk Prawnych </a:t>
            </a:r>
            <a:endParaRPr lang="pl-PL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Obraz 3">
            <a:extLst>
              <a:ext uri="{FF2B5EF4-FFF2-40B4-BE49-F238E27FC236}">
                <a16:creationId xmlns:a16="http://schemas.microsoft.com/office/drawing/2014/main" id="{80A906E8-DFC1-49D9-8FD1-39F34065F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0936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9989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694</Words>
  <Application>Microsoft Office PowerPoint</Application>
  <PresentationFormat>Panoramiczny</PresentationFormat>
  <Paragraphs>40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Modern Love</vt:lpstr>
      <vt:lpstr>The Hand</vt:lpstr>
      <vt:lpstr>SketchyVTI</vt:lpstr>
      <vt:lpstr>Partnerstwo publiczno-prywatne jako efektywny sposób zarządzania środkami publicznymi w j.s.t..</vt:lpstr>
      <vt:lpstr>Prezentacja programu PowerPoint</vt:lpstr>
      <vt:lpstr>Prezentacja programu PowerPoint</vt:lpstr>
      <vt:lpstr>Prezentacja programu PowerPoint</vt:lpstr>
      <vt:lpstr>Prezentacja programu PowerPoint</vt:lpstr>
      <vt:lpstr>Kiedy stosować PPP,  a kiedy działać tradycyjnie.</vt:lpstr>
      <vt:lpstr>Najważniejsze cechy PPP w świetle ustawy o PPP.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Partnerstwo publiczno-prywatne jako efektywny sposób zarządzania środkami publicznymi w j.s.t..</dc:title>
  <dc:creator>Anna Wójtowicz-Dawid</dc:creator>
  <cp:lastModifiedBy>Anna Wójtowicz-Dawid</cp:lastModifiedBy>
  <cp:revision>2</cp:revision>
  <dcterms:created xsi:type="dcterms:W3CDTF">2023-07-25T10:01:03Z</dcterms:created>
  <dcterms:modified xsi:type="dcterms:W3CDTF">2023-07-25T11:51:52Z</dcterms:modified>
</cp:coreProperties>
</file>