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5" r:id="rId4"/>
    <p:sldId id="294" r:id="rId5"/>
    <p:sldId id="297" r:id="rId6"/>
    <p:sldId id="296" r:id="rId7"/>
    <p:sldId id="298" r:id="rId8"/>
    <p:sldId id="292" r:id="rId9"/>
    <p:sldId id="293" r:id="rId10"/>
    <p:sldId id="299" r:id="rId11"/>
    <p:sldId id="261" r:id="rId12"/>
    <p:sldId id="257" r:id="rId13"/>
    <p:sldId id="273" r:id="rId14"/>
    <p:sldId id="291" r:id="rId15"/>
    <p:sldId id="280" r:id="rId16"/>
    <p:sldId id="275" r:id="rId17"/>
    <p:sldId id="264" r:id="rId18"/>
    <p:sldId id="274" r:id="rId19"/>
    <p:sldId id="265" r:id="rId20"/>
    <p:sldId id="276" r:id="rId21"/>
    <p:sldId id="287" r:id="rId22"/>
    <p:sldId id="283" r:id="rId23"/>
    <p:sldId id="282" r:id="rId24"/>
    <p:sldId id="281" r:id="rId25"/>
    <p:sldId id="279" r:id="rId26"/>
    <p:sldId id="277" r:id="rId27"/>
    <p:sldId id="278" r:id="rId28"/>
    <p:sldId id="267" r:id="rId29"/>
    <p:sldId id="268" r:id="rId30"/>
    <p:sldId id="269" r:id="rId31"/>
    <p:sldId id="284" r:id="rId32"/>
    <p:sldId id="260" r:id="rId33"/>
    <p:sldId id="288" r:id="rId34"/>
    <p:sldId id="289" r:id="rId35"/>
    <p:sldId id="290" r:id="rId36"/>
    <p:sldId id="259" r:id="rId37"/>
    <p:sldId id="263" r:id="rId38"/>
    <p:sldId id="258" r:id="rId39"/>
    <p:sldId id="285" r:id="rId40"/>
    <p:sldId id="300" r:id="rId41"/>
    <p:sldId id="262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4836-8B7D-4F26-8E86-005AF6211412}" type="datetimeFigureOut">
              <a:rPr lang="pl-PL" smtClean="0"/>
              <a:t>2023-07-08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08912" cy="280831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 jedności materialnej jako determinanta zasady samodzielności finansowej gmin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920880" cy="1752600"/>
          </a:xfrm>
        </p:spPr>
        <p:txBody>
          <a:bodyPr/>
          <a:lstStyle/>
          <a:p>
            <a:r>
              <a:rPr lang="pl-PL" dirty="0" smtClean="0"/>
              <a:t>Dr hab. Urszula K. Zawadzka-Pąk, Dr Ewa Lotko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 zasady jedności materialnej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ułatwia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wgląd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całość działalności państwowej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sprzyja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racjonalności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gospodarce, zwłaszcza gdy ograniczoność zasobów finansowych nie pozwala na realizację wszystkich zaplanowanych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wydatków,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istotne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znacznie zarówno dla organów przygotowujących projekt budżetu (rządu, zarządu j.s.t.) jak i organów uchwalających budżet (parlamentu, organu stanowiącego j.s.t.), gdyż jej realizacja zapewnia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efektywne oraz elastyczne planowanie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wydatków budżetowych,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bowiem ustalenie wydatków w sposób zgodny 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aktualnymi potrzebami,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zapewniając organom planującym i uchwalającym budżet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swobodę  ustalania priorytetów oraz hierarchii potrzeb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istotnych do spełnienia w danym roku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budżetowym, dzieje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tak dzięki temu, że zasada jedności materialnej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zapobiega podziałowi budżetu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segmenty,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naruszanie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zasady jedności materialnej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ogranicza elastyczność w podejmowaniu decyzji rządu i parlamentu w zakresie alokacji środków publicznych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między poszczególne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naruszanie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zasady jedności materialnej poprzez tworzenie funduszy celowych skutkuje „odrywaniem” określonych środków publicznych (i operacji nimi) od budżetu, co określa się mianem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nieuzasadnionej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debudżetyzacji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prowadzić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do zamrożenia części środków lub pozbawienia finansowania niektórych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 wyjątków 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zasady jedności materialnej w praktyce </a:t>
            </a:r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 przekazywane z funduszy utworzonych w ramach BGK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 przekazywane z państwowych funduszy celowych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Dotacje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Szczególne zasady wykonywania budżetu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Rezerwy budżetowe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 obywatelski</a:t>
            </a:r>
          </a:p>
          <a:p>
            <a:pPr marL="514350" indent="-514350">
              <a:buAutoNum type="alphaU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Fundusz sołecki</a:t>
            </a:r>
          </a:p>
          <a:p>
            <a:pPr marL="514350" indent="-514350">
              <a:buAutoNum type="alphaUcPeriod"/>
            </a:pPr>
            <a:endParaRPr lang="pl-PL" dirty="0" smtClean="0"/>
          </a:p>
          <a:p>
            <a:pPr marL="514350" indent="-514350">
              <a:buAutoNum type="alphaUcPeriod"/>
            </a:pPr>
            <a:endParaRPr lang="pl-PL" dirty="0" smtClean="0"/>
          </a:p>
          <a:p>
            <a:pPr marL="514350" indent="-514350">
              <a:buAutoNum type="alphaUcPeriod"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itchFamily="34" charset="0"/>
              <a:buAutoNum type="alphaUcPeriod"/>
            </a:pPr>
            <a:r>
              <a:rPr lang="pl-PL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Środki </a:t>
            </a:r>
            <a:r>
              <a:rPr lang="pl-P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przekazywane z funduszy utworzonych w ramach </a:t>
            </a:r>
            <a:r>
              <a:rPr lang="pl-PL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BGK</a:t>
            </a:r>
          </a:p>
          <a:p>
            <a:pPr marL="0" lvl="0" indent="0">
              <a:buNone/>
            </a:pPr>
            <a:endParaRPr lang="pl-PL" sz="3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Fundusz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Przeciwdziałania COVID – 19 </a:t>
            </a: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art. 65 ustawy z dnia 31 marca 2020 r. o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zmianie ustawy o szczególnych rozwiązaniach związanych z zapobieganiem, przeciwdziałaniem i zwalczaniem COVID-19, innych chorób zakaźnych oraz wywołanych nimi sytuacji kryzysowych oraz niektórych innych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 (Dz.U. poz. 568 ze zm.)</a:t>
            </a:r>
          </a:p>
          <a:p>
            <a:pPr marL="0" lvl="0" indent="0" algn="just">
              <a:buNone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Państwowe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 budżetowe 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jednostki samorządu terytorialnego gromadzą środki z Funduszu na wydzielonym rachunku dochodów i przeznaczają na wydatki związane z przeciwdziałaniem COVID-19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ramach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 finansowego tego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rachunku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0916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Środki Funduszu mogą być przeznaczane </a:t>
            </a:r>
            <a:r>
              <a:rPr lang="pl-PL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m.in. na</a:t>
            </a: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Tx/>
              <a:buChar char="-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dofinansowanie realizacji zadań związanych z przeciwdziałaniem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pPr lvl="0" algn="just"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zwrot wydatków poniesionych na realizację zadań związanych z przeciwdziałaniem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pPr lvl="0" algn="just"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wypłaty i obsługę dodatku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węglowego, o którym jest mowa w ustawie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5 sierpnia 2022 r. o dodatku węglowym </a:t>
            </a:r>
          </a:p>
          <a:p>
            <a:pPr lvl="0" algn="just"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wypłaty i obsługę rekompensat dla przedsiębiorstw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energetycznych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wyrównań, o których mowa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15 września 2022 r. o szczególnych rozwiązaniach w zakresie niektórych źródeł ciepła w związku z sytuacją na rynku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paliw, a także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dodatków dla gospodarstw domowych z tytułu wykorzystywania niektórych źródeł ciepła oraz dodatków dla niektórych podmiotów niebędących gospodarstwami domowymi z tytułu wykorzystania niektórych źródeł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ciepła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5913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Funduszu</a:t>
            </a:r>
          </a:p>
          <a:p>
            <a:pPr marL="0" indent="0" algn="just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Funduszu Przeciwdziałania COVID-19 pochodzą z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jednostek sektora finansów publicznych, z wyłączeniem samorządowych osób prawnych, z wyjątkiem środków pochodzących z dotacji z budżetu i środków, o których mowa w ustawie o finansach publicznych,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za zgodą Komisji Europejskiej mogą zostać przeznaczone na wsparcie realizacji zadań związanych z przeciwdziałaniem COVID-19,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państwa, w tym budżetu środków europejskich,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wpływów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skarbowych papierów wartościowych,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zaciągniętych kredytów lub wyemitowanych obligacji,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zgromadzonych z tytułu odpisu na Fundusz zgodnie z ustawą o środkach nadzwyczajnych mających na celu ograniczenie wysokości cen energii elektrycznej oraz wsparciu niektórych odbiorców w 2023 roku,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zgromadzonych z tytułu gazowego odpisu na Fundusz zgodnie z ustawą o szczególnej ochronie niektórych odbiorców paliw gazowych w 2023 r. w związku z sytuacją na rynku gazu,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innych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przychodów.</a:t>
            </a:r>
          </a:p>
        </p:txBody>
      </p:sp>
    </p:spTree>
    <p:extLst>
      <p:ext uri="{BB962C8B-B14F-4D97-AF65-F5344CB8AC3E}">
        <p14:creationId xmlns:p14="http://schemas.microsoft.com/office/powerpoint/2010/main" val="106832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AutoNum type="alphaLcParenR"/>
            </a:pPr>
            <a:r>
              <a:rPr lang="pl-PL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Rządowy </a:t>
            </a:r>
            <a:r>
              <a:rPr lang="pl-PL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 Polski Ład: Program Inwestycji Strategicznych </a:t>
            </a:r>
            <a:endParaRPr lang="pl-PL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65 ust. 28 ustawy z dnia 31 marca 2020 r. o zmianie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szczególnych rozwiązaniach związanych z zapobieganiem,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przeciwdziałaniem 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zwalczaniem COVID-19, innych chorób zakaźnych oraz wywołanych nimi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sytuacji kryzysowych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niektórych innych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uchwała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84/2021 Rady Ministrów z dnia 1 lipca 2021 r. w sprawie ustanowienia Rządowego Funduszu Polski Ład: Programu Inwestycji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Strategicznych</a:t>
            </a: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cel: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skali inwestycji publicznych przez bezzwrotne dofinansowanie inwestycji realizowanych przez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JST. Program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realizowany jest poprzez promesy inwestycyjne udzielane przez BGK. </a:t>
            </a:r>
          </a:p>
        </p:txBody>
      </p:sp>
    </p:spTree>
    <p:extLst>
      <p:ext uri="{BB962C8B-B14F-4D97-AF65-F5344CB8AC3E}">
        <p14:creationId xmlns:p14="http://schemas.microsoft.com/office/powerpoint/2010/main" val="387353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przykładu: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siódma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edycja naboru wniosków o dofinansowanie z Rządowego Funduszu Polski Ład: Programu Inwestycji Strategicznych (Edycja siódma – Rozwój Stref Przemysłowych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Termin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naboru wniosków: 26 czerwca 2023 r. - 21 lipca 2023 r. do godz. 17.00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samorządu terytorialnego oraz związki jednostek samorządu terytorialnego mogą ubiegać się o bezzwrotne dofinansowanie realizowanych inwestycji. W siódmej edycji naboru wniosków o dofinansowanie wysokość dofinansowania wynosi: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 proc. wartości inwestycji (minimum 2 proc. udziału własnego) dla inwestycji realizowanych w obszarach: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budowa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modernizacja infrastruktury drogowej;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budowa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modernizacja infrastruktury elektroenergetycznej, w tym oświetleniowej;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budowa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modernizacja infrastruktury technicznej drogowej;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budowa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modernizacja infrastruktury wodno-kanalizacyjnej, w tym elementów melioracji gruntu.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R" startAt="2"/>
            </a:pP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Rządowy 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 Inwestycji Lokalnych </a:t>
            </a:r>
            <a:endParaRPr lang="pl-PL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</a:t>
            </a:r>
          </a:p>
          <a:p>
            <a:pPr marL="0" lvl="0" indent="0" algn="just"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art. 65 ust. 28 ustawy z dnia 31 marca 2020 r. o zmianie ustawy o szczególnych rozwiązaniach związanych z zapobieganiem, przeciwdziałaniem i zwalczaniem COVID-19, innych chorób zakaźnych oraz wywołanych nimi sytuacji kryzysowych oraz niektórych innych ustaw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102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Rady Ministrów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23 lipca 2020 r. w sprawie wsparcia na realizację zadań inwestycyjnych przez jednostki samorządu terytorialnego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 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 uchwały wsparcie może być przeznaczone na sfinansowanie lub dofinansowanie inwestycji, w szczególności: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budowy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rozbudowy lub przebudowy: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kanalizacji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sanitarnej lub lokalnej oczyszczalni ścieków wraz z kanalizacją oraz przepompowni ścieków,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wodociągów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przyłączy do sieci gazowej,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dróg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wewnątrz miejscowości lub dojazdów do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miejscowości,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chodników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ścieżek rowerowych, elementów uspokojenia ruchu, przystanków autobusowych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obiektów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użyteczności publicznej w centrach miejscowości umożliwiających integrację społeczną oraz aktywizację mieszkańców (w tym placów zabaw, siłowni zewnętrznych, utwardzonych miejsc do festynów, wiat, terenów zieleni),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obiektów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sportowych, zaplecza socjalnego i sanitarnego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świetlic, obiektów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bibliotecznych,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oświetlenia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wewnątrz miejscowości (lampy uliczne, latarnie), i) remiz strażackich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modernizacji składników mienia pochodzącego z zasobu zlikwidowanych państwowych przedsiębiorstw gospodarki rolnej, w tym budynków, ogrodzeń, termomodernizacji budynków;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prac konserwatorskich, restauratorskich i robót budowlanych przy zabytku wpisanym do rejestru zabytków.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816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Rządowy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Odbudowy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Zabytków</a:t>
            </a: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prawna: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65 ust. 28 ustawy z dnia 31 marca 2020 r. o zmianie ustawy o szczególnych rozwiązaniach związanych z zapobieganiem, przeciwdziałaniem i zwalczaniem COVID-19, innych chorób zakaźnych oraz wywołanych nimi sytuacji kryzysowych oraz niektórych innych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232/2022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Rady Ministrów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23 listopada 2022 r.  w sprawie ustanowienia Rządowego Programu Odbudowy Zabytków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(nabór do 31 marca 2023 r.)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określa zasady rozdziału i przekazywania: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jednostkom samorządu terytorialnego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dofinansowania na realizację zadań inwestycyjnych, mających na celu przeciwdziałanie COVID-19,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przyznawanego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promes udzielanych przez Bank Gospodarstwa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</a:t>
            </a:r>
          </a:p>
          <a:p>
            <a:pPr algn="just">
              <a:buFontTx/>
              <a:buChar char="-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w szczególności w jej wymiarze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finansowym jest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wartością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jednocześnie zasadą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wyznaczającą pozycję ustrojową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samorządu terytorialnego,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ałożenie badawcze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samodzielność finansowa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szczególnie powiązana 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jedną zasad budżetowych, tj.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zasadą jedności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materialnej,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 badawczy: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sposobów i powodów naruszania zasady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samodzielności finansowej i budżetowej zasady jedności materialnej w finansowaniu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Programu może być przeznaczone na realizację zadań inwestycyjnych obejmujących: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 konserwatorskich, restauratorskich i robót budowlanych przy zabytku wpisanym do rejestru zabytków, o którym mowa w art. 8 ustawy o ochronie zabytków, lub znajdującym się w ewidencji zabytków wskazanej w art. 22 ustawy o ochronie zabytków, do którego tytuł prawny wynikający z prawa własności, użytkowania wieczystego, trwałego zarządu, ograniczonego prawa rzeczowego albo stosunku zobowiązaniowego posiada wnioskodawca lub jednostka organizacyjna zaliczana do sektora finansów publicznych, podlegająca wnioskodawcy;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udzielanie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wnioskodawcę dotacji, o której mowa w art. 81 ustawy o ochronie zabytków, na nakłady konieczne, określone w art. 77 ustawy o ochronie zabytków, na wykonanie prac konserwatorskich, restauratorskich lub robót budowlanych przy zabytku wpisanym do rejestru zabytków, o którym mowa w art. 8 ustawy o ochronie zabytków, lub znajdującym się w ewidencji zabytków wskazanej w art. 22 ustawy o ochronie zabytków. </a:t>
            </a:r>
          </a:p>
        </p:txBody>
      </p:sp>
    </p:spTree>
    <p:extLst>
      <p:ext uri="{BB962C8B-B14F-4D97-AF65-F5344CB8AC3E}">
        <p14:creationId xmlns:p14="http://schemas.microsoft.com/office/powerpoint/2010/main" val="3843972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środki z Funduszu Przeciwdziałania COVID-19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przeznaczeniem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na: 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wypłatę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węglowego 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 z dnia 5 sierpnia 2022 r. o dodatku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węglowym (Dz.U. z 2023 r. poz. 141 ze zm.)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1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Wypłata dodatku węglowego jest zadaniem zleconym gminie.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2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Wojewodowie przekazują środki gminom w granicach kwot określonych na realizację wypłat dodatku węglowego w Funduszu Przeciwdziałania COVID-19, o którym mowa w art. 65 ust. 1 ustawy z dnia 31 marca 2020 r. o zmianie ustawy o szczególnych rozwiązaniach związanych z zapobieganiem, przeciwdziałaniem i zwalczaniem COVID-19, innych chorób zakaźnych oraz wywołanych nimi sytuacji kryzysowych oraz niektórych innych ustaw</a:t>
            </a:r>
          </a:p>
        </p:txBody>
      </p:sp>
    </p:spTree>
    <p:extLst>
      <p:ext uri="{BB962C8B-B14F-4D97-AF65-F5344CB8AC3E}">
        <p14:creationId xmlns:p14="http://schemas.microsoft.com/office/powerpoint/2010/main" val="12558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Rządowy Fundusz Rozwoju Dróg</a:t>
            </a:r>
          </a:p>
          <a:p>
            <a:pPr marL="0" indent="0" algn="just">
              <a:buNone/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prawna: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23 października 2018 r. o Rządowym Funduszu Rozwoju Dróg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2023 r. poz. 747 ze zm.)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14 ust.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Jednostka samorządu terytorialnego może otrzymać ze środków Funduszu dofinansowanie zadania powiatowego albo zadania gminnego w wysokości do 80% kosztów realizacji tego zadania.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Jednostka samorządu terytorialnego może otrzymać ze środków Funduszu dofinansowanie zadania mostowego w wysokości 80% kosztów realizacji tego zadania.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Środki funduszu finansują: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budowę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przebudowę lub remonty: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dróg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powiatowych i gminnych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dróg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wojewódzkich, powiatowych i gminnych o znaczeniu obronnym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dróg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wojewódzkich, powiatowych i gminnych, którymi zarządza prezydent miasta na prawach powiatu będącego siedzibą wojewody lub sejmiku województwa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dróg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pieszych, dróg dla pieszych i rowerów, dróg dla rowerów, przejść dla pieszych, przejazdów dla rowerów, peronów przystankowych wraz z dojściami do tych peronów, na drogach wojewódzkich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dojazdów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terminali intermodalnych i stref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budowę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mostów w ciągach dróg wojewódzkich, powiatowych i gminnych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budowę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obwodnic w ciągach dróg wojewódzkich</a:t>
            </a:r>
          </a:p>
        </p:txBody>
      </p:sp>
    </p:spTree>
    <p:extLst>
      <p:ext uri="{BB962C8B-B14F-4D97-AF65-F5344CB8AC3E}">
        <p14:creationId xmlns:p14="http://schemas.microsoft.com/office/powerpoint/2010/main" val="243118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finansowania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Środki funduszu pochodzą m.in. 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Narodowego Funduszu Ochrony Środowiska i Gospodarki Wodnej oraz wpłat Dyrekcji Generalnej Państwowego Gospodarstwa Leśnego Lasy Państwowe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odsetek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oprocentowania środków na rachunku funduszu oraz odsetek od lokat okresowo wolnych środków funduszu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wpływów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skarbowych papierów wartościowych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dobrowolnych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wpłat, darowizn i zapisów</a:t>
            </a:r>
          </a:p>
        </p:txBody>
      </p:sp>
    </p:spTree>
    <p:extLst>
      <p:ext uri="{BB962C8B-B14F-4D97-AF65-F5344CB8AC3E}">
        <p14:creationId xmlns:p14="http://schemas.microsoft.com/office/powerpoint/2010/main" val="1553331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Fundusz Pomocy </a:t>
            </a: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12 marca 2022 r. o pomocy obywatelom Ukrainy w związku z konfliktem zbrojnym  na terytorium tego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 (Dz.U. z 2023 r. poz. 103 ze zm.)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14 ust. 14. Państwowe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budżetowe 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samorządu terytorialnego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gromadzą środki z Funduszu na wydzielonym rachunku dochodów i przeznaczają na wydatki, o których mowa w ust. 1, w ramach planu finansowego tego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rachunku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15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Wójt (burmistrz, prezydent miasta), zarząd powiatu oraz zarząd województwa dysponują środkami oraz opracowują plan finansowy dla rachunku, o którym mowa w ust. 14.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celem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Funduszu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wsparcie uchodźców z Ukrainy, którzy znaleźli schronienie w Polsce. Obecnie najważniejsze działania koncentrują się na: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opiece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psychologicznej i medycznej nad uchodźcami, w tym na zakupie wyrobów medycznych,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wypłacie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uchodźcom świadczeń rodzinnych, rodzicielskich i społecznych,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edukacji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przedszkolnej i szkolnej ukraińskich dzieci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2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Funduszu</a:t>
            </a:r>
          </a:p>
          <a:p>
            <a:pPr marL="0" indent="0" algn="just">
              <a:buNone/>
            </a:pPr>
            <a:endParaRPr lang="pl-P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Funduszu Pomocy pochodzą z: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jednostek sektora finansów publicznych (z wyłączeniem samorządowych osób prawnych),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unijnych, które za zgodą Komisji Europejskiej mogą być przeznaczone na wsparcie realizacji zadań,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wpływów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skarbowych papierów wartościowych przekazywanych do Funduszu przez Ministra Finansów,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obligacji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wyemitowanych przez BGK,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przychodów, w tym darowizn,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środków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pochodzących ze źródeł zagranicznych niepodlegających zwrotowi.</a:t>
            </a:r>
          </a:p>
        </p:txBody>
      </p:sp>
    </p:spTree>
    <p:extLst>
      <p:ext uri="{BB962C8B-B14F-4D97-AF65-F5344CB8AC3E}">
        <p14:creationId xmlns:p14="http://schemas.microsoft.com/office/powerpoint/2010/main" val="42684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742950" lvl="0" indent="-742950">
              <a:buFont typeface="+mj-lt"/>
              <a:buAutoNum type="alphaUcPeriod" startAt="2"/>
            </a:pPr>
            <a:r>
              <a:rPr lang="pl-PL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przekazywane </a:t>
            </a:r>
            <a:r>
              <a:rPr lang="pl-PL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państwowych funduszy </a:t>
            </a:r>
            <a:r>
              <a:rPr lang="pl-PL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celowych</a:t>
            </a:r>
          </a:p>
          <a:p>
            <a:pPr marL="0" lvl="0" indent="0">
              <a:buNone/>
            </a:pPr>
            <a:endParaRPr lang="pl-PL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przewozów autobusowych o charakterze użyteczności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publicznej </a:t>
            </a:r>
          </a:p>
          <a:p>
            <a:pPr marL="0" indent="0" algn="just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16 maja 2019 r. o Funduszu rozwoju przewozów autobusowych o charakterze użyteczności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publicznej (Dz.U. z 2022 r. poz. 2464)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wsparcia finansowego jednostek samorządu terytorialnego będących organizatorami publicznego transportu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zbiorowego,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wyłączeniem komunikacji miejskiej. Dofinansowanie jest przyznawane w formie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dopłaty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dofinansowania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zadań własnych organizatorów w zakresie przewozów autobusowych w charakterze użyteczności publicznej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pkt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rodki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Funduszu przeznacza się na dofinansowanie realizacji zadań własnych organizatorów w zakresie przewozów autobusowych o charakterze użyteczności publicznej przez dopłatę do ceny usługi. </a:t>
            </a:r>
          </a:p>
        </p:txBody>
      </p:sp>
    </p:spTree>
    <p:extLst>
      <p:ext uri="{BB962C8B-B14F-4D97-AF65-F5344CB8AC3E}">
        <p14:creationId xmlns:p14="http://schemas.microsoft.com/office/powerpoint/2010/main" val="418275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Państwowy Fundusz Rehabilitacji Osób Niepełnosprawnych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27 sierpnia 1997 r. o rehabilitacji zawodowej i społecznej oraz zatrudnianiu osób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niepełnosprawnych (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z.U. z 2023 r. poz. 100 ze zm.)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–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Dostępna przestrzeń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publiczna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podstawą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prawną Programu jest art. 47 ust. 1 pkt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ustawy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Gminy mogą ubiegać się o środki na przeznaczone na: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likwidację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barier architektonicznych lub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informacyjno-komunikacyjnych oraz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budowę dostępnych lub poprawę dostępności istniejących placów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zabaw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Przewidziano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poziomie do 80 proc. wartości zadania.</a:t>
            </a:r>
          </a:p>
        </p:txBody>
      </p:sp>
    </p:spTree>
    <p:extLst>
      <p:ext uri="{BB962C8B-B14F-4D97-AF65-F5344CB8AC3E}">
        <p14:creationId xmlns:p14="http://schemas.microsoft.com/office/powerpoint/2010/main" val="97129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Dotacje</a:t>
            </a:r>
          </a:p>
          <a:p>
            <a:pPr marL="0" indent="0" algn="just">
              <a:buNone/>
            </a:pPr>
            <a:endParaRPr lang="pl-PL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pl-P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dotacje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celowe na zadania zlecone </a:t>
            </a:r>
            <a:r>
              <a:rPr lang="pl-P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gminom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zakresu administracji </a:t>
            </a:r>
            <a:r>
              <a:rPr lang="pl-P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rządowej</a:t>
            </a:r>
          </a:p>
          <a:p>
            <a:pPr marL="0" indent="0" algn="just">
              <a:buNone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Podstawa prawna: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art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49-50 ustawy z dnia 13 listopada 2003 r. o dochodach jednostek samorządu terytorialnego (Dz.U. z 2022 r. poz. 2267) oraz art. art. 8 ust. 3-5 ustawy z dnia 8 marca 1990 r. o samorządzie gminnym  (Dz.U. z 2023 r. poz. 40 ze zm.)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przepisy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ustaw odrębnych ustanawiających obowiązek (zlecenie) wykonania tych zadań przez gminę</a:t>
            </a: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 ustaw regulujących zlecenie zadań z zakresu administracji rządowej i udzielenie dotacji: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dnia 7 września 2007 r. o pomocy osobom uprawnionym do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alimentów (Dz.U. 2023 r. poz. 581 ze zm.) – wypłata świadczeń z funduszu alimentacyjnego</a:t>
            </a:r>
          </a:p>
          <a:p>
            <a:pPr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12 marca 2004 r. o pomocy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społecznej (Dz.U. z 2023 r. poz. 901) – działalność bieżąca środowiskowych domów pomocy </a:t>
            </a:r>
          </a:p>
          <a:p>
            <a:pPr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27 października 2017 r. o finansowaniu zadań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oświatowych (Dz.U. z 2022 r. poz. 2082 ze zm.) – wyposażenie szkół w podręczniki </a:t>
            </a:r>
          </a:p>
          <a:p>
            <a:pPr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24 września 2010 r. o ewidencji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ludności (Dz.U. z 2022 r. poz. 1191 ze zm.) – ewidencja ludności (np. nadawanie numerów PESEL)</a:t>
            </a:r>
          </a:p>
          <a:p>
            <a:pPr>
              <a:buFontTx/>
              <a:buChar char="-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6 sierpnia 2010 r. o dowodach osobistych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2022 r. poz. 671) – wydawanie dowodów osobistych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5 stycznia 2011 r. Kodeks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wyborczy (Dz.U. z 2022 r. poz. 1277 ze zm.) – przygotowanie i przeprowadzenie wyborów</a:t>
            </a:r>
          </a:p>
        </p:txBody>
      </p:sp>
    </p:spTree>
    <p:extLst>
      <p:ext uri="{BB962C8B-B14F-4D97-AF65-F5344CB8AC3E}">
        <p14:creationId xmlns:p14="http://schemas.microsoft.com/office/powerpoint/2010/main" val="10189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terytorialny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Polsce od czasu przemian ustrojowych, które rozpoczęły się w 1989 r. samorząd terytorialny jest postrzegany jako istotna instytucja umożliwiająca skuteczną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demokratyzację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państwa,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zamyśle ustrojodawcy, wraz z odejściem od idei państwa scentralizowanego, samorząd terytorialny miał służyć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decentralizacji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władzy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publicznej,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warunkiem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decentralizacji władzy publicznej jest ukształtowanie odpowiednich warunków do rozwoju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samorządu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terytorialnego.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1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dotacje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celowe na dofinansowanie zadań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własnych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27 sierpnia 2009 r.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finansach publicznych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2023 r. poz. 1270)</a:t>
            </a: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128 ust. 2. Kwota dotacji na dofinansowanie zadań własnych bieżących i inwestycyjnych nie może stanowić więcej niż 80% kosztów realizacji zadania, chyba że odrębne ustawy stanowią inaczej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Przykłady: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dotacja z budżetu państwa 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zadań własnych z zakresu zarządzania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kryzysowego – art. 26 ust. 5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26 kwietnia 2007 r. o zarządzaniu kryzysowym 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zarządzaniu kryzysowym (Dz.U. z 2023 r. poz. 122)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otacje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 na dofinansowanie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 inwestycyjnych szkół i placówek oświatowych mogą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być udzielane do wysokości 50% planowanych wydatków jednostki samorządu terytorialnego na realizację danego zadania, o ile odrębne przepisy nie stanowią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inaczej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42 ust. 3 ustawy o dochodach jednostek samorządu terytorialnego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07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dotacje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refundację poniesionych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wydatków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o dochodach jednostek samorządu terytorialnego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50a. Organ stanowiący jednostki samorządu terytorialnego decyduje o przeznaczeniu dotacji, otrzymanych z budżetu państwa na podstawie odrębnych przepisów, stanowiących zwrot poniesionych wydatków na realizację zadań określonych w tych przepisach oraz dotacji z tytułu rekompensaty utraconych dochodów własnych. 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Przykład:</a:t>
            </a: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dotacja otrzymana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stanowiąca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zwrot poniesionych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poprzednim roku budżetowym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wydatków na zadania zlecone ustawą z dnia 28 listopada 2014 r. - Prawo o aktach stanu cywilnego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poz.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1689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zm.)</a:t>
            </a:r>
          </a:p>
        </p:txBody>
      </p:sp>
    </p:spTree>
    <p:extLst>
      <p:ext uri="{BB962C8B-B14F-4D97-AF65-F5344CB8AC3E}">
        <p14:creationId xmlns:p14="http://schemas.microsoft.com/office/powerpoint/2010/main" val="2971577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Szczególne zasady wykonywania budżetu</a:t>
            </a:r>
          </a:p>
          <a:p>
            <a:pPr marL="0" indent="0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27 sierpnia 2009 r. o finansach publicznych (Dz.U. z 2023 r. poz. 1270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212 ust. 1 pkt 8. Uchwała budżetowa określa szczególne zasady wykonywania budżetu jednostki samorządu terytorialnego w roku budżetowym,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 z odrębnych ustaw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26 października 1982 r. o wychowaniu w trzeźwości i przeciwdziałaniu alkoholizmowi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2023 r. poz. 165 ze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zm.) oraz ustawa z dnia 29 lipca 2005 r. o przeciwdziałaniu narkomanii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2023 r. poz. 172 ze zm.)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Dochodami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gmin są – opłaty za korzystanie z </a:t>
            </a: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zezwoleń na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sprzedaż detaliczną tego </a:t>
            </a: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napojów alkoholowych. Uzyskiwane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tych tytułów wpływy mogą być </a:t>
            </a: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przeznaczane wyłącznie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realizację gminnych programów profilaktyki i rozwiązywania problemów alkoholowych oraz </a:t>
            </a:r>
            <a:r>
              <a:rPr lang="pl-PL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przeciwdziałania narkomanii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(art. 4, art. 93 ust. 1 oraz art. 182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u.p.a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 zw. z art. 9–11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u.p.n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91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</a:t>
            </a: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dnia 27 kwietnia 2001 r.  </a:t>
            </a: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ochrony środowiska (Dz.U. z 2022 r. poz. 2556 ze zm.)</a:t>
            </a: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art. 403 ust. 2, do zadań własnych gminy należy finansowanie ochrony środowiska, w zakresie obejmującym m.in.: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zadań modernizacyjnych i inwestycyjnych, służących ochronie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środowiska,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 związane z gospodarką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odpadami,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 związane z ochroną powierzchni ziemi, z wyłączeniem remediacji polegających 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samooczyszczaniu,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realizacji zadań państwowego monitoringu środowiska, innych systemów kontrolnych i pomiarowych oraz badań stanu środowiska, a także systemów pomiarowych zużycia wody 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ciepła,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systemów gromadzenia i przetwarzania danych związanych z dostępem do informacji 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środowisku,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 związane z ochroną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powietrza,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wykorzystania lokalnych źródeł energii odnawialnej oraz wprowadzania bardziej przyjaznych dla środowiska nośników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energii,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ekologicznych form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transportu,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 związane z ochroną przyrody, w tym urządzanie i utrzymanie terenów zieleni, zadrzewień, zakrzewień oraz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parków</a:t>
            </a: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wysokości nie mniejszej niż kwota wpływów z tytułu opłat i kar, o których mowa w art. 402 ust. 4, 5 i 6, stanowiących dochody budżetów gmin, pomniejszona o nadwyżkę z tytułu tych dochodów przekazywaną do wojewódzkich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funduszy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(m.in. z tytułu opłaty za usunięcie drzewa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wpływy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tytułu opłat i kar za składowanie i magazynowanie odpadów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stanowią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50% dochód budżetu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gminy)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1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dnia 16 grudnia 2010 r. o publicznym transporcie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zbiorowym (Dz.U. z 2022 r. poz. 1334 ze zm.)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ust. 4. Za korzystanie przez operatora i przewoźnika z przystanków komunikacyjnych lub dworców, których właścicielem albo zarządzającym jest jednostka samorządu terytorialnego, mogą być pobierane opłaty. Stawka opłaty jest ustalana w drodze uchwały podjętej przez właściwy organ danej jednostki samorządu terytorialnego, z uwzględnieniem niedyskryminujących zasad.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7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Opłaty,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stanowią dochód właściwej jednostki samorządu terytorialnego, z przeznaczeniem na: 1) utrzymanie przystanków komunikacyjnych oraz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dworców oraz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realizację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 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publicznego transportu zbiorowego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związanego z budową, przebudową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remontem: </a:t>
            </a: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przystanków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komunikacyjnych oraz dworców, których właścicielem lub zarządzającym jest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gmina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wiat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przystankowych lub innych budynków służących pasażerom, posadowionych na miejscu przeznaczonym do wsiadania i wysiadania pasażerów lub przylegających do tego miejsca, usytuowanych w pasie drogowym dróg publicznych bez względu na kategorię tych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dróg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4452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Rezerwy budżetowe</a:t>
            </a:r>
          </a:p>
          <a:p>
            <a:pPr algn="just">
              <a:buFontTx/>
              <a:buChar char="-"/>
            </a:pPr>
            <a:r>
              <a:rPr lang="pl-PL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aplanowane limity wydatków, które w trakcie wykonywania budżetu podlegają przekształceniu na limity skonkretyzowanych rodzajów wydatków</a:t>
            </a:r>
          </a:p>
          <a:p>
            <a:pPr algn="just">
              <a:buFontTx/>
              <a:buChar char="-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27 sierpnia 2009 r. o finansach publicznych (Dz.U. z 2023 r. poz. 1270)</a:t>
            </a:r>
          </a:p>
          <a:p>
            <a:pPr marL="0" indent="0" algn="just">
              <a:buNone/>
            </a:pPr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222 ust. 2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budżecie jednostki samorządu terytorialnego </a:t>
            </a:r>
            <a:r>
              <a:rPr lang="pl-PL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tworzone rezerwy celowe: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na wydatki, których szczegółowy podział na pozycje klasyfikacji budżetowej nie może być dokonany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opracowywania budżetu jednostki samorządu terytorialnego;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na wydatki związane z realizacją programów finansowanych z udziałem środków, o których mowa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art. 5 ust. 1 pkt 2;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gdy odrębne ustawy tak stanowią </a:t>
            </a:r>
            <a:r>
              <a:rPr lang="pl-PL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PRZYKŁAD: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rezerwa celowa na zarządzanie kryzysowe jest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obligatoryjna i nie może być niższa niż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 wydatków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26 ust. 4 ustawy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dnia 26 kwietnia 2007 r. o zarządzaniu kryzysowym (Dz.U. z 2023 r. poz. 122)</a:t>
            </a:r>
            <a:endParaRPr lang="pl-PL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259. 1. Rezerwy celowe mogą być </a:t>
            </a:r>
            <a:r>
              <a:rPr lang="pl-PL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przeznaczone wyłącznie na cel, na jaki zostały </a:t>
            </a:r>
            <a:r>
              <a:rPr lang="pl-PL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utworzone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oraz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wykorzystane zgodnie z klasyfikacją budżetową wydatków.</a:t>
            </a:r>
          </a:p>
          <a:p>
            <a:pPr marL="0" indent="0" algn="just">
              <a:buNone/>
            </a:pP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Zarząd jednostki samorządu terytorialnego może, po uzyskaniu pozytywnej opinii komisji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właściwej do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 budżetu organu stanowiącego jednostki samorządu terytorialnego, dokonać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przeznaczenia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rezerwy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celowej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536817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Budżet obywatelski</a:t>
            </a:r>
          </a:p>
          <a:p>
            <a:pPr lvl="0" algn="just">
              <a:buFontTx/>
              <a:buChar char="-"/>
            </a:pPr>
            <a:r>
              <a:rPr lang="pl-PL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konsultacji z mieszkańcami </a:t>
            </a:r>
            <a:r>
              <a:rPr lang="pl-PL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temat przeznaczenia części wydatków budżetu danej jednostki samorządu terytorialnego (najczęściej miasta</a:t>
            </a:r>
            <a:r>
              <a:rPr lang="pl-PL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endParaRPr lang="pl-PL" sz="3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3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8 marca 1990 r. o 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samorządzie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gminnym               (Dz.U. z 2023 r. poz. 40 ze zm.):</a:t>
            </a:r>
          </a:p>
          <a:p>
            <a:pPr marL="0" lvl="0" indent="0" algn="just">
              <a:buNone/>
            </a:pPr>
            <a:endParaRPr lang="pl-PL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5a ust. 4.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budżetu obywatelskiego mieszkańcy w bezpośrednim głosowaniu decydują corocznie o części wydatków budżetu gminy. Zadania wybrane w ramach budżetu obywatelskiego zostają uwzględnione w uchwale budżetowej gminy. Rada gminy w toku prac nad projektem uchwały budżetowej nie może usuwać lub zmieniać w stopniu istotnym zadań wybranych w ramach budżetu obywatelskiego</a:t>
            </a:r>
          </a:p>
          <a:p>
            <a:pPr marL="0" indent="0" algn="just">
              <a:buNone/>
            </a:pPr>
            <a:endParaRPr lang="pl-PL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5. 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gminach będących miastami na prawach powiatu utworzenie budżetu obywatelskiego jest </a:t>
            </a:r>
            <a:r>
              <a:rPr lang="pl-PL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obowiązkowe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 tym że wysokość budżetu obywatelskiego wynosi </a:t>
            </a:r>
            <a:r>
              <a:rPr lang="pl-PL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najmniej 0,5% wydatków gminy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zawartych w ostatnim przedłożonym sprawozdaniu z wykonania budżetu </a:t>
            </a:r>
            <a:endParaRPr lang="pl-PL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l-PL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Fundusz sołecki</a:t>
            </a:r>
          </a:p>
          <a:p>
            <a:pPr marL="0" indent="0" algn="just">
              <a:buNone/>
            </a:pPr>
            <a:endParaRPr lang="pl-PL" sz="6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środki finansowe wyodrębnione w budżecie gminy, które są zagwarantowane dla sołectw na wykonanie przedsięwzięć służących poprawie warunków ich życia</a:t>
            </a:r>
          </a:p>
          <a:p>
            <a:pPr algn="ctr">
              <a:buFontTx/>
              <a:buChar char="-"/>
            </a:pPr>
            <a:endParaRPr lang="pl-PL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21 lutego 2014 r. o funduszu sołeckim (Dz.U. poz. 301)</a:t>
            </a:r>
          </a:p>
          <a:p>
            <a:pPr marL="0" indent="0" algn="just">
              <a:buNone/>
            </a:pPr>
            <a:endParaRPr lang="pl-PL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 ust. 1. Rada gminy rozstrzyga o wyodrębnieniu w budżecie gminy środków stanowiących fundusz, podejmując uchwałę, w której wyraża zgodę albo nie wyraża zgody na wyodrębnienie funduszu</a:t>
            </a: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6. Środki funduszu przeznacza się na realizację przedsięwzięć, które zgłoszone we wniosku, o którym mowa w art. 5, są zadaniami własnymi gminy, służą poprawie warunków życia mieszkańców i są zgodne ze strategią rozwoju gminy</a:t>
            </a: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7. Środki 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funduszu mogą być przeznaczone na pokrycie wydatków na działania zmierzające do usunięcia skutków klęski żywiołowej w rozumieniu ustawy z dnia 18 kwietnia 2002 r. o stanie klęski żywiołowej</a:t>
            </a:r>
            <a:endParaRPr lang="pl-PL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5 ust. 3. Wniosek 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zawierać wskazanie przedsięwzięć przewidzianych do realizacji na obszarze sołectwa w ramach środków określonych dla danego sołectwa na podstawie informacji, o której mowa w art. 3 ust. 2, wraz z oszacowaniem ich kosztów i </a:t>
            </a: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uzasadnieniem</a:t>
            </a:r>
            <a:endParaRPr lang="pl-PL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istotnym znaczeniu zasady samodzielności finansowej gmin i zasady  jedności materialnej, które są ze sobą ściśle powiązane 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uzależnione,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świadczy w szczególności kolejność dochodów j.s.t. wymienionych w art. 167 ust. 2. Konstytucji RP, tj. dochody własne, subwencje ogólne i dotacje celowe.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Respektowanie zasad samodzielności finansowej i jedności materialnej jest korzystne z punktu widzenia skutecznej realizacji potrzeb społeczności lokalnej, gdyż gminy ustalają priorytety wydatkowe według potrzeb a nie według pozyskanych środków.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 przestrzeni ostatnich lat wyjątki od zasady jedności materialnej znacznie rozrastają się, ograniczając głównie finansową samodzielność wydatkową gmin, zwłaszcza poprzez różnego rodzaju fundusze.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Pomimo wielu zalet zasady jedności materialnej, systematyczne wyłączanie jej stosowania jest szczególnie atrakcyjne dla  ustawodawcy, szczególnie w okresie stanu zagrożenia epidemiologicznego spowodowanego zakażeniami wirusem SARS-CoV-2.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Działań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tych nie uzasadniają potrzeby państwa unitarnego.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wielu poważnych wyjątków od zasady jedności materialnej wynika  z nadmiernej arbitralności ustawodawcy, ograniczania decentralizacji i samodzielności finansowej, prowadząc do zjawiska „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recentralizacji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finansów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publicznych” (E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Ruśkowski).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0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Samodzielność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oznacza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 samodzielnego prowadzenia gospodarki finansowej – pobierania dochodów określonych w ustawach (władztwo dochodowe) oraz dysponowania nimi – w granicach określonych przez ustawy – dla realizacji prawnie określonych zadań (władztwo wydatkowe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graniczenie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finansowej,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szczególnie w państwie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unitarnym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są akceptowalne, jednak obecnie „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mechanizmy ochronne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nadmiernymi i nieuzasadnionymi ograniczeniami są jednak niewystarczające, a sposób ich wykorzystywania budzi liczne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kontrowersje” (E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Kornberger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‑Sokołowska, 2019).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6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Chojna-Duch E., Polskie prawo finansowe. Finanse publiczne, Warszawa 2007.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Cyman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Zasady budżetowe, w: A.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Drwiłło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(red.), Podstawy finansów publicznych i prawa finansowego, Warszawa 2018.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Glumińska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-Pawlic J., Samodzielność finansowa jednostek samorządu terytorialnego w Polsce. Studium prawnofinansowe, Katowice 2003.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Gromek Z., Zasada samodzielności samorządu terytorialnego w Konstytucji RP, Warszawa 2022.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Hanusz A., Budżet państwa, w: A. Hanusz (red.), Prawo finansowe, Warszawa 2022.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Harasimowicz J., Zasada nietworzenia funduszy celowych w ramach budżetu, w: J. Gliniecka, J. Harasimowicz, Zasady polskiego prawa budżetowego, Bydgoszcz 2001.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Jańczuk L., Samodzielność jednostek samorządu terytorialnego jako podmiotów administracji publicznej w Polsce, Lublin 2013.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Jastrzębska M., Finanse jednostek samorządu terytorialnego, Warszawa 2012, s. 54; M. Kosek-Wojnar, Samodzielność jednostek samorządu terytorialnego w sferze wydatków, „Zeszyty Naukowe Wyższej Szkoły Ekonomicznej w Bochni” 2006, nr 4.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Kasperowicz-Stępień A., Zakres samodzielności wydatkowej JST w Polsce w latach 1999-2004, „Zeszyty Naukowe” 2008, nr 778.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Kordela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Zasady prawa jako normatywna postać wartości,  „Ruch Prawniczy, Ekonomiczny i Socjologiczny” 2006, z 1.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Kornberger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-Sokołowska E., Budżet państwa, w: M. Bitner, E. Chojna-Duch, J. Chowaniec, M. Grzybowski, P. Karwat, E.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Kornberger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-Sokołowska, M. Lachowicz, H. Litwińczuk, W. Modzelewski, K. Radzikowski, M.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-Markowska,  M.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Ślifirczyk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Tetłak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Waluga, Prawo finansowe. Prawo finansów publicznych. Prawo podatkowe. Prawo bankowe,  Warszawa 2017.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Kornberger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Sokołowska E., Granice samodzielności finansowej samorządu  terytorialnego w państwie unitarnym, w: K. Małysa-Sulińska, M. Stec (red.), Unitarny charakter państwa a samorząd terytorialny, Warszawa 2019.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Kosikowski C., Zasady budżetowe (na tle projektowanych zmian w prawie budżetowym PRL), „Finanse” 1967, nr 5.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Kryczko P., Komentarz do art. 51 ustawy o samorządzie gminnym, w: P. Chmielnicki (red.), Komentarz do ustawy o samorządzie gminnym, Warszawa 2007.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Kucia-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Guściora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Komentarz do art. 42 ustawy o finansach publicznych, w: P. Smoleń (red.),  Ustawa o finansach publicznych. Komentarz, Warszawa 2014,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Majchrzycka-Guzowska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Finanse o prawo finansowe, Warszawa 1996.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Markowska-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Bzducha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E., Gospodarka finansowa gmin w latach 1991-2000 a ich samodzielność, w: S. Dolata (red.), Prawne i finansowe aspekty funkcjonowania samorządu terytorialnego, t. 2, Opole 2000,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Miemiec W., Decentralizacja finansów publicznych a samodzielność finansowa samorządu terytorialnego, w: W, Miemiec (red.), Prawo finansów publicznych z kazusami i pytaniami, Warszawa 2020.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Opałek K., Problemy metodologiczne nauki prawa, Warszawa 1962.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Osiatyński J., Finanse publiczne. Ekonomia i polityka, Warszawa 2006.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Radomski G., Narzędzie demokratyzacji czy instytucja do poprawy?… Spór o samorząd we współczesnej polskiej myśli politycznej, „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Annales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Paedagogicae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Cracoviensis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Studia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Politologica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2016, vol. 213.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Rokeach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The Nature of Human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 1973.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Ruśkowski E., Raport przygotowany dla Najwyższej Izby Kontroli pt. „Podstawowe uwarunkowania decentralizacji finansów publicznych”, www.nik.gov.pl/plik/id,1562.pdf.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Ruśkowski E., Stankiewicz J., System budżetowy, w: E. Ruśkowski (red.), Finanse publiczne i prawo finansowe, t. 1, Warszawa 2000.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Rybarski R., Nauka skarbowości, Warszawa 1935.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Szołno-Koguc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 M., Racjonalność wydatków publicznych a realizacja budżetowej zasady jedności, Ekonomiczne i prawne problemy racjonalizacji wydatków publicznych. t. 1, w:  J. Głuchowski, A Pomorska,  J. 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Szołno-Koguc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(red.), Lublin  2005.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Weralski M., Budżet państwowy, w: M. Weralski (red.), System instytucji prawno-finansowych PRL, t. II (Instytucje budżetowe), Wrocław-Warszawa-Kraków-Gdańsk-Łódź 1982.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Weralski M., Finanse i prawo finansowe, Warszawa 1978.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Wójtowicz W., Podstawy prawa budżetowego i gospodarki budżetowej państwa, w: W. Wójtowicz (red.), Zarys finansów publicznych i prawa finansowego, Warszawa 2020.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Ziembiński Z., Wartości konstytucyjne, Warszawa 1993.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Zubik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Budżet państwa w polskim prawie konstytucyjnym, Warszawa 2001.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40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finansowa samodzielność dochodowa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oznacza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stworzenie mechanizmów prawnych zapewniających j.s.t. stabilne, wydajne, przewidywalne, adekwatne do zadań źródła dochodów występujących na obszarze ich właściwości, umożliwiające prowadzenie własnej polityki fiskalnej.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prawne samodzielności wydatkowej wyznacza art. 167 Konstytucji RP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Jednostkom samorządu terytorialnego zapewnia się udział w dochodach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publicznych 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przypadających im zadań.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Dochodami jednostek samorządu terytorialnego są ich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własne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oraz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subwencje 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dotacje celowe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budżetu państwa.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Źródła dochodów jednostek samorządu terytorialnego są określone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ustawie.</a:t>
            </a:r>
          </a:p>
          <a:p>
            <a:pPr>
              <a:buFontTx/>
              <a:buChar char="-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 jest tym większa,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większy jest zakres dochodów własnych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mniejszy dotacji celowych. Dochody własne są najstabilniejszym elementem budżetu, umożliwiającym uniezależnić się finansowo od czynników zewnętrznych, takich jak wpływy polityczne czy środki uzyskane ze źródeł pozabudżetowych.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Tymczasem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obecne regulacje prawne,  zwłaszcza  w  odniesieniu  do  środków transferowych,  są  bardzo  ogólnikowe,  co  oznacza,  że  nie  chronią  przed  arbitralnością i nadmiernym  upolitycznieniem procesów decyzyjnych organów państwa.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3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finansowa samodzielność wydatkowa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j.s.t. do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ustalania hierarchii potrzeb poprzez decydowanie o rodzajach zadań realizowanych przez samorząd oraz o sposobie, rodzajach, zakresie i wielkości ponoszonych wydatków w celu sfinansowania tych zadań, które  mieszczą  się  w  kompetencjach  tych  jednostek.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ustrojodawca wprost nie ustanawia zasady finansowej samodzielności wydatkowej można ją wyinterpretować z  art. 163 Konstytucji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 („samorząd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terytorialny wykonuje zadania publiczne nie zastrzeżone przez Konstytucję lub ustawy dla organów innych władz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publicznych”).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realizują zadania własne (obowiązkowe i fakultatywne) i zadania zlecone z zakresu administracji rządowej. Realizacja tych zadań charakteryzuje się różnym stopniem finansowej samodzielności wydatkowej. W przypadku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 własnych obowiązkowych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ona mniejsza niż w przypadku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fakultatywnych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gmina może je wykonywać, jedynie jeśli uzna to za celowe, uwzględniając  rzeczywiste potrzeby i posiadane środki. Jednak w przypadku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zleconych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samodzielność wydatkowa jest jeszcze mniejsza gdyż sprowadza się w zasadzie tylko do wyboru sposobu ich wykonania przy możliwie najniższych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nakładach.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3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Zasady budżetowe w ujęciu postulatywnym i normatywnym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Budżet gminy jako szczególnego rodzaju plan finansowy charakteryzuje się lub powinien charakteryzować się określonymi cechami. W zależności od tego, czy mamy do czynienia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istniejącymi czy też postulowanymi cechami budżetu mówimy o zasadach prawa w ujęciu dyrektywalnym (normatywnym) lub też zasadach prawa w ujęciu opisowym (doktrynalno-modelowym, postulatywnym).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Istota zasady j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edności materialnej (niefunduszowania)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postulat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przeznaczania całości dochodów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budżetowych na pokrycie całości wydatków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poszczególne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składniki dochodów budżetowych nie mogą być związane konkretnymi składnikami wydatków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budżetowymi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budżetowe tworzą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jedną wspólną pulę środków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wykorzystywaną w całości na wydatki, które organ uchwalający uzna za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właściwe,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tego jednego zasobu finansowanego dokonywany jest podział środków na podstawie obowiązującego prawa i w granicach w nim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onkretyzacja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źródeł dochodów i przychodów nie może bowiem przesądzać o ich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przeznaczeniu,</a:t>
            </a:r>
            <a:endParaRPr lang="pl-PL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implikuje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zakaz łączenia zarówno finansowego, jak i logicznego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poszczególnych kategorii środków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publicznych pochodzących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poszczególnych tytułów na finansowanie imiennie oznaczonych rodzajów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wydatków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rozwiązaniem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sprzecznym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zasadą jedności materialnej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funduszowanie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polegające na łączeniu  konkretnych dochodów z  konkretnymi wydatkami.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3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Normatywne ujęcie zasady jedności materialnej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42 u.f.p.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(…)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publiczne pochodzące z poszczególnych tytułów nie mogą być przeznaczane na finansowanie imiennie wymienionych wydatków, chyba że odrębna ustawa stanowi inaczej.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Ograniczenia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wynikającego z ust. 2 nie stosuje się do: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wydatków finansowanych z kredytów udzielonych przez międzynarodowe instytucje finansowe, o ile umowa tak stanowi;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2) wydatków finansowanych ze środków europejskich;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3) wydatków finansowanych ze środków, o których mowa w art. 5 ust. 3 pkt 5 i 6.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Ograniczenia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wynikającego z ust. 2 nie stosuje się również do kosztów ponoszonych przez jednostki prowadzące działalność gospodarczą, agencje wykonawcze, instytucje gospodarki budżetowej oraz inne państwowe osoby prawne i samorządowe zakłady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budżetowe.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198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5346</Words>
  <Application>Microsoft Office PowerPoint</Application>
  <PresentationFormat>Pokaz na ekranie (4:3)</PresentationFormat>
  <Paragraphs>319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Zasada jedności materialnej jako determinanta zasady samodzielności finansowej gmin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Zawadzka-Pąk, U.K., Lotko, E.</dc:creator>
  <cp:lastModifiedBy>U.Z.</cp:lastModifiedBy>
  <cp:revision>89</cp:revision>
  <dcterms:created xsi:type="dcterms:W3CDTF">2013-04-24T08:31:20Z</dcterms:created>
  <dcterms:modified xsi:type="dcterms:W3CDTF">2023-07-08T13:13:48Z</dcterms:modified>
</cp:coreProperties>
</file>